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7" r:id="rId2"/>
    <p:sldId id="267" r:id="rId3"/>
    <p:sldId id="265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6" r:id="rId12"/>
    <p:sldId id="275" r:id="rId13"/>
    <p:sldId id="277" r:id="rId14"/>
    <p:sldId id="278" r:id="rId15"/>
    <p:sldId id="279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9B3A"/>
    <a:srgbClr val="ACDCF2"/>
    <a:srgbClr val="0099FF"/>
    <a:srgbClr val="AAEBF4"/>
    <a:srgbClr val="CC0000"/>
    <a:srgbClr val="ABCDF3"/>
    <a:srgbClr val="EE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/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/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243EC-2A6F-41C0-B4AB-C6926571FF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062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CA47A-0446-45C2-A3DC-E406CB7D6D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9499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28392-CD4F-4219-A4BA-A128A70FB0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575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3438" y="787400"/>
            <a:ext cx="457200" cy="584200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6000" dirty="0">
                <a:effectLst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7963" y="2743200"/>
            <a:ext cx="457200" cy="584200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6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34A4-9679-4BCD-8A40-8FE0CF95EC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9461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/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5AF89-D421-469F-A9F1-AF92BCC0CD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2746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2FDB1-F6E5-4FE9-8A08-317E066A02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4420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C9A26-0F4B-4A1A-B2BB-0F8CC00610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14521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06C29-6AC9-4653-8CC8-CDCF33ACB1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804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F075F-F185-462D-8D05-087F4CB5B4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546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DC00B-7516-4A6A-947D-4E38DAB6F4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8462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/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/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7796C-4E33-4DDE-A58B-F731D23185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3842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7DDEB-EA17-4C4F-A826-2DE4CC0AE8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3546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/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anchor="b"/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3124B-CA50-4359-BCE3-79A007E4CA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2360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DAF81-6F55-41D2-85D7-E8074006C4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7442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E70D5-964E-4307-A296-A69349297A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9199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/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3F448-20EB-4CA9-8622-4AD9AAAE08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089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/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9A68A-916C-47C0-8702-8927A9F96F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7415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825625"/>
            <a:ext cx="76755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mtClean="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59FAE826-D083-4789-98AE-B7AC213A81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34" r:id="rId12"/>
    <p:sldLayoutId id="2147483729" r:id="rId13"/>
    <p:sldLayoutId id="2147483730" r:id="rId14"/>
    <p:sldLayoutId id="2147483731" r:id="rId15"/>
    <p:sldLayoutId id="2147483732" r:id="rId16"/>
    <p:sldLayoutId id="2147483733" r:id="rId17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9252520" cy="43338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altLang="ru-RU" sz="3200" b="1" dirty="0" smtClean="0">
                <a:solidFill>
                  <a:srgbClr val="FFC000"/>
                </a:solidFill>
              </a:rPr>
              <a:t>Класи в мові </a:t>
            </a:r>
            <a:r>
              <a:rPr lang="en-US" altLang="ru-RU" sz="3200" b="1" dirty="0" smtClean="0">
                <a:solidFill>
                  <a:srgbClr val="FFC000"/>
                </a:solidFill>
              </a:rPr>
              <a:t>C</a:t>
            </a:r>
            <a:r>
              <a:rPr lang="en-US" altLang="ru-RU" sz="3200" b="1" dirty="0" smtClean="0">
                <a:solidFill>
                  <a:srgbClr val="FFC000"/>
                </a:solidFill>
              </a:rPr>
              <a:t>#. </a:t>
            </a:r>
            <a:r>
              <a:rPr lang="uk-UA" altLang="ru-RU" sz="3200" b="1" dirty="0" smtClean="0">
                <a:solidFill>
                  <a:srgbClr val="FFC000"/>
                </a:solidFill>
              </a:rPr>
              <a:t>Об’єкти (екземпляри) та методи.</a:t>
            </a:r>
            <a:endParaRPr lang="ru-RU" altLang="ru-RU" sz="3200" b="1" dirty="0" smtClean="0">
              <a:solidFill>
                <a:srgbClr val="FFC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836711"/>
            <a:ext cx="8713787" cy="5687913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b="1" i="1" dirty="0" smtClean="0"/>
              <a:t>Клас</a:t>
            </a:r>
            <a:r>
              <a:rPr lang="uk-UA" altLang="ru-RU" sz="2500" dirty="0" smtClean="0"/>
              <a:t> –</a:t>
            </a:r>
            <a:r>
              <a:rPr lang="uk-UA" altLang="ru-RU" sz="2500" u="sng" dirty="0" smtClean="0"/>
              <a:t>тип даних</a:t>
            </a:r>
            <a:r>
              <a:rPr lang="uk-UA" altLang="ru-RU" sz="2500" dirty="0" smtClean="0"/>
              <a:t>, створений програмістом. Клас об'єднує  в собі власне дані (інформацію) та методи (функції) для маніпулювання ними. Специфікація класу дозволяє створювати об’єкти, які є реалізаціями даного класу. Їх називають </a:t>
            </a:r>
            <a:r>
              <a:rPr lang="uk-UA" altLang="ru-RU" sz="2500" b="1" i="1" dirty="0" smtClean="0"/>
              <a:t>екземплярами класу</a:t>
            </a:r>
            <a:r>
              <a:rPr lang="uk-UA" altLang="ru-RU" sz="2500" dirty="0" smtClean="0"/>
              <a:t> або просто </a:t>
            </a:r>
            <a:r>
              <a:rPr lang="uk-UA" altLang="ru-RU" sz="2500" b="1" i="1" dirty="0" smtClean="0"/>
              <a:t>об’єктами</a:t>
            </a:r>
            <a:r>
              <a:rPr lang="uk-UA" altLang="ru-RU" sz="2500" dirty="0" smtClean="0"/>
              <a:t>. 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500" dirty="0" err="1" smtClean="0"/>
              <a:t>Насправді</a:t>
            </a:r>
            <a:r>
              <a:rPr lang="ru-RU" altLang="ru-RU" sz="2500" dirty="0" smtClean="0"/>
              <a:t>, </a:t>
            </a:r>
            <a:r>
              <a:rPr lang="ru-RU" altLang="ru-RU" sz="2500" dirty="0" err="1" smtClean="0"/>
              <a:t>всі</a:t>
            </a:r>
            <a:r>
              <a:rPr lang="ru-RU" altLang="ru-RU" sz="2500" dirty="0" smtClean="0"/>
              <a:t> </a:t>
            </a:r>
            <a:r>
              <a:rPr lang="ru-RU" altLang="ru-RU" sz="2500" dirty="0" err="1" smtClean="0"/>
              <a:t>елементи</a:t>
            </a:r>
            <a:r>
              <a:rPr lang="ru-RU" altLang="ru-RU" sz="2500" dirty="0" smtClean="0"/>
              <a:t> </a:t>
            </a:r>
            <a:r>
              <a:rPr lang="ru-RU" altLang="ru-RU" sz="2500" dirty="0" err="1" smtClean="0"/>
              <a:t>програми</a:t>
            </a:r>
            <a:r>
              <a:rPr lang="ru-RU" altLang="ru-RU" sz="2500" dirty="0" smtClean="0"/>
              <a:t> </a:t>
            </a:r>
            <a:r>
              <a:rPr lang="ru-RU" altLang="ru-RU" sz="2500" dirty="0" err="1" smtClean="0"/>
              <a:t>мовою</a:t>
            </a:r>
            <a:r>
              <a:rPr lang="ru-RU" altLang="ru-RU" sz="2500" dirty="0" smtClean="0"/>
              <a:t> С#, </a:t>
            </a:r>
            <a:r>
              <a:rPr lang="ru-RU" altLang="ru-RU" sz="2500" dirty="0" err="1" smtClean="0"/>
              <a:t>які</a:t>
            </a:r>
            <a:r>
              <a:rPr lang="ru-RU" altLang="ru-RU" sz="2500" dirty="0" smtClean="0"/>
              <a:t> ми </a:t>
            </a:r>
            <a:r>
              <a:rPr lang="ru-RU" altLang="ru-RU" sz="2500" dirty="0" err="1" smtClean="0"/>
              <a:t>вже</a:t>
            </a:r>
            <a:r>
              <a:rPr lang="ru-RU" altLang="ru-RU" sz="2500" dirty="0" smtClean="0"/>
              <a:t> </a:t>
            </a:r>
            <a:r>
              <a:rPr lang="ru-RU" altLang="ru-RU" sz="2500" dirty="0" err="1" smtClean="0"/>
              <a:t>використовували</a:t>
            </a:r>
            <a:r>
              <a:rPr lang="ru-RU" altLang="ru-RU" sz="2500" dirty="0" smtClean="0"/>
              <a:t>: </a:t>
            </a:r>
            <a:r>
              <a:rPr lang="ru-RU" altLang="ru-RU" sz="2500" dirty="0" err="1" smtClean="0"/>
              <a:t>константи</a:t>
            </a:r>
            <a:r>
              <a:rPr lang="ru-RU" altLang="ru-RU" sz="2500" dirty="0" smtClean="0"/>
              <a:t>, </a:t>
            </a:r>
            <a:r>
              <a:rPr lang="ru-RU" altLang="ru-RU" sz="2500" dirty="0" err="1" smtClean="0"/>
              <a:t>змінні</a:t>
            </a:r>
            <a:r>
              <a:rPr lang="ru-RU" altLang="ru-RU" sz="2500" dirty="0" smtClean="0"/>
              <a:t>, блоки </a:t>
            </a:r>
            <a:r>
              <a:rPr lang="ru-RU" altLang="ru-RU" sz="2500" dirty="0" err="1" smtClean="0"/>
              <a:t>операторів</a:t>
            </a:r>
            <a:r>
              <a:rPr lang="ru-RU" altLang="ru-RU" sz="2500" dirty="0" smtClean="0"/>
              <a:t>, </a:t>
            </a:r>
            <a:r>
              <a:rPr lang="ru-RU" altLang="ru-RU" sz="2500" dirty="0" err="1" smtClean="0"/>
              <a:t>методи</a:t>
            </a:r>
            <a:r>
              <a:rPr lang="ru-RU" altLang="ru-RU" sz="2500" dirty="0" smtClean="0"/>
              <a:t>, </a:t>
            </a:r>
            <a:r>
              <a:rPr lang="ru-RU" altLang="ru-RU" sz="2500" dirty="0" err="1" smtClean="0"/>
              <a:t>тощо</a:t>
            </a:r>
            <a:r>
              <a:rPr lang="ru-RU" altLang="ru-RU" sz="2500" dirty="0" smtClean="0"/>
              <a:t>, – </a:t>
            </a:r>
            <a:r>
              <a:rPr lang="ru-RU" altLang="ru-RU" sz="2500" dirty="0" err="1" smtClean="0"/>
              <a:t>можуть</a:t>
            </a:r>
            <a:r>
              <a:rPr lang="ru-RU" altLang="ru-RU" sz="2500" dirty="0" smtClean="0"/>
              <a:t> </a:t>
            </a:r>
            <a:r>
              <a:rPr lang="ru-RU" altLang="ru-RU" sz="2500" dirty="0" err="1" smtClean="0"/>
              <a:t>існувати</a:t>
            </a:r>
            <a:r>
              <a:rPr lang="ru-RU" altLang="ru-RU" sz="2500" dirty="0" smtClean="0"/>
              <a:t> </a:t>
            </a:r>
            <a:r>
              <a:rPr lang="ru-RU" altLang="ru-RU" sz="2500" u="sng" dirty="0" err="1" smtClean="0"/>
              <a:t>лише</a:t>
            </a:r>
            <a:r>
              <a:rPr lang="ru-RU" altLang="ru-RU" sz="2500" u="sng" dirty="0" smtClean="0"/>
              <a:t> в рамках </a:t>
            </a:r>
            <a:r>
              <a:rPr lang="ru-RU" altLang="ru-RU" sz="2500" u="sng" dirty="0" err="1" smtClean="0"/>
              <a:t>деякого</a:t>
            </a:r>
            <a:r>
              <a:rPr lang="ru-RU" altLang="ru-RU" sz="2500" u="sng" dirty="0" smtClean="0"/>
              <a:t>  </a:t>
            </a:r>
            <a:r>
              <a:rPr lang="ru-RU" altLang="ru-RU" sz="2500" u="sng" dirty="0" err="1" smtClean="0"/>
              <a:t>класу</a:t>
            </a:r>
            <a:r>
              <a:rPr lang="ru-RU" altLang="ru-RU" sz="2500" dirty="0" smtClean="0"/>
              <a:t>. До </a:t>
            </a:r>
            <a:r>
              <a:rPr lang="ru-RU" altLang="ru-RU" sz="2500" dirty="0" err="1" smtClean="0"/>
              <a:t>цього</a:t>
            </a:r>
            <a:r>
              <a:rPr lang="ru-RU" altLang="ru-RU" sz="2500" dirty="0" smtClean="0"/>
              <a:t> часу ми </a:t>
            </a:r>
            <a:r>
              <a:rPr lang="ru-RU" altLang="ru-RU" sz="2500" dirty="0" err="1" smtClean="0"/>
              <a:t>використовували</a:t>
            </a:r>
            <a:r>
              <a:rPr lang="ru-RU" altLang="ru-RU" sz="2500" dirty="0" smtClean="0"/>
              <a:t> </a:t>
            </a:r>
            <a:r>
              <a:rPr lang="ru-RU" altLang="ru-RU" sz="2500" dirty="0" err="1" smtClean="0"/>
              <a:t>лише</a:t>
            </a:r>
            <a:r>
              <a:rPr lang="ru-RU" altLang="ru-RU" sz="2500" dirty="0" smtClean="0"/>
              <a:t> </a:t>
            </a:r>
            <a:r>
              <a:rPr lang="ru-RU" altLang="ru-RU" sz="2500" dirty="0" err="1" smtClean="0"/>
              <a:t>клас</a:t>
            </a:r>
            <a:r>
              <a:rPr lang="ru-RU" altLang="ru-RU" sz="2500" dirty="0" smtClean="0"/>
              <a:t> (</a:t>
            </a:r>
            <a:r>
              <a:rPr lang="en-US" altLang="ru-RU" sz="2500" b="1" dirty="0" smtClean="0">
                <a:latin typeface="Courier New" panose="02070309020205020404" pitchFamily="49" charset="0"/>
              </a:rPr>
              <a:t>Program</a:t>
            </a:r>
            <a:r>
              <a:rPr lang="ru-RU" altLang="ru-RU" sz="2500" dirty="0" smtClean="0"/>
              <a:t>), </a:t>
            </a:r>
            <a:r>
              <a:rPr lang="ru-RU" altLang="ru-RU" sz="2500" dirty="0" err="1" smtClean="0"/>
              <a:t>який</a:t>
            </a:r>
            <a:r>
              <a:rPr lang="ru-RU" altLang="ru-RU" sz="2500" dirty="0" smtClean="0"/>
              <a:t> автоматично </a:t>
            </a:r>
            <a:r>
              <a:rPr lang="ru-RU" altLang="ru-RU" sz="2500" dirty="0" err="1" smtClean="0"/>
              <a:t>створювався</a:t>
            </a:r>
            <a:r>
              <a:rPr lang="ru-RU" altLang="ru-RU" sz="2500" dirty="0" smtClean="0"/>
              <a:t> у кожному новому </a:t>
            </a:r>
            <a:r>
              <a:rPr lang="ru-RU" altLang="ru-RU" sz="2500" dirty="0" err="1" smtClean="0"/>
              <a:t>проекті</a:t>
            </a:r>
            <a:r>
              <a:rPr lang="ru-RU" altLang="ru-RU" sz="2500" dirty="0" smtClean="0"/>
              <a:t>. </a:t>
            </a:r>
            <a:endParaRPr lang="en-US" altLang="ru-RU" sz="2500" dirty="0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dirty="0" smtClean="0"/>
              <a:t>Отже, клас – це новий тип даних, який створює користувач. Містить </a:t>
            </a:r>
            <a:r>
              <a:rPr lang="uk-UA" altLang="ru-RU" sz="2500" b="1" i="1" dirty="0" smtClean="0"/>
              <a:t>дані-члени</a:t>
            </a:r>
            <a:r>
              <a:rPr lang="uk-UA" altLang="ru-RU" sz="2500" dirty="0" smtClean="0"/>
              <a:t> (або поля) класу та </a:t>
            </a:r>
            <a:r>
              <a:rPr lang="uk-UA" altLang="ru-RU" sz="2500" b="1" i="1" dirty="0" smtClean="0"/>
              <a:t>методи-члени</a:t>
            </a:r>
            <a:r>
              <a:rPr lang="uk-UA" altLang="ru-RU" sz="2500" dirty="0" smtClean="0"/>
              <a:t> (функції) класу. Крім них, можливі ще деякі спеціальні члени класу – властивості, </a:t>
            </a:r>
            <a:r>
              <a:rPr lang="ru-RU" altLang="ru-RU" sz="2500" dirty="0" err="1" smtClean="0"/>
              <a:t>індексатори</a:t>
            </a:r>
            <a:r>
              <a:rPr lang="ru-RU" altLang="ru-RU" sz="2500" dirty="0" smtClean="0"/>
              <a:t>, </a:t>
            </a:r>
            <a:r>
              <a:rPr lang="uk-UA" altLang="ru-RU" sz="2500" dirty="0" smtClean="0"/>
              <a:t>події, тощо.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dirty="0" smtClean="0"/>
              <a:t>Клас реалізує концепцію ООП – дані </a:t>
            </a:r>
            <a:r>
              <a:rPr lang="uk-UA" altLang="ru-RU" sz="2500" b="1" i="1" dirty="0" err="1" smtClean="0"/>
              <a:t>інкапсулюються</a:t>
            </a:r>
            <a:r>
              <a:rPr lang="uk-UA" altLang="ru-RU" sz="2500" dirty="0" smtClean="0"/>
              <a:t> в класі, а похідні класи можуть </a:t>
            </a:r>
            <a:r>
              <a:rPr lang="uk-UA" altLang="ru-RU" sz="2500" b="1" i="1" dirty="0" smtClean="0"/>
              <a:t>спадкувати</a:t>
            </a:r>
            <a:r>
              <a:rPr lang="uk-UA" altLang="ru-RU" sz="2500" dirty="0" smtClean="0"/>
              <a:t> свої властивості від базових класів, підтримуючи їх інтерфейс, завдяки </a:t>
            </a:r>
            <a:r>
              <a:rPr lang="uk-UA" altLang="ru-RU" sz="2500" b="1" i="1" dirty="0" smtClean="0"/>
              <a:t>поліморфізму</a:t>
            </a:r>
            <a:r>
              <a:rPr lang="uk-UA" altLang="ru-RU" sz="25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333375"/>
            <a:ext cx="8785225" cy="6264275"/>
          </a:xfrm>
        </p:spPr>
        <p:txBody>
          <a:bodyPr>
            <a:normAutofit fontScale="92500" lnSpcReduction="1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dirty="0" smtClean="0">
                <a:solidFill>
                  <a:srgbClr val="FF3300"/>
                </a:solidFill>
              </a:rPr>
              <a:t>Приклад 1.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 MyClass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noProof="1" smtClean="0">
                <a:latin typeface="Courier New" panose="02070309020205020404" pitchFamily="49" charset="0"/>
              </a:rPr>
              <a:t>{</a:t>
            </a:r>
            <a:endParaRPr lang="uk-UA" altLang="ru-RU" sz="2000" b="1" dirty="0" smtClean="0">
              <a:solidFill>
                <a:srgbClr val="FF3300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0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 void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 Meth (</a:t>
            </a:r>
            <a:r>
              <a:rPr lang="en-US" altLang="ru-RU" sz="20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 i, </a:t>
            </a:r>
            <a:r>
              <a:rPr lang="en-US" altLang="ru-RU" sz="20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char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 c, </a:t>
            </a:r>
            <a:r>
              <a:rPr lang="en-US" altLang="ru-RU" sz="20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 d)</a:t>
            </a:r>
            <a:endParaRPr lang="uk-UA" altLang="ru-RU" sz="2000" b="1" dirty="0" smtClean="0"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uk-UA" altLang="ru-RU" sz="2000" b="1" noProof="1" smtClean="0">
                <a:latin typeface="Courier New" panose="02070309020205020404" pitchFamily="49" charset="0"/>
              </a:rPr>
              <a:t>{</a:t>
            </a:r>
            <a:endParaRPr lang="uk-UA" altLang="ru-RU" sz="2000" b="1" dirty="0" smtClean="0"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0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.WriteLine(</a:t>
            </a:r>
            <a:r>
              <a:rPr lang="ru-RU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"Метод Meth </a:t>
            </a:r>
            <a:r>
              <a:rPr lang="en-US" altLang="ru-RU" sz="20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- </a:t>
            </a:r>
            <a:r>
              <a:rPr lang="ru-RU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аргументи</a:t>
            </a:r>
            <a:r>
              <a:rPr lang="uk-UA" altLang="ru-RU" sz="20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:</a:t>
            </a:r>
            <a:r>
              <a:rPr lang="uk-UA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uk-UA" altLang="ru-RU" sz="2000" b="1" noProof="1" smtClean="0">
                <a:latin typeface="Courier New" panose="02070309020205020404" pitchFamily="49" charset="0"/>
              </a:rPr>
              <a:t>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0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"i = {0} c = {1} d ={2}"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, i, c, d);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noProof="1" smtClean="0">
                <a:latin typeface="Courier New" panose="02070309020205020404" pitchFamily="49" charset="0"/>
              </a:rPr>
              <a:t>  i++;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c++;</a:t>
            </a:r>
            <a:r>
              <a:rPr lang="uk-UA" altLang="ru-RU" sz="20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d+=1;</a:t>
            </a:r>
            <a:r>
              <a:rPr lang="en-US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аргументи змінено</a:t>
            </a:r>
            <a:endParaRPr lang="uk-UA" altLang="ru-RU" sz="2000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0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0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.WriteLine(</a:t>
            </a:r>
            <a:r>
              <a:rPr lang="ru-RU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"Метод Meth </a:t>
            </a:r>
            <a:r>
              <a:rPr lang="en-US" altLang="ru-RU" sz="20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-</a:t>
            </a:r>
            <a:r>
              <a:rPr lang="ru-RU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 змiненi аргументи</a:t>
            </a:r>
            <a:r>
              <a:rPr lang="en-US" altLang="ru-RU" sz="20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:</a:t>
            </a:r>
            <a:r>
              <a:rPr lang="en-US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0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"i = {0} c = {1} d = {2}"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, i, c, d);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uk-UA" altLang="ru-RU" sz="2000" b="1" noProof="1" smtClean="0">
                <a:latin typeface="Courier New" panose="02070309020205020404" pitchFamily="49" charset="0"/>
              </a:rPr>
              <a:t>}</a:t>
            </a:r>
            <a:endParaRPr lang="uk-UA" altLang="ru-RU" sz="2000" b="1" dirty="0" smtClean="0"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dirty="0" smtClean="0">
                <a:latin typeface="Courier New" panose="02070309020205020404" pitchFamily="49" charset="0"/>
              </a:rPr>
              <a:t>}</a:t>
            </a:r>
            <a:endParaRPr lang="en-US" altLang="ru-RU" sz="2000" b="1" dirty="0" smtClean="0">
              <a:solidFill>
                <a:srgbClr val="339933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static void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 Main()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noProof="1" smtClean="0">
                <a:latin typeface="Courier New" panose="02070309020205020404" pitchFamily="49" charset="0"/>
              </a:rPr>
              <a:t>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MyClass m = </a:t>
            </a:r>
            <a:r>
              <a:rPr lang="en-US" altLang="ru-RU" sz="20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 MyClass();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0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0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000" b="1" dirty="0" err="1" smtClean="0">
                <a:latin typeface="Courier New" panose="02070309020205020404" pitchFamily="49" charset="0"/>
              </a:rPr>
              <a:t>i</a:t>
            </a:r>
            <a:r>
              <a:rPr lang="en-US" altLang="ru-RU" sz="2000" b="1" dirty="0" smtClean="0">
                <a:latin typeface="Courier New" panose="02070309020205020404" pitchFamily="49" charset="0"/>
              </a:rPr>
              <a:t> = -1; </a:t>
            </a:r>
            <a:r>
              <a:rPr lang="en-US" altLang="ru-RU" sz="20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2000" b="1" dirty="0" smtClean="0">
                <a:latin typeface="Courier New" panose="02070309020205020404" pitchFamily="49" charset="0"/>
              </a:rPr>
              <a:t> d = 100; </a:t>
            </a:r>
            <a:r>
              <a:rPr lang="en-US" altLang="ru-RU" sz="20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char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 c = 'A';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noProof="1" smtClean="0">
                <a:latin typeface="Courier New" panose="02070309020205020404" pitchFamily="49" charset="0"/>
              </a:rPr>
              <a:t>  m.Meth(</a:t>
            </a:r>
            <a:r>
              <a:rPr lang="en-US" altLang="ru-RU" sz="2000" b="1" dirty="0" err="1" smtClean="0">
                <a:latin typeface="Courier New" panose="02070309020205020404" pitchFamily="49" charset="0"/>
              </a:rPr>
              <a:t>i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, c, </a:t>
            </a:r>
            <a:r>
              <a:rPr lang="en-US" altLang="ru-RU" sz="2000" b="1" dirty="0" smtClean="0">
                <a:latin typeface="Courier New" panose="02070309020205020404" pitchFamily="49" charset="0"/>
              </a:rPr>
              <a:t>d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0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.WriteLine(</a:t>
            </a:r>
            <a:r>
              <a:rPr lang="ru-RU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"Пiсля виклику Meth:"</a:t>
            </a:r>
            <a:r>
              <a:rPr lang="ru-RU" altLang="ru-RU" sz="2000" b="1" noProof="1" smtClean="0">
                <a:latin typeface="Courier New" panose="02070309020205020404" pitchFamily="49" charset="0"/>
              </a:rPr>
              <a:t>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0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0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"i = {0} c = {1} d = {2}"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, i, c, d);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000" b="1" noProof="1" smtClean="0">
                <a:latin typeface="Courier New" panose="02070309020205020404" pitchFamily="49" charset="0"/>
              </a:rPr>
              <a:t>}</a:t>
            </a:r>
            <a:endParaRPr lang="ru-RU" altLang="ru-RU" sz="2000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idx="1"/>
          </p:nvPr>
        </p:nvSpPr>
        <p:spPr>
          <a:xfrm>
            <a:off x="358775" y="188913"/>
            <a:ext cx="8785225" cy="6553200"/>
          </a:xfrm>
        </p:spPr>
        <p:txBody>
          <a:bodyPr>
            <a:normAutofit fontScale="92500" lnSpcReduction="1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100" b="1" dirty="0" smtClean="0">
                <a:solidFill>
                  <a:srgbClr val="FF3300"/>
                </a:solidFill>
              </a:rPr>
              <a:t>Приклад </a:t>
            </a:r>
            <a:r>
              <a:rPr lang="en-US" altLang="ru-RU" sz="2100" b="1" dirty="0" smtClean="0">
                <a:solidFill>
                  <a:srgbClr val="FF3300"/>
                </a:solidFill>
              </a:rPr>
              <a:t>2</a:t>
            </a:r>
            <a:r>
              <a:rPr lang="uk-UA" altLang="ru-RU" sz="2100" b="1" dirty="0" smtClean="0">
                <a:solidFill>
                  <a:srgbClr val="FF3300"/>
                </a:solidFill>
              </a:rPr>
              <a:t>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Program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static void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Spec_Meth(int [] ar)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{ </a:t>
            </a:r>
            <a:r>
              <a:rPr lang="ru-RU" altLang="ru-RU" sz="2100" b="1" noProof="1" smtClean="0">
                <a:solidFill>
                  <a:srgbClr val="00FF00"/>
                </a:solidFill>
                <a:latin typeface="Courier New" panose="02070309020205020404" pitchFamily="49" charset="0"/>
              </a:rPr>
              <a:t>// міняємо перший і останній елементи місцями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int temp = ar [0];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ar [0] = ar [ar.Length - 1];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ar [ar.Length - 1] = temp;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static void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Main()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[] ar_ = {1, 2, 3, 4, 5};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</a:t>
            </a:r>
            <a:r>
              <a:rPr lang="en-US" altLang="ru-RU" sz="21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1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"\nПеред Spec_Meth:"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i = 0; i &lt; ar_.Length; i++)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    </a:t>
            </a:r>
            <a:r>
              <a:rPr lang="en-US" altLang="ru-RU" sz="21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.Write(</a:t>
            </a:r>
            <a:r>
              <a:rPr lang="en-US" altLang="ru-RU" sz="21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"{0} "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, ar_[i]);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Spec_Meth(ar_);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</a:t>
            </a:r>
            <a:r>
              <a:rPr lang="en-US" altLang="ru-RU" sz="21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1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"\nПiсля Spec_Meth:"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   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i = 0; i &lt; ar_.Length; i++)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           </a:t>
            </a:r>
            <a:r>
              <a:rPr lang="en-US" altLang="ru-RU" sz="21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.Write(</a:t>
            </a:r>
            <a:r>
              <a:rPr lang="en-US" altLang="ru-RU" sz="21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"{0} "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, ar_[i]);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}</a:t>
            </a:r>
            <a:r>
              <a:rPr lang="en-US" altLang="ru-RU" sz="2100" noProof="1" smtClean="0"/>
              <a:t> </a:t>
            </a:r>
            <a:endParaRPr lang="ru-RU" altLang="ru-RU" sz="2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idx="1"/>
          </p:nvPr>
        </p:nvSpPr>
        <p:spPr>
          <a:xfrm>
            <a:off x="107950" y="188913"/>
            <a:ext cx="8928100" cy="6480175"/>
          </a:xfrm>
        </p:spPr>
        <p:txBody>
          <a:bodyPr>
            <a:normAutofit fontScale="92500" lnSpcReduction="1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100" b="1" dirty="0" smtClean="0">
                <a:solidFill>
                  <a:srgbClr val="FF3300"/>
                </a:solidFill>
              </a:rPr>
              <a:t>Приклад </a:t>
            </a:r>
            <a:r>
              <a:rPr lang="en-US" altLang="ru-RU" sz="2100" b="1" dirty="0" smtClean="0">
                <a:solidFill>
                  <a:srgbClr val="FF3300"/>
                </a:solidFill>
              </a:rPr>
              <a:t>3</a:t>
            </a:r>
            <a:r>
              <a:rPr lang="uk-UA" altLang="ru-RU" sz="2100" b="1" dirty="0" smtClean="0">
                <a:solidFill>
                  <a:srgbClr val="FF3300"/>
                </a:solidFill>
              </a:rPr>
              <a:t>.</a:t>
            </a:r>
            <a:r>
              <a:rPr lang="en-US" altLang="ru-RU" sz="2100" b="1" smtClean="0">
                <a:solidFill>
                  <a:srgbClr val="FF3300"/>
                </a:solidFill>
              </a:rPr>
              <a:t>  </a:t>
            </a:r>
            <a:endParaRPr lang="uk-UA" altLang="ru-RU" sz="2100" b="1" dirty="0" smtClean="0">
              <a:solidFill>
                <a:srgbClr val="FF3300"/>
              </a:solidFill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MyClass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 char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c;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Program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static void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Spec_Meth(MyClass my)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  my.c++;</a:t>
            </a:r>
            <a:r>
              <a:rPr lang="uk-UA" altLang="ru-RU" sz="21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1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1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змінили поле класу</a:t>
            </a:r>
            <a:endParaRPr lang="uk-UA" altLang="ru-RU" sz="2100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100" b="1" noProof="1" smtClean="0">
                <a:latin typeface="Courier New" panose="02070309020205020404" pitchFamily="49" charset="0"/>
              </a:rPr>
              <a:t>   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1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static void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Main()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MyClass m = </a:t>
            </a:r>
            <a:r>
              <a:rPr lang="en-US" altLang="ru-RU" sz="21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MyClass();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m.c = 'A';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1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.WriteLine(</a:t>
            </a:r>
            <a:r>
              <a:rPr lang="ru-RU" altLang="ru-RU" sz="2100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"Перед Spec_Meth: c = {0}"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, m.c);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Spec_Meth (m);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1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1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100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.WriteLine(</a:t>
            </a:r>
            <a:r>
              <a:rPr lang="ru-RU" altLang="ru-RU" sz="21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"Пiсля Spec_Meth: c = {0}"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, m.c);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 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}</a:t>
            </a:r>
            <a:endParaRPr lang="ru-RU" altLang="ru-RU" sz="2100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altLang="ru-RU" b="1" dirty="0" smtClean="0">
                <a:solidFill>
                  <a:srgbClr val="FFC000"/>
                </a:solidFill>
              </a:rPr>
              <a:t>Конструктор класу.</a:t>
            </a:r>
            <a:endParaRPr lang="ru-RU" altLang="ru-RU" b="1" dirty="0" smtClean="0">
              <a:solidFill>
                <a:srgbClr val="FFC000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08050"/>
            <a:ext cx="8435975" cy="5473700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Tx/>
              <a:buNone/>
              <a:tabLst>
                <a:tab pos="0" algn="l"/>
              </a:tabLst>
              <a:defRPr/>
            </a:pPr>
            <a:r>
              <a:rPr lang="uk-UA" altLang="ru-RU" sz="2700" dirty="0" smtClean="0"/>
              <a:t>З'ясувавши деякі нюанси, пов'язані з методами, повернемось до даних-членів класу. Отже, правильно робити їх закритими, а для звертання для них створити відкриті методи-члени класу. Питання полягає лише в тому, яким чином можуть бути </a:t>
            </a:r>
            <a:r>
              <a:rPr lang="uk-UA" altLang="ru-RU" sz="2700" dirty="0" err="1" smtClean="0"/>
              <a:t>ініціалізовані</a:t>
            </a:r>
            <a:r>
              <a:rPr lang="uk-UA" altLang="ru-RU" sz="2700" dirty="0" smtClean="0"/>
              <a:t> дані-члени класу при створені будь-якого екземпляру. Правильна відповідь така: має бути викликаний метод класу, якому в списку аргументів передаються значення для ініціалізації екземпляру. Зручно, якщо такий метод бути </a:t>
            </a:r>
            <a:r>
              <a:rPr lang="uk-UA" altLang="ru-RU" sz="2700" b="1" i="1" dirty="0" smtClean="0"/>
              <a:t>викликатись компілятором автоматично</a:t>
            </a:r>
            <a:r>
              <a:rPr lang="uk-UA" altLang="ru-RU" sz="2700" dirty="0" smtClean="0"/>
              <a:t> в момент створення чергового екземпляру класу. Саме такий механізм і діє в мові С</a:t>
            </a:r>
            <a:r>
              <a:rPr lang="en-US" altLang="ru-RU" sz="2700" dirty="0" smtClean="0"/>
              <a:t>#</a:t>
            </a:r>
            <a:r>
              <a:rPr lang="uk-UA" altLang="ru-RU" sz="2700" dirty="0" smtClean="0"/>
              <a:t>, а спеціальний метод, що викликається компілятором при створенні екземпляру, називається </a:t>
            </a:r>
            <a:r>
              <a:rPr lang="uk-UA" altLang="ru-RU" sz="2700" b="1" i="1" dirty="0" smtClean="0"/>
              <a:t>конструктором класу</a:t>
            </a:r>
            <a:r>
              <a:rPr lang="uk-UA" altLang="ru-RU" sz="27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333375"/>
            <a:ext cx="8713788" cy="6408738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smtClean="0"/>
              <a:t>Синтаксис визначення конструктору класу наступний:</a:t>
            </a:r>
            <a:endParaRPr lang="ru-RU" altLang="ru-RU" sz="2500" b="1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&lt;</a:t>
            </a:r>
            <a:r>
              <a:rPr lang="uk-UA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специфікатор_доступу</a:t>
            </a:r>
            <a:r>
              <a:rPr lang="ru-RU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&gt;</a:t>
            </a:r>
            <a:r>
              <a:rPr lang="uk-UA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&lt;</a:t>
            </a:r>
            <a:r>
              <a:rPr lang="uk-UA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ідентифікатор_класу</a:t>
            </a:r>
            <a:r>
              <a:rPr lang="ru-RU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&gt; </a:t>
            </a:r>
            <a:r>
              <a:rPr lang="uk-UA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(</a:t>
            </a:r>
            <a:r>
              <a:rPr lang="ru-RU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&lt;</a:t>
            </a:r>
            <a:r>
              <a:rPr lang="uk-UA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параметри конструктора</a:t>
            </a:r>
            <a:r>
              <a:rPr lang="ru-RU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&gt;</a:t>
            </a:r>
            <a:r>
              <a:rPr lang="uk-UA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)</a:t>
            </a:r>
            <a:endParaRPr lang="ru-RU" altLang="ru-RU" sz="2500" b="1" smtClean="0">
              <a:solidFill>
                <a:srgbClr val="E49B3A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500" b="1" smtClean="0">
                <a:solidFill>
                  <a:schemeClr val="accent2"/>
                </a:solidFill>
                <a:latin typeface="Courier New" panose="02070309020205020404" pitchFamily="49" charset="0"/>
              </a:rPr>
              <a:t>	</a:t>
            </a:r>
            <a:r>
              <a:rPr lang="ru-RU" altLang="ru-RU" sz="2500" b="1" smtClean="0">
                <a:latin typeface="Courier New" panose="02070309020205020404" pitchFamily="49" charset="0"/>
              </a:rPr>
              <a:t>{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500" b="1" smtClean="0">
                <a:latin typeface="Courier New" panose="02070309020205020404" pitchFamily="49" charset="0"/>
              </a:rPr>
              <a:t>	</a:t>
            </a:r>
            <a:r>
              <a:rPr lang="ru-RU" altLang="ru-RU" sz="25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5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код конструктору класу</a:t>
            </a:r>
            <a:endParaRPr lang="ru-RU" altLang="ru-RU" sz="2500" b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500" b="1" smtClean="0">
                <a:latin typeface="Courier New" panose="02070309020205020404" pitchFamily="49" charset="0"/>
              </a:rPr>
              <a:t>	}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b="1" u="sng" smtClean="0"/>
              <a:t>Зверніть увагу</a:t>
            </a:r>
            <a:r>
              <a:rPr lang="uk-UA" altLang="ru-RU" sz="2500" smtClean="0"/>
              <a:t>: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uk-UA" altLang="ru-RU" sz="2500" smtClean="0"/>
              <a:t> конструктор не може бути викликаний, як звичайний метод, тому що звертання до нього – це прерогатива компілятора;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uk-UA" altLang="ru-RU" sz="2500" smtClean="0"/>
              <a:t> ідентифікатор конструктора – це ідентифікатор класу;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uk-UA" altLang="ru-RU" sz="2500" smtClean="0"/>
              <a:t> для конструктора не вказується тип результату;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uk-UA" altLang="ru-RU" sz="2500" smtClean="0"/>
              <a:t> якщо клас не містить явно визначеного конструктора, то викликається конструктор за замовчуванням (</a:t>
            </a:r>
            <a:r>
              <a:rPr lang="en-US" altLang="ru-RU" sz="2500" b="1" smtClean="0">
                <a:solidFill>
                  <a:srgbClr val="E49B3A"/>
                </a:solidFill>
                <a:latin typeface="Courier New" panose="02070309020205020404" pitchFamily="49" charset="0"/>
              </a:rPr>
              <a:t>by default</a:t>
            </a:r>
            <a:r>
              <a:rPr lang="uk-UA" altLang="ru-RU" sz="2500" smtClean="0"/>
              <a:t>) з порожнім списком аргументів, він просто занулює дані-члени класу – такий конструктор буде автоматично створений системою, якщо в тілі класу конструктор не визначений;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uk-UA" altLang="ru-RU" sz="2500" smtClean="0"/>
              <a:t> якщо в класі є явно визначений конструктор, то </a:t>
            </a:r>
            <a:r>
              <a:rPr lang="uk-UA" altLang="ru-RU" sz="2500" u="sng" smtClean="0"/>
              <a:t>конструктор за замовчуванням компілятором не створюється</a:t>
            </a:r>
            <a:r>
              <a:rPr lang="uk-UA" altLang="ru-RU" sz="2500" smtClean="0"/>
              <a:t>.</a:t>
            </a:r>
            <a:r>
              <a:rPr lang="ru-RU" altLang="ru-RU" sz="250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188913"/>
            <a:ext cx="8785225" cy="6480175"/>
          </a:xfrm>
        </p:spPr>
        <p:txBody>
          <a:bodyPr>
            <a:normAutofit fontScale="92500" lnSpcReduction="1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solidFill>
                  <a:srgbClr val="E49B3A"/>
                </a:solidFill>
              </a:rPr>
              <a:t>Приклад (клас з конструктором).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MyClass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latin typeface="Courier New" panose="02070309020205020404" pitchFamily="49" charset="0"/>
              </a:rPr>
              <a:t>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 char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c;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 </a:t>
            </a:r>
            <a:endParaRPr lang="uk-UA" altLang="ru-RU" sz="2200" b="1" dirty="0" smtClean="0">
              <a:solidFill>
                <a:srgbClr val="339933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latin typeface="Courier New" panose="02070309020205020404" pitchFamily="49" charset="0"/>
              </a:rPr>
              <a:t>   </a:t>
            </a: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private int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secret_field;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закрите поле класу</a:t>
            </a:r>
            <a:endParaRPr lang="uk-UA" altLang="ru-RU" sz="2200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MyClass(</a:t>
            </a:r>
            <a:r>
              <a:rPr lang="en-US" altLang="ru-RU" sz="22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s)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  </a:t>
            </a:r>
            <a:r>
              <a:rPr lang="en-US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конструктор класу</a:t>
            </a:r>
            <a:endParaRPr lang="uk-UA" altLang="ru-RU" sz="2200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noProof="1" smtClean="0">
                <a:latin typeface="Courier New" panose="02070309020205020404" pitchFamily="49" charset="0"/>
              </a:rPr>
              <a:t>   {          </a:t>
            </a:r>
            <a:endParaRPr lang="uk-UA" altLang="ru-RU" sz="2200" b="1" dirty="0" smtClean="0"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latin typeface="Courier New" panose="02070309020205020404" pitchFamily="49" charset="0"/>
              </a:rPr>
              <a:t>    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secret_field = s;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ініціалізація закритого поля</a:t>
            </a:r>
            <a:endParaRPr lang="uk-UA" altLang="ru-RU" sz="2200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noProof="1" smtClean="0">
                <a:latin typeface="Courier New" panose="02070309020205020404" pitchFamily="49" charset="0"/>
              </a:rPr>
              <a:t>   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 int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get()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цей метод повертає </a:t>
            </a:r>
            <a:r>
              <a:rPr lang="uk-UA" altLang="ru-RU" sz="22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закр</a:t>
            </a:r>
            <a:r>
              <a:rPr lang="en-US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.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поле</a:t>
            </a:r>
            <a:r>
              <a:rPr lang="uk-UA" altLang="ru-RU" sz="22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endParaRPr lang="uk-UA" altLang="ru-RU" sz="2200" b="1" noProof="1" smtClean="0"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noProof="1" smtClean="0">
                <a:latin typeface="Courier New" panose="02070309020205020404" pitchFamily="49" charset="0"/>
              </a:rPr>
              <a:t>   { </a:t>
            </a: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secret_field;  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latin typeface="Courier New" panose="02070309020205020404" pitchFamily="49" charset="0"/>
              </a:rPr>
              <a:t>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Program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latin typeface="Courier New" panose="02070309020205020404" pitchFamily="49" charset="0"/>
              </a:rPr>
              <a:t>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static void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Main()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200" b="1" noProof="1" smtClean="0">
                <a:latin typeface="Courier New" panose="02070309020205020404" pitchFamily="49" charset="0"/>
              </a:rPr>
              <a:t>  </a:t>
            </a:r>
            <a:endParaRPr lang="en-US" altLang="ru-RU" sz="2200" b="1" dirty="0" smtClean="0"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latin typeface="Courier New" panose="02070309020205020404" pitchFamily="49" charset="0"/>
              </a:rPr>
              <a:t> 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latin typeface="Courier New" panose="02070309020205020404" pitchFamily="49" charset="0"/>
              </a:rPr>
              <a:t>  MyClass m = </a:t>
            </a:r>
            <a:r>
              <a:rPr lang="en-US" altLang="ru-RU" sz="22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 MyClass(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10</a:t>
            </a:r>
            <a:r>
              <a:rPr lang="uk-UA" altLang="ru-RU" sz="2200" b="1" noProof="1" smtClean="0">
                <a:latin typeface="Courier New" panose="02070309020205020404" pitchFamily="49" charset="0"/>
              </a:rPr>
              <a:t>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200" b="1" noProof="1" smtClean="0">
                <a:solidFill>
                  <a:srgbClr val="3399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sz="22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"secret_field = {0}"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, m.get());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latin typeface="Courier New" panose="02070309020205020404" pitchFamily="49" charset="0"/>
              </a:rPr>
              <a:t>  }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  </a:t>
            </a:r>
            <a:endParaRPr lang="en-US" altLang="ru-RU" sz="2200" b="1" dirty="0" smtClean="0"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latin typeface="Courier New" panose="02070309020205020404" pitchFamily="49" charset="0"/>
              </a:rPr>
              <a:t>}</a:t>
            </a:r>
            <a:endParaRPr lang="uk-UA" altLang="ru-RU" sz="2200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333375"/>
            <a:ext cx="8435975" cy="6191250"/>
          </a:xfrm>
        </p:spPr>
        <p:txBody>
          <a:bodyPr>
            <a:normAutofit fontScale="92500" lnSpcReduction="1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000" b="1" i="1" dirty="0" smtClean="0"/>
              <a:t>Синтаксис визначення класу</a:t>
            </a:r>
            <a:r>
              <a:rPr lang="uk-UA" altLang="ru-RU" sz="2000" dirty="0" smtClean="0"/>
              <a:t> наступний:</a:t>
            </a:r>
            <a:endParaRPr lang="uk-UA" altLang="ru-RU" sz="2000" b="1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ru-RU" altLang="ru-RU" sz="2000" b="1" dirty="0" smtClean="0">
                <a:latin typeface="Courier New" panose="02070309020205020404" pitchFamily="49" charset="0"/>
              </a:rPr>
              <a:t> &lt;</a:t>
            </a:r>
            <a:r>
              <a:rPr lang="ru-RU" altLang="ru-RU" sz="2000" b="1" dirty="0" err="1" smtClean="0">
                <a:latin typeface="Courier New" panose="02070309020205020404" pitchFamily="49" charset="0"/>
              </a:rPr>
              <a:t>ідентифікатор_класу</a:t>
            </a:r>
            <a:r>
              <a:rPr lang="ru-RU" altLang="ru-RU" sz="2000" b="1" dirty="0" smtClean="0">
                <a:latin typeface="Courier New" panose="02070309020205020404" pitchFamily="49" charset="0"/>
              </a:rPr>
              <a:t>&gt;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latin typeface="Courier New" panose="02070309020205020404" pitchFamily="49" charset="0"/>
              </a:rPr>
              <a:t>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 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ru-RU" altLang="ru-RU" sz="20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декларації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0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даних-членів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(</a:t>
            </a:r>
            <a:r>
              <a:rPr lang="ru-RU" altLang="ru-RU" sz="20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полів</a:t>
            </a:r>
            <a:r>
              <a:rPr lang="uk-UA" altLang="ru-RU" sz="20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, атрибутів</a:t>
            </a:r>
            <a:r>
              <a:rPr lang="ru-RU" altLang="ru-RU" sz="20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) </a:t>
            </a:r>
            <a:r>
              <a:rPr lang="ru-RU" altLang="ru-RU" sz="20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класу</a:t>
            </a:r>
            <a:endParaRPr lang="ru-RU" altLang="ru-RU" sz="2000" b="1" dirty="0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&lt;</a:t>
            </a:r>
            <a:r>
              <a:rPr lang="ru-RU" altLang="ru-RU" sz="20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специфікатор_доступу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&lt;тип&gt; &lt;ідент_змінної_1&gt;;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  &lt;</a:t>
            </a:r>
            <a:r>
              <a:rPr lang="ru-RU" altLang="ru-RU" sz="20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специфікатор_доступу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&lt;тип&gt; &lt;ідент_змінної_2&gt;;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 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//...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 // </a:t>
            </a:r>
            <a:r>
              <a:rPr lang="uk-UA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визначення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0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методів-членів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 (</a:t>
            </a:r>
            <a:r>
              <a:rPr lang="ru-RU" altLang="ru-RU" sz="20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функцій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) </a:t>
            </a:r>
            <a:r>
              <a:rPr lang="ru-RU" altLang="ru-RU" sz="2000" b="1" dirty="0" err="1" smtClean="0">
                <a:solidFill>
                  <a:srgbClr val="00FF00"/>
                </a:solidFill>
                <a:latin typeface="Courier New" panose="02070309020205020404" pitchFamily="49" charset="0"/>
              </a:rPr>
              <a:t>класу</a:t>
            </a:r>
            <a:endParaRPr lang="ru-RU" altLang="ru-RU" sz="2000" b="1" dirty="0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&lt;</a:t>
            </a:r>
            <a:r>
              <a:rPr lang="ru-RU" altLang="ru-RU" sz="20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специфікатор_доступу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&lt;</a:t>
            </a:r>
            <a:r>
              <a:rPr lang="ru-RU" altLang="ru-RU" sz="20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тип_результату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	&lt;ідент_методу_1&gt; (&lt;</a:t>
            </a:r>
            <a:r>
              <a:rPr lang="ru-RU" altLang="ru-RU" sz="20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параметри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&gt;)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latin typeface="Courier New" panose="02070309020205020404" pitchFamily="49" charset="0"/>
              </a:rPr>
              <a:t>  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 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код методу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latin typeface="Courier New" panose="02070309020205020404" pitchFamily="49" charset="0"/>
              </a:rPr>
              <a:t>  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 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//...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latin typeface="Courier New" panose="02070309020205020404" pitchFamily="49" charset="0"/>
              </a:rPr>
              <a:t>  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&lt;</a:t>
            </a:r>
            <a:r>
              <a:rPr lang="ru-RU" altLang="ru-RU" sz="20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специфікатор_доступу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&lt;</a:t>
            </a:r>
            <a:r>
              <a:rPr lang="ru-RU" altLang="ru-RU" sz="20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тип_результату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	&lt;</a:t>
            </a:r>
            <a:r>
              <a:rPr lang="ru-RU" altLang="ru-RU" sz="20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ідент_методу_N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(&lt;</a:t>
            </a:r>
            <a:r>
              <a:rPr lang="ru-RU" altLang="ru-RU" sz="20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параметри</a:t>
            </a:r>
            <a:r>
              <a:rPr lang="ru-RU" altLang="ru-RU" sz="20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&gt;)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latin typeface="Courier New" panose="02070309020205020404" pitchFamily="49" charset="0"/>
              </a:rPr>
              <a:t>  {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 </a:t>
            </a:r>
            <a:r>
              <a:rPr lang="ru-RU" altLang="ru-RU" sz="20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код методу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latin typeface="Courier New" panose="02070309020205020404" pitchFamily="49" charset="0"/>
              </a:rPr>
              <a:t>  }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000" b="1" dirty="0" smtClean="0">
                <a:latin typeface="Courier New" panose="02070309020205020404" pitchFamily="49" charset="0"/>
              </a:rPr>
              <a:t>}</a:t>
            </a:r>
            <a:endParaRPr lang="ru-RU" alt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404813"/>
            <a:ext cx="8353425" cy="6119812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800" b="1" dirty="0" smtClean="0">
                <a:solidFill>
                  <a:srgbClr val="E49B3A"/>
                </a:solidFill>
              </a:rPr>
              <a:t>Приклад: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dirty="0" smtClean="0">
                <a:latin typeface="Courier New" panose="02070309020205020404" pitchFamily="49" charset="0"/>
              </a:rPr>
              <a:t>My</a:t>
            </a:r>
            <a:r>
              <a:rPr lang="en-US" altLang="ru-RU" b="1" noProof="1" smtClean="0">
                <a:latin typeface="Courier New" panose="02070309020205020404" pitchFamily="49" charset="0"/>
              </a:rPr>
              <a:t> </a:t>
            </a:r>
            <a:endParaRPr lang="en-US" altLang="ru-RU" b="1" dirty="0" smtClean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{</a:t>
            </a:r>
            <a:endParaRPr lang="en-US" altLang="ru-RU" b="1" dirty="0" smtClean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dirty="0" smtClean="0">
                <a:latin typeface="Courier New" panose="02070309020205020404" pitchFamily="49" charset="0"/>
              </a:rPr>
              <a:t>  </a:t>
            </a:r>
            <a:r>
              <a:rPr lang="en-US" altLang="ru-RU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b="1" dirty="0" err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b="1" dirty="0" smtClean="0">
                <a:latin typeface="Courier New" panose="02070309020205020404" pitchFamily="49" charset="0"/>
              </a:rPr>
              <a:t> field; </a:t>
            </a:r>
            <a:r>
              <a:rPr lang="uk-UA" altLang="ru-RU" b="1" dirty="0" smtClean="0">
                <a:latin typeface="Courier New" panose="02070309020205020404" pitchFamily="49" charset="0"/>
              </a:rPr>
              <a:t> </a:t>
            </a:r>
            <a:r>
              <a:rPr lang="en-US" altLang="ru-RU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відкрите поле класу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 void</a:t>
            </a:r>
            <a:r>
              <a:rPr lang="en-US" altLang="ru-RU" b="1" noProof="1" smtClean="0">
                <a:latin typeface="Courier New" panose="02070309020205020404" pitchFamily="49" charset="0"/>
              </a:rPr>
              <a:t> print_field() </a:t>
            </a:r>
            <a:r>
              <a:rPr lang="uk-UA" altLang="ru-RU" b="1" dirty="0" smtClean="0">
                <a:latin typeface="Courier New" panose="02070309020205020404" pitchFamily="49" charset="0"/>
              </a:rPr>
              <a:t> </a:t>
            </a:r>
            <a:r>
              <a:rPr lang="en-US" altLang="ru-RU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метод класу</a:t>
            </a:r>
            <a:endParaRPr lang="uk-UA" altLang="ru-RU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b="1" noProof="1" smtClean="0">
                <a:latin typeface="Courier New" panose="02070309020205020404" pitchFamily="49" charset="0"/>
              </a:rPr>
              <a:t>  {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b="1" dirty="0" smtClean="0">
                <a:latin typeface="Courier New" panose="02070309020205020404" pitchFamily="49" charset="0"/>
              </a:rPr>
              <a:t> </a:t>
            </a:r>
            <a:r>
              <a:rPr lang="en-US" altLang="ru-RU" b="1" noProof="1" smtClean="0">
                <a:solidFill>
                  <a:srgbClr val="3399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 smtClean="0">
                <a:latin typeface="Courier New" panose="02070309020205020404" pitchFamily="49" charset="0"/>
              </a:rPr>
              <a:t>.WriteLine(</a:t>
            </a:r>
            <a:r>
              <a:rPr lang="ru-RU" altLang="ru-RU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"Значення поля класу: </a:t>
            </a:r>
            <a:endParaRPr lang="en-US" altLang="ru-RU" b="1" dirty="0" smtClean="0">
              <a:solidFill>
                <a:srgbClr val="EE00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dirty="0" smtClean="0">
                <a:solidFill>
                  <a:srgbClr val="EE0000"/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{0}"</a:t>
            </a:r>
            <a:r>
              <a:rPr lang="en-US" altLang="ru-RU" b="1" noProof="1" smtClean="0">
                <a:latin typeface="Courier New" panose="02070309020205020404" pitchFamily="49" charset="0"/>
              </a:rPr>
              <a:t>, field);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}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public void </a:t>
            </a:r>
            <a:r>
              <a:rPr lang="en-US" altLang="ru-RU" b="1" noProof="1" smtClean="0">
                <a:latin typeface="Courier New" panose="02070309020205020404" pitchFamily="49" charset="0"/>
              </a:rPr>
              <a:t>set_field() </a:t>
            </a:r>
            <a:r>
              <a:rPr lang="uk-UA" altLang="ru-RU" b="1" dirty="0" smtClean="0">
                <a:latin typeface="Courier New" panose="02070309020205020404" pitchFamily="49" charset="0"/>
              </a:rPr>
              <a:t>   </a:t>
            </a:r>
            <a:r>
              <a:rPr lang="en-US" altLang="ru-RU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метод класу</a:t>
            </a:r>
            <a:endParaRPr lang="uk-UA" altLang="ru-RU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b="1" noProof="1" smtClean="0">
                <a:latin typeface="Courier New" panose="02070309020205020404" pitchFamily="49" charset="0"/>
              </a:rPr>
              <a:t>  {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b="1" noProof="1" smtClean="0">
                <a:latin typeface="Courier New" panose="02070309020205020404" pitchFamily="49" charset="0"/>
              </a:rPr>
              <a:t>    </a:t>
            </a:r>
            <a:r>
              <a:rPr lang="en-US" altLang="ru-RU" b="1" noProof="1" smtClean="0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 smtClean="0">
                <a:latin typeface="Courier New" panose="02070309020205020404" pitchFamily="49" charset="0"/>
              </a:rPr>
              <a:t>.Write(</a:t>
            </a:r>
            <a:r>
              <a:rPr lang="ru-RU" altLang="ru-RU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"Задайте значення поля </a:t>
            </a:r>
            <a:endParaRPr lang="en-US" altLang="ru-RU" b="1" dirty="0" smtClean="0">
              <a:solidFill>
                <a:srgbClr val="EE00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dirty="0" smtClean="0">
                <a:solidFill>
                  <a:srgbClr val="EE0000"/>
                </a:solidFill>
                <a:latin typeface="Courier New" panose="02070309020205020404" pitchFamily="49" charset="0"/>
              </a:rPr>
              <a:t>     </a:t>
            </a:r>
            <a:r>
              <a:rPr lang="ru-RU" altLang="ru-RU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класу: "</a:t>
            </a:r>
            <a:r>
              <a:rPr lang="ru-RU" altLang="ru-RU" b="1" noProof="1" smtClean="0">
                <a:latin typeface="Courier New" panose="02070309020205020404" pitchFamily="49" charset="0"/>
              </a:rPr>
              <a:t>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  field = </a:t>
            </a:r>
            <a:r>
              <a:rPr lang="en-US" altLang="ru-RU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b="1" noProof="1" smtClean="0">
                <a:latin typeface="Courier New" panose="02070309020205020404" pitchFamily="49" charset="0"/>
              </a:rPr>
              <a:t>.Parse(</a:t>
            </a:r>
            <a:r>
              <a:rPr lang="en-US" altLang="ru-RU" b="1" noProof="1" smtClean="0">
                <a:solidFill>
                  <a:srgbClr val="3399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 smtClean="0">
                <a:latin typeface="Courier New" panose="02070309020205020404" pitchFamily="49" charset="0"/>
              </a:rPr>
              <a:t>.ReadLine());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}</a:t>
            </a:r>
            <a:endParaRPr lang="en-US" altLang="ru-RU" b="1" dirty="0" smtClean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}</a:t>
            </a:r>
            <a:r>
              <a:rPr lang="uk-UA" altLang="ru-RU" b="1" dirty="0" smtClean="0">
                <a:latin typeface="Courier New" panose="02070309020205020404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333375"/>
            <a:ext cx="8435975" cy="6191250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dirty="0" smtClean="0"/>
              <a:t>У визначенні класу 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&lt;</a:t>
            </a:r>
            <a:r>
              <a:rPr lang="ru-RU" altLang="ru-RU" sz="2500" b="1" dirty="0" err="1" smtClean="0">
                <a:latin typeface="Courier New" panose="02070309020205020404" pitchFamily="49" charset="0"/>
              </a:rPr>
              <a:t>специфікатор_доступу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&gt;</a:t>
            </a:r>
            <a:r>
              <a:rPr lang="ru-RU" altLang="ru-RU" sz="2500" dirty="0" smtClean="0"/>
              <a:t> </a:t>
            </a:r>
            <a:r>
              <a:rPr lang="uk-UA" altLang="ru-RU" sz="2500" dirty="0" smtClean="0"/>
              <a:t>може набувати значень:</a:t>
            </a:r>
            <a:endParaRPr lang="en-US" altLang="ru-RU" sz="2500" dirty="0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5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5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500" dirty="0" smtClean="0"/>
              <a:t>	– для відкритих членів класу, </a:t>
            </a:r>
            <a:endParaRPr lang="en-US" altLang="ru-RU" sz="2500" dirty="0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5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protected</a:t>
            </a:r>
            <a:r>
              <a:rPr lang="en-US" altLang="ru-RU" sz="2500" dirty="0" smtClean="0"/>
              <a:t> </a:t>
            </a:r>
            <a:r>
              <a:rPr lang="uk-UA" altLang="ru-RU" sz="2500" dirty="0" smtClean="0"/>
              <a:t>	– для захищених членів класу, </a:t>
            </a:r>
            <a:endParaRPr lang="en-US" altLang="ru-RU" sz="2500" dirty="0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5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private</a:t>
            </a:r>
            <a:r>
              <a:rPr lang="en-US" altLang="ru-RU" sz="2500" dirty="0" smtClean="0"/>
              <a:t> </a:t>
            </a:r>
            <a:r>
              <a:rPr lang="uk-UA" altLang="ru-RU" sz="2500" dirty="0" smtClean="0"/>
              <a:t>	– для закритих членів класу (використовується за замовчуванням).</a:t>
            </a:r>
            <a:endParaRPr lang="en-US" altLang="ru-RU" sz="2500" dirty="0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dirty="0" smtClean="0"/>
              <a:t>Відкриті члени класу доступні всім частинам програмного коду, де використовується клас, закриті члени класу доступні </a:t>
            </a:r>
            <a:r>
              <a:rPr lang="uk-UA" altLang="ru-RU" sz="2500" u="sng" dirty="0" smtClean="0"/>
              <a:t>лише</a:t>
            </a:r>
            <a:r>
              <a:rPr lang="uk-UA" altLang="ru-RU" sz="2500" dirty="0" smtClean="0"/>
              <a:t> членам даного класу, захищені – доступні у даному та у похідних від нього класах.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dirty="0" smtClean="0"/>
              <a:t>Щоб створити змінну (</a:t>
            </a:r>
            <a:r>
              <a:rPr lang="uk-UA" altLang="ru-RU" sz="2500" b="1" i="1" dirty="0" smtClean="0"/>
              <a:t>екземпляр або об’єкт</a:t>
            </a:r>
            <a:r>
              <a:rPr lang="uk-UA" altLang="ru-RU" sz="2500" dirty="0" smtClean="0"/>
              <a:t>) </a:t>
            </a:r>
            <a:r>
              <a:rPr lang="uk-UA" altLang="ru-RU" sz="2500" dirty="0" smtClean="0"/>
              <a:t>класу необхідна операція </a:t>
            </a:r>
            <a:r>
              <a:rPr lang="en-US" altLang="ru-RU" sz="25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2500" dirty="0" smtClean="0"/>
              <a:t>, оскільки екземпляр класу – це змінна </a:t>
            </a:r>
            <a:r>
              <a:rPr lang="en-US" altLang="ru-RU" sz="2500" dirty="0" smtClean="0"/>
              <a:t>reference</a:t>
            </a:r>
            <a:r>
              <a:rPr lang="uk-UA" altLang="ru-RU" sz="2500" dirty="0" smtClean="0"/>
              <a:t>-типу:</a:t>
            </a:r>
            <a:endParaRPr lang="ru-RU" altLang="ru-RU" sz="2500" dirty="0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500" b="1" dirty="0" smtClean="0">
                <a:latin typeface="Courier New" panose="02070309020205020404" pitchFamily="49" charset="0"/>
              </a:rPr>
              <a:t>&lt;</a:t>
            </a:r>
            <a:r>
              <a:rPr lang="ru-RU" altLang="ru-RU" sz="2500" b="1" dirty="0" err="1" smtClean="0">
                <a:latin typeface="Courier New" panose="02070309020205020404" pitchFamily="49" charset="0"/>
              </a:rPr>
              <a:t>ідентифікатор_класу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&gt; &lt;</a:t>
            </a:r>
            <a:r>
              <a:rPr lang="ru-RU" altLang="ru-RU" sz="2500" b="1" dirty="0" err="1" smtClean="0">
                <a:latin typeface="Courier New" panose="02070309020205020404" pitchFamily="49" charset="0"/>
              </a:rPr>
              <a:t>ідент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_</a:t>
            </a:r>
            <a:r>
              <a:rPr lang="uk-UA" altLang="ru-RU" sz="2500" b="1" dirty="0" smtClean="0">
                <a:latin typeface="Courier New" panose="02070309020205020404" pitchFamily="49" charset="0"/>
              </a:rPr>
              <a:t>екземпляру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&gt;</a:t>
            </a:r>
            <a:r>
              <a:rPr lang="uk-UA" altLang="ru-RU" sz="2500" b="1" dirty="0" smtClean="0">
                <a:latin typeface="Courier New" panose="02070309020205020404" pitchFamily="49" charset="0"/>
              </a:rPr>
              <a:t> = 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b="1" dirty="0" smtClean="0">
                <a:latin typeface="Courier New" panose="02070309020205020404" pitchFamily="49" charset="0"/>
              </a:rPr>
              <a:t>                  </a:t>
            </a:r>
            <a:r>
              <a:rPr lang="en-US" altLang="ru-RU" sz="25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500" b="1" dirty="0" smtClean="0">
                <a:latin typeface="Courier New" panose="02070309020205020404" pitchFamily="49" charset="0"/>
              </a:rPr>
              <a:t>  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&lt;</a:t>
            </a:r>
            <a:r>
              <a:rPr lang="ru-RU" altLang="ru-RU" sz="2500" b="1" dirty="0" err="1" smtClean="0">
                <a:latin typeface="Courier New" panose="02070309020205020404" pitchFamily="49" charset="0"/>
              </a:rPr>
              <a:t>ідент_класу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&gt;</a:t>
            </a:r>
            <a:r>
              <a:rPr lang="uk-UA" altLang="ru-RU" sz="2500" b="1" dirty="0" smtClean="0">
                <a:latin typeface="Courier New" panose="02070309020205020404" pitchFamily="49" charset="0"/>
              </a:rPr>
              <a:t> ();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dirty="0" smtClean="0"/>
              <a:t>Для звертання до членів класу використовуються подвійні ідентифікатори, складені із імені екземпляру класу та імені члену класу, відокремлених крапкою (так звана крапкова нотація)</a:t>
            </a:r>
            <a:r>
              <a:rPr lang="uk-UA" altLang="ru-RU" dirty="0" smtClean="0"/>
              <a:t> </a:t>
            </a:r>
            <a:r>
              <a:rPr lang="uk-UA" altLang="ru-RU" b="1" dirty="0" smtClean="0"/>
              <a:t>	</a:t>
            </a:r>
            <a:endParaRPr lang="ru-RU" altLang="ru-RU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476250"/>
            <a:ext cx="8496300" cy="5649913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600" b="1" dirty="0" smtClean="0">
                <a:solidFill>
                  <a:srgbClr val="E49B3A"/>
                </a:solidFill>
              </a:rPr>
              <a:t>Приклад:</a:t>
            </a:r>
            <a:r>
              <a:rPr lang="uk-UA" altLang="ru-RU" b="1" dirty="0" smtClean="0">
                <a:solidFill>
                  <a:srgbClr val="E49B3A"/>
                </a:solidFill>
              </a:rPr>
              <a:t> </a:t>
            </a:r>
            <a:r>
              <a:rPr lang="uk-UA" altLang="ru-RU" dirty="0" smtClean="0"/>
              <a:t>(для класу </a:t>
            </a:r>
            <a:r>
              <a:rPr lang="en-US" altLang="ru-RU" b="1" dirty="0" smtClean="0">
                <a:latin typeface="Courier New" panose="02070309020205020404" pitchFamily="49" charset="0"/>
              </a:rPr>
              <a:t>My</a:t>
            </a:r>
            <a:r>
              <a:rPr lang="uk-UA" altLang="ru-RU" dirty="0" smtClean="0"/>
              <a:t>)</a:t>
            </a:r>
          </a:p>
          <a:p>
            <a:pPr marL="0" indent="0" fontAlgn="auto"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My m = </a:t>
            </a:r>
            <a:r>
              <a:rPr lang="en-US" altLang="ru-RU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b="1" noProof="1" smtClean="0">
                <a:latin typeface="Courier New" panose="02070309020205020404" pitchFamily="49" charset="0"/>
              </a:rPr>
              <a:t> My();</a:t>
            </a:r>
            <a:r>
              <a:rPr lang="uk-UA" altLang="ru-RU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3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3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визначення екземпляру класу</a:t>
            </a:r>
            <a:endParaRPr lang="uk-UA" altLang="ru-RU" sz="2300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m.print_field(); </a:t>
            </a:r>
            <a:r>
              <a:rPr lang="en-US" altLang="ru-RU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звертання до члену класу</a:t>
            </a:r>
            <a:endParaRPr lang="uk-UA" altLang="ru-RU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m.set_field();</a:t>
            </a:r>
          </a:p>
          <a:p>
            <a:pPr marL="0" indent="0" fontAlgn="auto"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m.print_field();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endParaRPr lang="uk-UA" altLang="ru-RU" b="1" dirty="0" smtClean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800" dirty="0" smtClean="0"/>
              <a:t>Слід зауважити, що приклад визначення та використання класу </a:t>
            </a:r>
            <a:r>
              <a:rPr lang="en-US" altLang="ru-RU" sz="2800" b="1" dirty="0" smtClean="0">
                <a:latin typeface="Courier New" panose="02070309020205020404" pitchFamily="49" charset="0"/>
              </a:rPr>
              <a:t>My</a:t>
            </a:r>
            <a:r>
              <a:rPr lang="uk-UA" altLang="ru-RU" sz="2800" dirty="0" smtClean="0"/>
              <a:t> носить суто ілюстративний характер. В ньому синтаксично правильно визначені дані члени класу та методи. Проте ніякого іншого змісту він не несе, більше того, створювати та використовувати подібні класи не варто.</a:t>
            </a:r>
            <a:endParaRPr lang="ru-RU" alt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404813"/>
            <a:ext cx="8785225" cy="6119812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300" smtClean="0"/>
              <a:t>Додамо у визначення класу </a:t>
            </a:r>
            <a:r>
              <a:rPr lang="en-US" altLang="ru-RU" sz="2300" b="1" smtClean="0">
                <a:latin typeface="Courier New" panose="02070309020205020404" pitchFamily="49" charset="0"/>
              </a:rPr>
              <a:t>My</a:t>
            </a:r>
            <a:r>
              <a:rPr lang="uk-UA" altLang="ru-RU" sz="2300" smtClean="0"/>
              <a:t> визначення закритого поля: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300" b="1" smtClean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300" b="1" smtClean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smtClean="0">
                <a:latin typeface="Courier New" panose="02070309020205020404" pitchFamily="49" charset="0"/>
              </a:rPr>
              <a:t>My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 </a:t>
            </a:r>
            <a:endParaRPr lang="en-US" altLang="ru-RU" sz="2300" b="1" smtClean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300" b="1" noProof="1" smtClean="0">
                <a:latin typeface="Courier New" panose="02070309020205020404" pitchFamily="49" charset="0"/>
              </a:rPr>
              <a:t>{</a:t>
            </a:r>
            <a:endParaRPr lang="en-US" altLang="ru-RU" sz="2300" b="1" smtClean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300" b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 int</a:t>
            </a:r>
            <a:r>
              <a:rPr lang="en-US" altLang="ru-RU" sz="2300" b="1" smtClean="0">
                <a:latin typeface="Courier New" panose="02070309020205020404" pitchFamily="49" charset="0"/>
              </a:rPr>
              <a:t> field; </a:t>
            </a:r>
            <a:r>
              <a:rPr lang="uk-UA" altLang="ru-RU" sz="2300" b="1" smtClean="0">
                <a:latin typeface="Courier New" panose="02070309020205020404" pitchFamily="49" charset="0"/>
              </a:rPr>
              <a:t> </a:t>
            </a:r>
            <a:r>
              <a:rPr lang="en-US" altLang="ru-RU" sz="23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відкрите поле класу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300" b="1" smtClean="0">
                <a:solidFill>
                  <a:srgbClr val="0000FF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300" b="1" smtClean="0">
                <a:solidFill>
                  <a:srgbClr val="0099FF"/>
                </a:solidFill>
                <a:latin typeface="Courier New" panose="02070309020205020404" pitchFamily="49" charset="0"/>
              </a:rPr>
              <a:t>private int</a:t>
            </a:r>
            <a:r>
              <a:rPr lang="en-US" altLang="ru-RU" sz="2300" b="1" smtClean="0">
                <a:latin typeface="Courier New" panose="02070309020205020404" pitchFamily="49" charset="0"/>
              </a:rPr>
              <a:t> secret_field;</a:t>
            </a:r>
            <a:r>
              <a:rPr lang="uk-UA" altLang="ru-RU" sz="2300" b="1" smtClean="0">
                <a:latin typeface="Courier New" panose="02070309020205020404" pitchFamily="49" charset="0"/>
              </a:rPr>
              <a:t> </a:t>
            </a:r>
            <a:r>
              <a:rPr lang="en-US" altLang="ru-RU" sz="23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закрите поле класу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300" b="1" smtClean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smtClean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 void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 print_field() </a:t>
            </a:r>
            <a:r>
              <a:rPr lang="uk-UA" altLang="ru-RU" sz="2300" b="1" smtClean="0">
                <a:latin typeface="Courier New" panose="02070309020205020404" pitchFamily="49" charset="0"/>
              </a:rPr>
              <a:t> </a:t>
            </a:r>
            <a:r>
              <a:rPr lang="en-US" altLang="ru-RU" sz="23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метод класу</a:t>
            </a:r>
            <a:endParaRPr lang="uk-UA" altLang="ru-RU" sz="2300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{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300" b="1" smtClean="0">
                <a:latin typeface="Courier New" panose="02070309020205020404" pitchFamily="49" charset="0"/>
              </a:rPr>
              <a:t> </a:t>
            </a:r>
            <a:r>
              <a:rPr lang="en-US" altLang="ru-RU" sz="2300" b="1" noProof="1" smtClean="0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.WriteLine(</a:t>
            </a:r>
            <a:r>
              <a:rPr lang="ru-RU" altLang="ru-RU" sz="2300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"Значення </a:t>
            </a:r>
            <a:r>
              <a:rPr lang="uk-UA" altLang="ru-RU" sz="2300" b="1" smtClean="0">
                <a:solidFill>
                  <a:srgbClr val="EE0000"/>
                </a:solidFill>
                <a:latin typeface="Courier New" panose="02070309020205020404" pitchFamily="49" charset="0"/>
              </a:rPr>
              <a:t>відкритого </a:t>
            </a:r>
            <a:r>
              <a:rPr lang="uk-UA" altLang="ru-RU" sz="2300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поля </a:t>
            </a:r>
            <a:endParaRPr lang="uk-UA" altLang="ru-RU" sz="2300" b="1" smtClean="0">
              <a:solidFill>
                <a:srgbClr val="EE00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300" b="1" smtClean="0">
                <a:solidFill>
                  <a:srgbClr val="EE0000"/>
                </a:solidFill>
                <a:latin typeface="Courier New" panose="02070309020205020404" pitchFamily="49" charset="0"/>
              </a:rPr>
              <a:t>                       </a:t>
            </a:r>
            <a:r>
              <a:rPr lang="uk-UA" altLang="ru-RU" sz="2300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класу: {0}"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, field);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300" b="1" noProof="1" smtClean="0">
                <a:latin typeface="Courier New" panose="02070309020205020404" pitchFamily="49" charset="0"/>
              </a:rPr>
              <a:t>  }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 void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 set_field() </a:t>
            </a:r>
            <a:r>
              <a:rPr lang="uk-UA" altLang="ru-RU" sz="2300" b="1" smtClean="0">
                <a:latin typeface="Courier New" panose="02070309020205020404" pitchFamily="49" charset="0"/>
              </a:rPr>
              <a:t>   </a:t>
            </a:r>
            <a:r>
              <a:rPr lang="en-US" altLang="ru-RU" sz="23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smtClean="0">
                <a:solidFill>
                  <a:srgbClr val="00FF00"/>
                </a:solidFill>
                <a:latin typeface="Courier New" panose="02070309020205020404" pitchFamily="49" charset="0"/>
              </a:rPr>
              <a:t>метод класу</a:t>
            </a:r>
            <a:endParaRPr lang="uk-UA" altLang="ru-RU" sz="2300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{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300" b="1" noProof="1" smtClean="0">
                <a:latin typeface="Courier New" panose="02070309020205020404" pitchFamily="49" charset="0"/>
              </a:rPr>
              <a:t>    Console.Write(</a:t>
            </a:r>
            <a:r>
              <a:rPr lang="ru-RU" altLang="ru-RU" sz="2300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"Задайте значення </a:t>
            </a:r>
            <a:r>
              <a:rPr lang="uk-UA" altLang="ru-RU" sz="2300" b="1" smtClean="0">
                <a:solidFill>
                  <a:srgbClr val="EE0000"/>
                </a:solidFill>
                <a:latin typeface="Courier New" panose="02070309020205020404" pitchFamily="49" charset="0"/>
              </a:rPr>
              <a:t>відкритого</a:t>
            </a:r>
            <a:r>
              <a:rPr lang="uk-UA" altLang="ru-RU" sz="2300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 </a:t>
            </a:r>
            <a:endParaRPr lang="uk-UA" altLang="ru-RU" sz="2300" b="1" smtClean="0">
              <a:solidFill>
                <a:srgbClr val="EE00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300" b="1" smtClean="0">
                <a:solidFill>
                  <a:srgbClr val="EE0000"/>
                </a:solidFill>
                <a:latin typeface="Courier New" panose="02070309020205020404" pitchFamily="49" charset="0"/>
              </a:rPr>
              <a:t>                   </a:t>
            </a:r>
            <a:r>
              <a:rPr lang="uk-UA" altLang="ru-RU" sz="2300" b="1" noProof="1" smtClean="0">
                <a:solidFill>
                  <a:srgbClr val="EE0000"/>
                </a:solidFill>
                <a:latin typeface="Courier New" panose="02070309020205020404" pitchFamily="49" charset="0"/>
              </a:rPr>
              <a:t>поля класу: "</a:t>
            </a:r>
            <a:r>
              <a:rPr lang="uk-UA" altLang="ru-RU" sz="2300" b="1" noProof="1" smtClean="0">
                <a:latin typeface="Courier New" panose="02070309020205020404" pitchFamily="49" charset="0"/>
              </a:rPr>
              <a:t>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300" b="1" noProof="1" smtClean="0">
                <a:latin typeface="Courier New" panose="02070309020205020404" pitchFamily="49" charset="0"/>
              </a:rPr>
              <a:t>    field = </a:t>
            </a:r>
            <a:r>
              <a:rPr lang="en-US" altLang="ru-RU" sz="23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.Parse(</a:t>
            </a:r>
            <a:r>
              <a:rPr lang="en-US" altLang="ru-RU" sz="2300" b="1" noProof="1" smtClean="0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.ReadLine());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300" b="1" noProof="1" smtClean="0">
                <a:latin typeface="Courier New" panose="02070309020205020404" pitchFamily="49" charset="0"/>
              </a:rPr>
              <a:t>  }</a:t>
            </a:r>
            <a:endParaRPr lang="en-US" altLang="ru-RU" sz="2300" b="1" smtClean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300" b="1" noProof="1" smtClean="0">
                <a:latin typeface="Courier New" panose="02070309020205020404" pitchFamily="49" charset="0"/>
              </a:rPr>
              <a:t>}</a:t>
            </a:r>
            <a:r>
              <a:rPr lang="uk-UA" altLang="ru-RU" sz="2300" b="1" smtClean="0">
                <a:latin typeface="Courier New" panose="02070309020205020404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640763" cy="6192838"/>
          </a:xfrm>
        </p:spPr>
        <p:txBody>
          <a:bodyPr/>
          <a:lstStyle/>
          <a:p>
            <a:pPr marL="0" indent="0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uk-UA" altLang="ru-RU" smtClean="0"/>
              <a:t>Тоді стає зрозумілим, що після визначення екземпляру класу звертання до цього поля неможливе: </a:t>
            </a:r>
          </a:p>
          <a:p>
            <a:pPr marL="0" indent="0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My m = </a:t>
            </a:r>
            <a:r>
              <a:rPr lang="en-US" altLang="ru-RU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b="1" noProof="1" smtClean="0">
                <a:latin typeface="Courier New" panose="02070309020205020404" pitchFamily="49" charset="0"/>
              </a:rPr>
              <a:t> My();</a:t>
            </a:r>
            <a:r>
              <a:rPr lang="en-US" altLang="ru-RU" b="1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b="1" smtClean="0">
                <a:solidFill>
                  <a:srgbClr val="00FF00"/>
                </a:solidFill>
                <a:latin typeface="Courier New" panose="02070309020205020404" pitchFamily="49" charset="0"/>
              </a:rPr>
              <a:t>визначення екземпляру класу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b="1" smtClean="0">
                <a:solidFill>
                  <a:srgbClr val="00FF00"/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b="1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smtClean="0">
                <a:solidFill>
                  <a:srgbClr val="00FF00"/>
                </a:solidFill>
                <a:latin typeface="Courier New" panose="02070309020205020404" pitchFamily="49" charset="0"/>
              </a:rPr>
              <a:t>звертання до відкритих членів класу</a:t>
            </a:r>
            <a:endParaRPr lang="uk-UA" altLang="ru-RU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m.print_field(); </a:t>
            </a:r>
            <a:endParaRPr lang="uk-UA" altLang="ru-RU" b="1" smtClean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m.set_field();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m.print_field();</a:t>
            </a:r>
            <a:endParaRPr lang="en-US" altLang="ru-RU" b="1" smtClean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smtClean="0">
                <a:latin typeface="Courier New" panose="02070309020205020404" pitchFamily="49" charset="0"/>
              </a:rPr>
              <a:t>m.field = 1111;</a:t>
            </a:r>
            <a:endParaRPr lang="uk-UA" altLang="ru-RU" b="1" smtClean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b="1" smtClean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smtClean="0">
                <a:solidFill>
                  <a:srgbClr val="00FF00"/>
                </a:solidFill>
                <a:latin typeface="Courier New" panose="02070309020205020404" pitchFamily="49" charset="0"/>
              </a:rPr>
              <a:t>спроба звертання до закритого члену класу</a:t>
            </a:r>
            <a:endParaRPr lang="uk-UA" altLang="ru-RU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m.</a:t>
            </a:r>
            <a:r>
              <a:rPr lang="en-US" altLang="ru-RU" b="1" smtClean="0">
                <a:latin typeface="Courier New" panose="02070309020205020404" pitchFamily="49" charset="0"/>
              </a:rPr>
              <a:t>secret</a:t>
            </a:r>
            <a:r>
              <a:rPr lang="en-US" altLang="ru-RU" b="1" noProof="1" smtClean="0">
                <a:latin typeface="Courier New" panose="02070309020205020404" pitchFamily="49" charset="0"/>
              </a:rPr>
              <a:t>_field</a:t>
            </a:r>
            <a:r>
              <a:rPr lang="en-US" altLang="ru-RU" b="1" smtClean="0">
                <a:latin typeface="Courier New" panose="02070309020205020404" pitchFamily="49" charset="0"/>
              </a:rPr>
              <a:t> = 9999; </a:t>
            </a:r>
            <a:r>
              <a:rPr lang="en-US" altLang="ru-RU" b="1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smtClean="0">
                <a:solidFill>
                  <a:srgbClr val="00FF00"/>
                </a:solidFill>
                <a:latin typeface="Courier New" panose="02070309020205020404" pitchFamily="49" charset="0"/>
              </a:rPr>
              <a:t>помилка компіляції</a:t>
            </a:r>
            <a:endParaRPr lang="uk-UA" altLang="ru-RU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smtClean="0"/>
              <a:t>Зрозуміло, що звертання до закритих членів класу можливо здійснювати лише через методи класу – у цьому великий </a:t>
            </a:r>
            <a:r>
              <a:rPr lang="uk-UA" altLang="ru-RU" sz="2500" b="1" i="1" smtClean="0"/>
              <a:t>сенс інкапсуляції даних</a:t>
            </a:r>
            <a:r>
              <a:rPr lang="uk-UA" altLang="ru-RU" sz="2500" smtClean="0"/>
              <a:t>, адже таким чином виключається </a:t>
            </a:r>
            <a:r>
              <a:rPr lang="uk-UA" altLang="ru-RU" sz="2500" b="1" i="1" smtClean="0"/>
              <a:t>некероване використання</a:t>
            </a:r>
            <a:r>
              <a:rPr lang="uk-UA" altLang="ru-RU" sz="2500" smtClean="0"/>
              <a:t> даних-членів класу.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500" smtClean="0"/>
              <a:t>Висновок: інкапсуляція даних в ООП означає, що дані класу є закритими, а контрольований доступ до них мають лише інші відкриті члени класу, як правило, методи класу.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idx="1"/>
          </p:nvPr>
        </p:nvSpPr>
        <p:spPr>
          <a:xfrm>
            <a:off x="107950" y="115888"/>
            <a:ext cx="8785225" cy="6553200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uk-UA" altLang="ru-RU" sz="2200" dirty="0" smtClean="0"/>
              <a:t>Пригадаємо синтаксис визначення методу класу: 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2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&lt;</a:t>
            </a:r>
            <a:r>
              <a:rPr lang="ru-RU" altLang="ru-RU" sz="22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специфікатор_доступу</a:t>
            </a:r>
            <a:r>
              <a:rPr lang="ru-RU" altLang="ru-RU" sz="22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&lt;</a:t>
            </a:r>
            <a:r>
              <a:rPr lang="ru-RU" altLang="ru-RU" sz="22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тип_результату</a:t>
            </a:r>
            <a:r>
              <a:rPr lang="ru-RU" altLang="ru-RU" sz="22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2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	&lt;</a:t>
            </a:r>
            <a:r>
              <a:rPr lang="ru-RU" altLang="ru-RU" sz="22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ідентифікатор_методу</a:t>
            </a:r>
            <a:r>
              <a:rPr lang="ru-RU" altLang="ru-RU" sz="22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 (&lt;</a:t>
            </a:r>
            <a:r>
              <a:rPr lang="ru-RU" altLang="ru-RU" sz="2200" b="1" dirty="0" err="1" smtClean="0">
                <a:solidFill>
                  <a:srgbClr val="E49B3A"/>
                </a:solidFill>
                <a:latin typeface="Courier New" panose="02070309020205020404" pitchFamily="49" charset="0"/>
              </a:rPr>
              <a:t>параметри</a:t>
            </a:r>
            <a:r>
              <a:rPr lang="ru-RU" altLang="ru-RU" sz="22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&gt;)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200" b="1" dirty="0" smtClean="0">
                <a:solidFill>
                  <a:schemeClr val="accent2"/>
                </a:solidFill>
                <a:latin typeface="Courier New" panose="02070309020205020404" pitchFamily="49" charset="0"/>
              </a:rPr>
              <a:t>  </a:t>
            </a:r>
            <a:r>
              <a:rPr lang="ru-RU" altLang="ru-RU" sz="2200" b="1" dirty="0" smtClean="0">
                <a:latin typeface="Courier New" panose="02070309020205020404" pitchFamily="49" charset="0"/>
              </a:rPr>
              <a:t>{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200" b="1" dirty="0" smtClean="0">
                <a:solidFill>
                  <a:srgbClr val="339933"/>
                </a:solidFill>
                <a:latin typeface="Courier New" panose="02070309020205020404" pitchFamily="49" charset="0"/>
              </a:rPr>
              <a:t>  </a:t>
            </a:r>
            <a:r>
              <a:rPr lang="ru-RU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код методу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ru-RU" altLang="ru-RU" sz="2200" b="1" dirty="0" smtClean="0">
                <a:solidFill>
                  <a:schemeClr val="accent2"/>
                </a:solidFill>
                <a:latin typeface="Courier New" panose="02070309020205020404" pitchFamily="49" charset="0"/>
              </a:rPr>
              <a:t>  </a:t>
            </a:r>
            <a:r>
              <a:rPr lang="ru-RU" altLang="ru-RU" sz="2200" b="1" dirty="0" smtClean="0">
                <a:latin typeface="Courier New" panose="02070309020205020404" pitchFamily="49" charset="0"/>
              </a:rPr>
              <a:t>}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dirty="0" smtClean="0"/>
              <a:t>та визначення одного з методів класу </a:t>
            </a:r>
            <a:r>
              <a:rPr lang="en-US" altLang="ru-RU" sz="2200" b="1" dirty="0" smtClean="0">
                <a:latin typeface="Courier New" panose="02070309020205020404" pitchFamily="49" charset="0"/>
              </a:rPr>
              <a:t>My</a:t>
            </a:r>
            <a:r>
              <a:rPr lang="uk-UA" altLang="ru-RU" sz="2200" dirty="0" smtClean="0"/>
              <a:t> :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public void 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print_field() 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2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метод класу</a:t>
            </a:r>
            <a:endParaRPr lang="uk-UA" altLang="ru-RU" sz="2200" b="1" noProof="1" smtClean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noProof="1" smtClean="0">
                <a:latin typeface="Courier New" panose="02070309020205020404" pitchFamily="49" charset="0"/>
              </a:rPr>
              <a:t>  {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2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200" b="1" noProof="1" smtClean="0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.WriteLine(</a:t>
            </a:r>
            <a:r>
              <a:rPr lang="ru-RU" altLang="ru-RU" sz="22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"Значення поля класу: </a:t>
            </a:r>
            <a:endParaRPr lang="en-US" altLang="ru-RU" sz="2200" b="1" dirty="0" smtClean="0">
              <a:solidFill>
                <a:srgbClr val="FF0000"/>
              </a:solidFill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sz="22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{0}"</a:t>
            </a:r>
            <a:r>
              <a:rPr lang="en-US" altLang="ru-RU" sz="2200" b="1" noProof="1" smtClean="0">
                <a:latin typeface="Courier New" panose="02070309020205020404" pitchFamily="49" charset="0"/>
              </a:rPr>
              <a:t>, field);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noProof="1" smtClean="0">
                <a:latin typeface="Courier New" panose="02070309020205020404" pitchFamily="49" charset="0"/>
              </a:rPr>
              <a:t>  }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dirty="0" smtClean="0"/>
              <a:t>Цей метод відкритий – він позначений специфікатором </a:t>
            </a: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public</a:t>
            </a:r>
            <a:r>
              <a:rPr lang="uk-UA" altLang="ru-RU" sz="2200" dirty="0" smtClean="0"/>
              <a:t>. Типом його результату є </a:t>
            </a:r>
            <a:r>
              <a:rPr lang="en-US" altLang="ru-RU" sz="2200" b="1" noProof="1" smtClean="0">
                <a:solidFill>
                  <a:srgbClr val="0099FF"/>
                </a:solidFill>
                <a:latin typeface="Courier New" panose="02070309020205020404" pitchFamily="49" charset="0"/>
              </a:rPr>
              <a:t>void</a:t>
            </a:r>
            <a:r>
              <a:rPr lang="uk-UA" altLang="ru-RU" sz="2200" dirty="0" smtClean="0"/>
              <a:t>. Це службове слово означає, що метод не повертає ніякого результату, він є аналогом процедури в мові Паскаль.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dirty="0" smtClean="0"/>
              <a:t>Якщо тип результату методу визначений інакше – в тілі метода </a:t>
            </a:r>
            <a:r>
              <a:rPr lang="uk-UA" altLang="ru-RU" sz="2200" dirty="0" err="1" smtClean="0"/>
              <a:t>обовязково</a:t>
            </a:r>
            <a:r>
              <a:rPr lang="uk-UA" altLang="ru-RU" sz="2200" dirty="0" smtClean="0"/>
              <a:t> має бути присутня інструкція 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en-US" altLang="ru-RU" sz="2200" b="1" dirty="0" smtClean="0">
                <a:solidFill>
                  <a:srgbClr val="0099FF"/>
                </a:solidFill>
                <a:latin typeface="Courier New" panose="02070309020205020404" pitchFamily="49" charset="0"/>
              </a:rPr>
              <a:t>return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 &lt;вираз&gt;;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Tx/>
              <a:buNone/>
              <a:defRPr/>
            </a:pPr>
            <a:r>
              <a:rPr lang="uk-UA" altLang="ru-RU" sz="2200" dirty="0" smtClean="0"/>
              <a:t>Саме завдяки цій інструкції метод повертає результат у точку виклику. Зрозуміло, що тип </a:t>
            </a:r>
            <a:r>
              <a:rPr lang="uk-UA" altLang="ru-RU" sz="2200" b="1" dirty="0" smtClean="0">
                <a:latin typeface="Courier New" panose="02070309020205020404" pitchFamily="49" charset="0"/>
              </a:rPr>
              <a:t>&lt;виразу&gt;</a:t>
            </a:r>
            <a:r>
              <a:rPr lang="uk-UA" altLang="ru-RU" sz="2200" dirty="0" smtClean="0"/>
              <a:t> повинен збігатись із типом результату.</a:t>
            </a:r>
            <a:endParaRPr lang="uk-UA" altLang="ru-RU" sz="2200" noProof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altLang="ru-RU" sz="4000" b="1" dirty="0" smtClean="0">
                <a:solidFill>
                  <a:srgbClr val="FFC000"/>
                </a:solidFill>
              </a:rPr>
              <a:t>Параметри методів</a:t>
            </a:r>
            <a:endParaRPr lang="ru-RU" altLang="ru-RU" sz="4000" b="1" dirty="0" smtClean="0">
              <a:solidFill>
                <a:srgbClr val="FFC000"/>
              </a:solidFill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908050"/>
            <a:ext cx="8435280" cy="5761038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tabLst>
                <a:tab pos="0" algn="l"/>
              </a:tabLst>
              <a:defRPr/>
            </a:pPr>
            <a:r>
              <a:rPr lang="uk-UA" altLang="ru-RU" sz="2600" dirty="0" smtClean="0"/>
              <a:t>Методи, створені в класі </a:t>
            </a:r>
            <a:r>
              <a:rPr lang="en-US" altLang="ru-RU" sz="2600" b="1" dirty="0" smtClean="0">
                <a:latin typeface="Courier New" panose="02070309020205020404" pitchFamily="49" charset="0"/>
              </a:rPr>
              <a:t>My</a:t>
            </a:r>
            <a:r>
              <a:rPr lang="uk-UA" altLang="ru-RU" sz="2600" dirty="0" smtClean="0"/>
              <a:t>, не  мали параметрів.</a:t>
            </a:r>
            <a:r>
              <a:rPr lang="en-US" altLang="ru-RU" sz="2600" dirty="0" smtClean="0"/>
              <a:t> </a:t>
            </a:r>
            <a:r>
              <a:rPr lang="uk-UA" altLang="ru-RU" sz="2600" dirty="0" smtClean="0"/>
              <a:t>Хоча, як відомо, у метода можуть бути наявні параметри. Нагадаємо: у визначенні методу параметри називаються </a:t>
            </a:r>
            <a:r>
              <a:rPr lang="uk-UA" altLang="ru-RU" sz="2600" b="1" i="1" dirty="0" smtClean="0"/>
              <a:t>формальними</a:t>
            </a:r>
            <a:r>
              <a:rPr lang="uk-UA" altLang="ru-RU" sz="2600" dirty="0" smtClean="0"/>
              <a:t>, у виклику – </a:t>
            </a:r>
            <a:r>
              <a:rPr lang="uk-UA" altLang="ru-RU" sz="2600" b="1" i="1" dirty="0" smtClean="0"/>
              <a:t>фактичними</a:t>
            </a:r>
            <a:r>
              <a:rPr lang="uk-UA" altLang="ru-RU" sz="2600" dirty="0" smtClean="0"/>
              <a:t> або просто </a:t>
            </a:r>
            <a:r>
              <a:rPr lang="uk-UA" altLang="ru-RU" sz="2600" b="1" i="1" dirty="0" smtClean="0"/>
              <a:t>аргументами</a:t>
            </a:r>
            <a:r>
              <a:rPr lang="uk-UA" altLang="ru-RU" sz="2600" dirty="0" smtClean="0"/>
              <a:t>. </a:t>
            </a:r>
            <a:r>
              <a:rPr lang="uk-UA" altLang="ru-RU" sz="2600" dirty="0" smtClean="0"/>
              <a:t>Слід зазначити ще раз, що методам класу доступні всі поля класу, тому </a:t>
            </a:r>
            <a:r>
              <a:rPr lang="uk-UA" altLang="ru-RU" sz="2600" dirty="0" err="1" smtClean="0"/>
              <a:t>рнемає</a:t>
            </a:r>
            <a:r>
              <a:rPr lang="uk-UA" altLang="ru-RU" sz="2600" dirty="0" smtClean="0"/>
              <a:t> необхідності в їх передачі в метод.</a:t>
            </a:r>
            <a:endParaRPr lang="uk-UA" altLang="ru-RU" sz="2600" dirty="0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tabLst>
                <a:tab pos="0" algn="l"/>
              </a:tabLst>
              <a:defRPr/>
            </a:pPr>
            <a:r>
              <a:rPr lang="uk-UA" altLang="ru-RU" sz="2600" dirty="0" smtClean="0"/>
              <a:t>Основний спосіб передачі параметрів у метод – за значенням (</a:t>
            </a:r>
            <a:r>
              <a:rPr lang="en-US" altLang="ru-RU" sz="26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by value</a:t>
            </a:r>
            <a:r>
              <a:rPr lang="uk-UA" altLang="ru-RU" sz="2600" dirty="0" smtClean="0"/>
              <a:t>). Він означає, що при виклику методу у стеку створюється локальний параметр, в який копіюється значення відповідного аргументу. Таким чином, метод має справу з копією аргументу і позбавлений можливості змінити фактичну змінну.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tabLst>
                <a:tab pos="0" algn="l"/>
              </a:tabLst>
              <a:defRPr/>
            </a:pPr>
            <a:r>
              <a:rPr lang="uk-UA" altLang="ru-RU" sz="2600" dirty="0" smtClean="0"/>
              <a:t>Справа дещо змінюється, якщо параметр є не змінною-значенням (</a:t>
            </a:r>
            <a:r>
              <a:rPr lang="en-US" altLang="ru-RU" sz="26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value</a:t>
            </a:r>
            <a:r>
              <a:rPr lang="en-US" altLang="ru-RU" sz="2600" dirty="0" smtClean="0">
                <a:solidFill>
                  <a:srgbClr val="E49B3A"/>
                </a:solidFill>
              </a:rPr>
              <a:t>-</a:t>
            </a:r>
            <a:r>
              <a:rPr lang="uk-UA" altLang="ru-RU" sz="2600" dirty="0" smtClean="0">
                <a:solidFill>
                  <a:srgbClr val="E49B3A"/>
                </a:solidFill>
              </a:rPr>
              <a:t>типу</a:t>
            </a:r>
            <a:r>
              <a:rPr lang="uk-UA" altLang="ru-RU" sz="2600" dirty="0" smtClean="0"/>
              <a:t>), а є адресною змінною (</a:t>
            </a:r>
            <a:r>
              <a:rPr lang="en-US" altLang="ru-RU" sz="2600" b="1" dirty="0" smtClean="0">
                <a:solidFill>
                  <a:srgbClr val="E49B3A"/>
                </a:solidFill>
                <a:latin typeface="Courier New" panose="02070309020205020404" pitchFamily="49" charset="0"/>
              </a:rPr>
              <a:t>reference</a:t>
            </a:r>
            <a:r>
              <a:rPr lang="en-US" altLang="ru-RU" sz="2600" dirty="0" smtClean="0">
                <a:solidFill>
                  <a:srgbClr val="E49B3A"/>
                </a:solidFill>
              </a:rPr>
              <a:t>-</a:t>
            </a:r>
            <a:r>
              <a:rPr lang="uk-UA" altLang="ru-RU" sz="2600" dirty="0" smtClean="0">
                <a:solidFill>
                  <a:srgbClr val="E49B3A"/>
                </a:solidFill>
              </a:rPr>
              <a:t>типу</a:t>
            </a:r>
            <a:r>
              <a:rPr lang="uk-UA" altLang="ru-RU" sz="2600" dirty="0" smtClean="0"/>
              <a:t>). Тоді</a:t>
            </a:r>
            <a:r>
              <a:rPr lang="en-US" altLang="ru-RU" sz="2600" dirty="0" smtClean="0"/>
              <a:t>,</a:t>
            </a:r>
            <a:r>
              <a:rPr lang="uk-UA" altLang="ru-RU" sz="2600" dirty="0" smtClean="0"/>
              <a:t> завдяки одержанню </a:t>
            </a:r>
            <a:r>
              <a:rPr lang="uk-UA" altLang="ru-RU" sz="2600" u="sng" dirty="0" smtClean="0"/>
              <a:t>копії посилання</a:t>
            </a:r>
            <a:r>
              <a:rPr lang="uk-UA" altLang="ru-RU" sz="2600" dirty="0" smtClean="0"/>
              <a:t> на місце розташування такого параметру</a:t>
            </a:r>
            <a:r>
              <a:rPr lang="en-US" altLang="ru-RU" sz="2600" dirty="0" smtClean="0"/>
              <a:t>,</a:t>
            </a:r>
            <a:r>
              <a:rPr lang="uk-UA" altLang="ru-RU" sz="2600" dirty="0" smtClean="0"/>
              <a:t> метод має до нього доступ і здатний його змінювати. </a:t>
            </a:r>
            <a:endParaRPr lang="en-US" altLang="ru-RU" sz="2600" dirty="0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tabLst>
                <a:tab pos="0" algn="l"/>
              </a:tabLst>
              <a:defRPr/>
            </a:pPr>
            <a:r>
              <a:rPr lang="uk-UA" altLang="ru-RU" sz="2600" dirty="0" smtClean="0"/>
              <a:t>Ілюстрацією цих відмін є наступні приклади.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2956</TotalTime>
  <Words>1406</Words>
  <Application>Microsoft Office PowerPoint</Application>
  <PresentationFormat>Экран (4:3)</PresentationFormat>
  <Paragraphs>200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Corbel</vt:lpstr>
      <vt:lpstr>Courier New</vt:lpstr>
      <vt:lpstr>Garamond</vt:lpstr>
      <vt:lpstr>Глубина</vt:lpstr>
      <vt:lpstr>Класи в мові C#. Об’єкти (екземпляри) та методи.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Параметри методів</vt:lpstr>
      <vt:lpstr>Презентация PowerPoint</vt:lpstr>
      <vt:lpstr>Презентация PowerPoint</vt:lpstr>
      <vt:lpstr>Презентация PowerPoint</vt:lpstr>
      <vt:lpstr>Конструктор класу.</vt:lpstr>
      <vt:lpstr>Презентация PowerPoint</vt:lpstr>
      <vt:lpstr>Презентация PowerPoint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мов програмування</dc:title>
  <dc:creator>Sveta</dc:creator>
  <cp:lastModifiedBy>Admin</cp:lastModifiedBy>
  <cp:revision>142</cp:revision>
  <dcterms:created xsi:type="dcterms:W3CDTF">2010-09-01T21:05:00Z</dcterms:created>
  <dcterms:modified xsi:type="dcterms:W3CDTF">2023-10-13T07:14:46Z</dcterms:modified>
</cp:coreProperties>
</file>