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57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3" r:id="rId10"/>
    <p:sldId id="275" r:id="rId11"/>
    <p:sldId id="272" r:id="rId12"/>
    <p:sldId id="276" r:id="rId13"/>
    <p:sldId id="274" r:id="rId14"/>
    <p:sldId id="277" r:id="rId15"/>
    <p:sldId id="278" r:id="rId16"/>
    <p:sldId id="279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1FF"/>
    <a:srgbClr val="0060EE"/>
    <a:srgbClr val="77E937"/>
    <a:srgbClr val="AAEBF4"/>
    <a:srgbClr val="CC0000"/>
    <a:srgbClr val="ABCDF3"/>
    <a:srgbClr val="ACDCF2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0" autoAdjust="0"/>
  </p:normalViewPr>
  <p:slideViewPr>
    <p:cSldViewPr>
      <p:cViewPr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747DA9-E24C-4C70-8581-0A9349EE19B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1402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6476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615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7973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1569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6909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5000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73FCF3-87E2-4107-8A71-97D7A54D128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8508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AF12-29A0-4D41-8057-7FB2443F62C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4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B3F1C3-5EFF-4EB7-9F8A-3617DBC6DFB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1129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F5F44-84E7-43BB-A605-400F7CEE359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933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CA0DB-3FE5-4B42-887C-CAE3B8A7BF3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458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F91F03-D52C-4FB6-B8BB-FD041E60EB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436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DAE47F-0E4A-47DD-81AA-DE303EE5061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46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83998-255B-4A03-8773-EEAB0F38910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5315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F9210-D74B-476D-9A55-CFBD5818DF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4154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18923-FE2E-4A68-8101-81E7377BE5F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550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860F6BAA-B0A3-43FB-9C77-6143B433F3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62995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713788" cy="792162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4200" b="1" dirty="0">
                <a:solidFill>
                  <a:srgbClr val="FFC000"/>
                </a:solidFill>
              </a:rPr>
              <a:t>Перевантаження методів в мові </a:t>
            </a:r>
            <a:r>
              <a:rPr lang="en-US" altLang="ru-RU" sz="4200" b="1" dirty="0">
                <a:solidFill>
                  <a:srgbClr val="FFC000"/>
                </a:solidFill>
              </a:rPr>
              <a:t>C#</a:t>
            </a:r>
            <a:endParaRPr lang="ru-RU" altLang="ru-RU" sz="4200" b="1" dirty="0">
              <a:solidFill>
                <a:srgbClr val="FFC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08051"/>
            <a:ext cx="8713788" cy="5688012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3100" dirty="0" smtClean="0"/>
              <a:t>З’ясуємо, як працює </a:t>
            </a:r>
            <a:r>
              <a:rPr lang="ru-RU" altLang="ru-RU" sz="3100" dirty="0" smtClean="0"/>
              <a:t>одна </a:t>
            </a:r>
            <a:r>
              <a:rPr lang="uk-UA" altLang="ru-RU" sz="3100" dirty="0" smtClean="0"/>
              <a:t>технологія </a:t>
            </a:r>
            <a:r>
              <a:rPr lang="uk-UA" altLang="ru-RU" sz="3100" dirty="0" smtClean="0"/>
              <a:t>(вже неявно нам знайома), а саме – методам </a:t>
            </a:r>
            <a:r>
              <a:rPr lang="uk-UA" altLang="ru-RU" sz="3100" dirty="0"/>
              <a:t>в мові С</a:t>
            </a:r>
            <a:r>
              <a:rPr lang="ru-RU" altLang="ru-RU" sz="3100" dirty="0"/>
              <a:t># </a:t>
            </a:r>
            <a:r>
              <a:rPr lang="uk-UA" altLang="ru-RU" sz="3100" dirty="0"/>
              <a:t>дозволяється мати однакові ідентифікатори! </a:t>
            </a:r>
            <a:r>
              <a:rPr lang="en-US" altLang="ru-RU" sz="3100" dirty="0" smtClean="0"/>
              <a:t> </a:t>
            </a:r>
            <a:r>
              <a:rPr lang="uk-UA" altLang="ru-RU" sz="3100" dirty="0" smtClean="0"/>
              <a:t>Ця </a:t>
            </a:r>
            <a:r>
              <a:rPr lang="uk-UA" altLang="ru-RU" sz="3100" dirty="0"/>
              <a:t>технологія називається </a:t>
            </a:r>
            <a:r>
              <a:rPr lang="uk-UA" altLang="ru-RU" sz="3100" b="1" i="1" dirty="0"/>
              <a:t>перевантаженням методів (</a:t>
            </a:r>
            <a:r>
              <a:rPr lang="en-US" altLang="ru-RU" sz="3100" b="1" i="1" dirty="0"/>
              <a:t>overloading</a:t>
            </a:r>
            <a:r>
              <a:rPr lang="uk-UA" altLang="ru-RU" sz="3100" b="1" i="1" dirty="0"/>
              <a:t>)</a:t>
            </a:r>
            <a:r>
              <a:rPr lang="ru-RU" altLang="ru-RU" sz="3100" dirty="0"/>
              <a:t> </a:t>
            </a:r>
            <a:r>
              <a:rPr lang="uk-UA" altLang="ru-RU" sz="3100" dirty="0"/>
              <a:t>, інколи – простий поліморфізм. Проте, перевантаження дозволене лише для методів з </a:t>
            </a:r>
            <a:r>
              <a:rPr lang="uk-UA" altLang="ru-RU" sz="3100" b="1" i="1" dirty="0"/>
              <a:t>різною сигнатурою</a:t>
            </a:r>
            <a:r>
              <a:rPr lang="uk-UA" altLang="ru-RU" sz="3100" dirty="0"/>
              <a:t>.</a:t>
            </a:r>
            <a:endParaRPr lang="uk-UA" altLang="ru-RU" sz="3100" u="sng" dirty="0"/>
          </a:p>
          <a:p>
            <a:pPr marL="0" indent="0">
              <a:buNone/>
              <a:defRPr/>
            </a:pPr>
            <a:r>
              <a:rPr lang="uk-UA" altLang="ru-RU" sz="3100" u="sng" dirty="0"/>
              <a:t>Означення</a:t>
            </a:r>
            <a:r>
              <a:rPr lang="uk-UA" altLang="ru-RU" sz="3100" dirty="0"/>
              <a:t>: </a:t>
            </a:r>
            <a:r>
              <a:rPr lang="uk-UA" altLang="ru-RU" sz="3100" dirty="0" smtClean="0"/>
              <a:t>до </a:t>
            </a:r>
            <a:r>
              <a:rPr lang="uk-UA" altLang="ru-RU" sz="3100" b="1" i="1" dirty="0" smtClean="0"/>
              <a:t>сигнатури </a:t>
            </a:r>
            <a:r>
              <a:rPr lang="uk-UA" altLang="ru-RU" sz="3100" b="1" i="1" dirty="0"/>
              <a:t>методу</a:t>
            </a:r>
            <a:r>
              <a:rPr lang="uk-UA" altLang="ru-RU" sz="3100" dirty="0"/>
              <a:t> – </a:t>
            </a:r>
            <a:r>
              <a:rPr lang="uk-UA" altLang="ru-RU" sz="3100" dirty="0" smtClean="0"/>
              <a:t>входять </a:t>
            </a:r>
            <a:r>
              <a:rPr lang="uk-UA" altLang="ru-RU" sz="3100" b="1" i="1" dirty="0" smtClean="0"/>
              <a:t>ідентифікатор </a:t>
            </a:r>
            <a:r>
              <a:rPr lang="uk-UA" altLang="ru-RU" sz="3100" b="1" i="1" dirty="0"/>
              <a:t>методу та </a:t>
            </a:r>
            <a:r>
              <a:rPr lang="uk-UA" altLang="ru-RU" sz="3100" b="1" i="1" dirty="0" smtClean="0"/>
              <a:t>список </a:t>
            </a:r>
            <a:r>
              <a:rPr lang="uk-UA" altLang="ru-RU" sz="3100" b="1" i="1" dirty="0"/>
              <a:t>його параметрів</a:t>
            </a:r>
            <a:r>
              <a:rPr lang="uk-UA" altLang="ru-RU" sz="3100" dirty="0"/>
              <a:t>. Зверніть увагу: результат методу не входить до його сигнатури.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3100" dirty="0"/>
              <a:t>Таким чином, методи дозволяється перевантажувати, якщо вони розрізняються списками параметрів – кількістю або типами параметрів.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263" y="-285750"/>
            <a:ext cx="11820526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altLang="ru-RU" sz="4800" b="1" dirty="0">
                <a:solidFill>
                  <a:srgbClr val="FFC000"/>
                </a:solidFill>
              </a:rPr>
              <a:t>Статичні члени класу.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981075"/>
            <a:ext cx="8569325" cy="56165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dirty="0"/>
              <a:t>Статичний член класу помічається модифікатором  </a:t>
            </a:r>
            <a:r>
              <a:rPr lang="en-US" altLang="ru-RU" b="1" dirty="0">
                <a:solidFill>
                  <a:srgbClr val="00B0F0"/>
                </a:solidFill>
                <a:latin typeface="Courier New" panose="02070309020205020404" pitchFamily="49" charset="0"/>
              </a:rPr>
              <a:t>static</a:t>
            </a:r>
            <a:r>
              <a:rPr lang="uk-UA" altLang="ru-RU" dirty="0"/>
              <a:t>, який може застосовуватись як до даних-членів класу, так і до методів-членів класу</a:t>
            </a:r>
            <a:r>
              <a:rPr lang="en-US" altLang="ru-RU" dirty="0"/>
              <a:t>.</a:t>
            </a:r>
            <a:endParaRPr lang="uk-UA" altLang="ru-RU" dirty="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dirty="0"/>
              <a:t>Статичний член класу не є “</a:t>
            </a:r>
            <a:r>
              <a:rPr lang="uk-UA" altLang="ru-RU" dirty="0" err="1"/>
              <a:t>екземплярним</a:t>
            </a:r>
            <a:r>
              <a:rPr lang="uk-UA" altLang="ru-RU" dirty="0"/>
              <a:t>”, тобто не належить жодному екземпляру класу, а використовується спільно всіма ними.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dirty="0"/>
              <a:t>Тому звертання до нього відбувається </a:t>
            </a:r>
            <a:r>
              <a:rPr lang="uk-UA" altLang="ru-RU" u="sng" dirty="0"/>
              <a:t>не через ідентифікатор екземпляру</a:t>
            </a:r>
            <a:r>
              <a:rPr lang="uk-UA" altLang="ru-RU" dirty="0"/>
              <a:t>, а </a:t>
            </a:r>
            <a:r>
              <a:rPr lang="uk-UA" altLang="ru-RU" u="sng" dirty="0"/>
              <a:t>через ідентифікатор класу</a:t>
            </a:r>
            <a:r>
              <a:rPr lang="uk-UA" altLang="ru-RU" dirty="0"/>
              <a:t>.</a:t>
            </a:r>
            <a:endParaRPr lang="en-US" altLang="ru-RU" dirty="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dirty="0" err="1"/>
              <a:t>Ініціалізувати</a:t>
            </a:r>
            <a:r>
              <a:rPr lang="uk-UA" altLang="ru-RU" dirty="0"/>
              <a:t> статичний член класу можна просто при визначенні його в класі.</a:t>
            </a:r>
            <a:endParaRPr lang="ru-RU" altLang="ru-RU" dirty="0"/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504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altLang="ru-RU" sz="3200" b="1" dirty="0">
                <a:solidFill>
                  <a:srgbClr val="FFC000"/>
                </a:solidFill>
              </a:rPr>
              <a:t>Приклад.</a:t>
            </a:r>
            <a:r>
              <a:rPr lang="uk-UA" altLang="ru-RU" sz="3200" dirty="0">
                <a:solidFill>
                  <a:srgbClr val="FF0000"/>
                </a:solidFill>
              </a:rPr>
              <a:t>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620713"/>
            <a:ext cx="8569325" cy="5976937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MyClass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400" b="1" dirty="0" smtClean="0">
                <a:solidFill>
                  <a:srgbClr val="00B0F0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count = 10;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400" b="1" dirty="0" smtClean="0">
                <a:solidFill>
                  <a:srgbClr val="00B0F0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400" b="1" dirty="0" err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dirty="0">
                <a:solidFill>
                  <a:srgbClr val="23A3DD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num</a:t>
            </a:r>
            <a:r>
              <a:rPr lang="en-US" altLang="ru-RU" sz="2400" b="1" dirty="0">
                <a:latin typeface="Courier New" panose="02070309020205020404" pitchFamily="49" charset="0"/>
              </a:rPr>
              <a:t>;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Program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400" b="1" dirty="0" smtClean="0">
                <a:solidFill>
                  <a:srgbClr val="00B0F0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void </a:t>
            </a:r>
            <a:r>
              <a:rPr lang="en-US" altLang="ru-RU" sz="2400" b="1" dirty="0">
                <a:latin typeface="Courier New" panose="02070309020205020404" pitchFamily="49" charset="0"/>
              </a:rPr>
              <a:t>Main</a:t>
            </a:r>
            <a:r>
              <a:rPr lang="ru-RU" altLang="ru-RU" sz="2400" b="1" dirty="0">
                <a:latin typeface="Courier New" panose="02070309020205020404" pitchFamily="49" charset="0"/>
              </a:rPr>
              <a:t>()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MyClass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m1 = new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MyClass</a:t>
            </a:r>
            <a:r>
              <a:rPr lang="en-US" altLang="ru-RU" sz="2400" b="1" dirty="0">
                <a:latin typeface="Courier New" panose="02070309020205020404" pitchFamily="49" charset="0"/>
              </a:rPr>
              <a:t> ();</a:t>
            </a: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m1.num </a:t>
            </a:r>
            <a:r>
              <a:rPr lang="en-US" altLang="ru-RU" sz="2400" b="1" dirty="0">
                <a:latin typeface="Courier New" panose="02070309020205020404" pitchFamily="49" charset="0"/>
              </a:rPr>
              <a:t>= 100;  </a:t>
            </a:r>
            <a:r>
              <a:rPr lang="en-US" altLang="ru-RU" sz="2400" b="1" dirty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E200"/>
                </a:solidFill>
                <a:latin typeface="Courier New" panose="02070309020205020404" pitchFamily="49" charset="0"/>
              </a:rPr>
              <a:t>звертання до поля класу</a:t>
            </a:r>
            <a:endParaRPr lang="en-US" altLang="ru-RU" sz="2400" b="1" dirty="0">
              <a:solidFill>
                <a:srgbClr val="00E2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MyClass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m2 = new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MyClass</a:t>
            </a:r>
            <a:r>
              <a:rPr lang="en-US" altLang="ru-RU" sz="2400" b="1" dirty="0">
                <a:latin typeface="Courier New" panose="02070309020205020404" pitchFamily="49" charset="0"/>
              </a:rPr>
              <a:t> ();</a:t>
            </a: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m2.num </a:t>
            </a:r>
            <a:r>
              <a:rPr lang="en-US" altLang="ru-RU" sz="2400" b="1" dirty="0">
                <a:latin typeface="Courier New" panose="02070309020205020404" pitchFamily="49" charset="0"/>
              </a:rPr>
              <a:t>= 200;  </a:t>
            </a:r>
            <a:r>
              <a:rPr lang="en-US" altLang="ru-RU" sz="2400" b="1" dirty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E200"/>
                </a:solidFill>
                <a:latin typeface="Courier New" panose="02070309020205020404" pitchFamily="49" charset="0"/>
              </a:rPr>
              <a:t>звертання до поля класу</a:t>
            </a: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>
                <a:solidFill>
                  <a:srgbClr val="00E200"/>
                </a:solidFill>
                <a:latin typeface="Courier New" panose="02070309020205020404" pitchFamily="49" charset="0"/>
              </a:rPr>
              <a:t>      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E200"/>
                </a:solidFill>
                <a:latin typeface="Courier New" panose="02070309020205020404" pitchFamily="49" charset="0"/>
              </a:rPr>
              <a:t>звертання до статичного поля класу</a:t>
            </a: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MyClass.count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= 22222; 	</a:t>
            </a: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  </a:t>
            </a:r>
            <a:r>
              <a:rPr lang="fr-FR" altLang="ru-RU" sz="2400" b="1" dirty="0" err="1" smtClean="0">
                <a:latin typeface="Courier New" panose="02070309020205020404" pitchFamily="49" charset="0"/>
              </a:rPr>
              <a:t>Console.WriteLine</a:t>
            </a:r>
            <a:r>
              <a:rPr lang="fr-FR" altLang="ru-RU" sz="2400" b="1" dirty="0" smtClean="0">
                <a:latin typeface="Courier New" panose="02070309020205020404" pitchFamily="49" charset="0"/>
              </a:rPr>
              <a:t>(m</a:t>
            </a:r>
            <a:r>
              <a:rPr lang="uk-UA" altLang="ru-RU" sz="2400" b="1" dirty="0">
                <a:latin typeface="Courier New" panose="02070309020205020404" pitchFamily="49" charset="0"/>
              </a:rPr>
              <a:t>1</a:t>
            </a:r>
            <a:r>
              <a:rPr lang="fr-FR" altLang="ru-RU" sz="2400" b="1" dirty="0">
                <a:latin typeface="Courier New" panose="02070309020205020404" pitchFamily="49" charset="0"/>
              </a:rPr>
              <a:t>.</a:t>
            </a:r>
            <a:r>
              <a:rPr lang="fr-FR" altLang="ru-RU" sz="2400" b="1" dirty="0" err="1">
                <a:latin typeface="Courier New" panose="02070309020205020404" pitchFamily="49" charset="0"/>
              </a:rPr>
              <a:t>num</a:t>
            </a:r>
            <a:r>
              <a:rPr lang="fr-FR" altLang="ru-RU" sz="2400" b="1" dirty="0">
                <a:latin typeface="Courier New" panose="02070309020205020404" pitchFamily="49" charset="0"/>
              </a:rPr>
              <a:t>);</a:t>
            </a: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fr-FR" altLang="ru-RU" sz="2400" b="1" dirty="0">
                <a:latin typeface="Courier New" panose="02070309020205020404" pitchFamily="49" charset="0"/>
              </a:rPr>
              <a:t>  </a:t>
            </a:r>
            <a:r>
              <a:rPr lang="fr-FR" altLang="ru-RU" sz="2400" b="1" dirty="0" err="1" smtClean="0">
                <a:latin typeface="Courier New" panose="02070309020205020404" pitchFamily="49" charset="0"/>
              </a:rPr>
              <a:t>Console.WriteLine</a:t>
            </a:r>
            <a:r>
              <a:rPr lang="fr-FR" altLang="ru-RU" sz="2400" b="1" dirty="0" smtClean="0">
                <a:latin typeface="Courier New" panose="02070309020205020404" pitchFamily="49" charset="0"/>
              </a:rPr>
              <a:t>(</a:t>
            </a:r>
            <a:r>
              <a:rPr lang="fr-FR" altLang="ru-RU" sz="2400" b="1" dirty="0" err="1" smtClean="0">
                <a:latin typeface="Courier New" panose="02070309020205020404" pitchFamily="49" charset="0"/>
              </a:rPr>
              <a:t>MyClass</a:t>
            </a:r>
            <a:r>
              <a:rPr lang="uk-UA" altLang="ru-RU" sz="2400" b="1" dirty="0">
                <a:latin typeface="Courier New" panose="02070309020205020404" pitchFamily="49" charset="0"/>
              </a:rPr>
              <a:t>.</a:t>
            </a:r>
            <a:r>
              <a:rPr lang="fr-FR" altLang="ru-RU" sz="2400" b="1" dirty="0">
                <a:latin typeface="Courier New" panose="02070309020205020404" pitchFamily="49" charset="0"/>
              </a:rPr>
              <a:t>count</a:t>
            </a:r>
            <a:r>
              <a:rPr lang="uk-UA" altLang="ru-RU" sz="2400" b="1" dirty="0">
                <a:latin typeface="Courier New" panose="02070309020205020404" pitchFamily="49" charset="0"/>
              </a:rPr>
              <a:t>);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uk-UA" altLang="ru-RU" sz="24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65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Зверніть увагу на відміни у звертанні до звичайних полів класу та статичних.</a:t>
            </a:r>
            <a:r>
              <a:rPr lang="en-US" altLang="ru-RU" sz="2400" dirty="0"/>
              <a:t> </a:t>
            </a:r>
            <a:r>
              <a:rPr lang="uk-UA" altLang="ru-RU" sz="2400" dirty="0"/>
              <a:t>Крім того, оскільки статичне поле не </a:t>
            </a:r>
            <a:r>
              <a:rPr lang="uk-UA" altLang="ru-RU" sz="2400" dirty="0" err="1"/>
              <a:t>прив</a:t>
            </a:r>
            <a:r>
              <a:rPr lang="en-US" altLang="ru-RU" sz="2400" dirty="0"/>
              <a:t>’</a:t>
            </a:r>
            <a:r>
              <a:rPr lang="uk-UA" altLang="ru-RU" sz="2400" dirty="0" err="1"/>
              <a:t>язане</a:t>
            </a:r>
            <a:r>
              <a:rPr lang="uk-UA" altLang="ru-RU" sz="2400" dirty="0"/>
              <a:t> до екземпляру, воно може </a:t>
            </a:r>
            <a:r>
              <a:rPr lang="uk-UA" altLang="ru-RU" sz="2400" dirty="0" err="1"/>
              <a:t>ініціалізуватись</a:t>
            </a:r>
            <a:r>
              <a:rPr lang="uk-UA" altLang="ru-RU" sz="2400" dirty="0"/>
              <a:t> в класі.</a:t>
            </a:r>
            <a:endParaRPr lang="ru-RU" altLang="ru-RU" sz="2400" dirty="0"/>
          </a:p>
          <a:p>
            <a:pPr marL="0" indent="0">
              <a:buFontTx/>
              <a:buNone/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250825" y="476250"/>
            <a:ext cx="8713788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800"/>
              <a:t>Якщо клас має статичні методи, то звертання до них також відбувається на рівні класу, а не через екземпляр. Пригадайте – метод </a:t>
            </a:r>
            <a:r>
              <a:rPr lang="en-US" altLang="ru-RU" sz="2800" b="1">
                <a:latin typeface="Courier New" panose="02070309020205020404" pitchFamily="49" charset="0"/>
              </a:rPr>
              <a:t>Main()</a:t>
            </a:r>
            <a:r>
              <a:rPr lang="en-US" altLang="ru-RU" sz="2800"/>
              <a:t> </a:t>
            </a:r>
            <a:r>
              <a:rPr lang="uk-UA" altLang="ru-RU" sz="2800"/>
              <a:t>визначений саме як статичний, тому що при запуску проекту він стартує першим і екземпляр класу, в якому він визначений, не створюється.</a:t>
            </a:r>
          </a:p>
          <a:p>
            <a:pPr eaLnBrk="1" hangingPunct="1"/>
            <a:r>
              <a:rPr lang="uk-UA" altLang="ru-RU" sz="2800"/>
              <a:t>Всі методи деяких класів, наприклад, </a:t>
            </a:r>
            <a:r>
              <a:rPr lang="en-US" altLang="ru-RU" sz="2800" b="1">
                <a:solidFill>
                  <a:srgbClr val="42B0E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800"/>
              <a:t> </a:t>
            </a:r>
            <a:r>
              <a:rPr lang="uk-UA" altLang="ru-RU" sz="2800"/>
              <a:t>та </a:t>
            </a:r>
            <a:r>
              <a:rPr lang="en-US" altLang="ru-RU" sz="2800" b="1">
                <a:solidFill>
                  <a:srgbClr val="42B0E2"/>
                </a:solidFill>
                <a:latin typeface="Courier New" panose="02070309020205020404" pitchFamily="49" charset="0"/>
              </a:rPr>
              <a:t>Math</a:t>
            </a:r>
            <a:r>
              <a:rPr lang="uk-UA" altLang="ru-RU" sz="2800"/>
              <a:t> також статичні, тому ми звертались до них через ідентифікатор класів, без створення екземплярів</a:t>
            </a:r>
            <a:r>
              <a:rPr lang="en-US" altLang="ru-RU" sz="2800"/>
              <a:t>.</a:t>
            </a:r>
          </a:p>
          <a:p>
            <a:pPr eaLnBrk="1" hangingPunct="1"/>
            <a:r>
              <a:rPr lang="uk-UA" altLang="ru-RU" sz="2800"/>
              <a:t>Більше того, екземпляри цих класів і не могли бути створені, оскільки самі класи задекларовані як статичні.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794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altLang="ru-RU" b="1" dirty="0">
                <a:solidFill>
                  <a:srgbClr val="FFC000"/>
                </a:solidFill>
              </a:rPr>
              <a:t>Важливо запам'ятати: </a:t>
            </a:r>
            <a:endParaRPr lang="ru-RU" altLang="ru-RU" b="1" dirty="0">
              <a:solidFill>
                <a:srgbClr val="FFC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58775" y="981075"/>
            <a:ext cx="8534400" cy="56165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uk-UA" altLang="ru-RU" sz="2900" dirty="0"/>
              <a:t>Статичний метод може використовувати </a:t>
            </a:r>
            <a:r>
              <a:rPr lang="uk-UA" altLang="ru-RU" sz="2900" u="sng" dirty="0"/>
              <a:t>лише статичні дані-члени класу</a:t>
            </a:r>
            <a:r>
              <a:rPr lang="uk-UA" altLang="ru-RU" sz="2900" dirty="0"/>
              <a:t>, адже статичний метод діє на рівні класу, не маючи доступу до екземплярів , а отже, і до змінних екземплярів класу.</a:t>
            </a:r>
            <a:endParaRPr lang="en-US" altLang="ru-RU" sz="29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uk-UA" altLang="ru-RU" sz="2900" dirty="0"/>
              <a:t>Нестатичний метод може звертатись як до нестатичних, так і до статичних членів класу.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uk-UA" altLang="ru-RU" sz="2900" dirty="0"/>
              <a:t>Статичний метод може викликати </a:t>
            </a:r>
            <a:r>
              <a:rPr lang="uk-UA" altLang="ru-RU" sz="2900" u="sng" dirty="0"/>
              <a:t>лише інші статичні методи класу</a:t>
            </a:r>
            <a:r>
              <a:rPr lang="uk-UA" altLang="ru-RU" sz="2900" dirty="0"/>
              <a:t>. Адже, щоб звернутись до нестатичного методу, потрібне зв’язок з екземпляром – вказівник </a:t>
            </a:r>
            <a:r>
              <a:rPr lang="uk-UA" altLang="ru-RU" sz="2900" b="1" dirty="0" err="1">
                <a:solidFill>
                  <a:srgbClr val="23A3DD"/>
                </a:solidFill>
                <a:latin typeface="Courier New" panose="02070309020205020404" pitchFamily="49" charset="0"/>
              </a:rPr>
              <a:t>this</a:t>
            </a:r>
            <a:r>
              <a:rPr lang="uk-UA" altLang="ru-RU" sz="2900" dirty="0"/>
              <a:t>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uk-UA" altLang="ru-RU" sz="2900" dirty="0"/>
              <a:t>Статичний метод не може використовувати посилання </a:t>
            </a:r>
            <a:r>
              <a:rPr lang="uk-UA" altLang="ru-RU" sz="2900" b="1" dirty="0" err="1">
                <a:solidFill>
                  <a:srgbClr val="23A3DD"/>
                </a:solidFill>
                <a:latin typeface="Courier New" panose="02070309020205020404" pitchFamily="49" charset="0"/>
              </a:rPr>
              <a:t>this</a:t>
            </a:r>
            <a:r>
              <a:rPr lang="uk-UA" altLang="ru-RU" sz="29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39775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b="1" dirty="0">
                <a:solidFill>
                  <a:srgbClr val="FFC000"/>
                </a:solidFill>
              </a:rPr>
              <a:t>Статичний конструктор класу</a:t>
            </a:r>
            <a:endParaRPr lang="ru-RU" altLang="ru-RU" b="1" dirty="0">
              <a:solidFill>
                <a:srgbClr val="FFC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5538"/>
            <a:ext cx="822960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	Статичний конструктор необхідний, якщо клас потребує ініціалізації певних статичних змінних класу раніше, ніж буде створений перший екземпляр класу.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	Статичний конструктор визначається без жодного модифікатору доступу та без</a:t>
            </a:r>
            <a:r>
              <a:rPr lang="en-US" altLang="ru-RU" sz="2800" dirty="0"/>
              <a:t> </a:t>
            </a:r>
            <a:r>
              <a:rPr lang="uk-UA" altLang="ru-RU" sz="2800" dirty="0"/>
              <a:t>жодних параметрів. Він викликається </a:t>
            </a:r>
            <a:r>
              <a:rPr lang="uk-UA" altLang="ru-RU" sz="2800" u="sng" dirty="0"/>
              <a:t>системою</a:t>
            </a:r>
            <a:r>
              <a:rPr lang="uk-UA" altLang="ru-RU" sz="2800" dirty="0"/>
              <a:t> </a:t>
            </a:r>
            <a:r>
              <a:rPr lang="uk-UA" altLang="ru-RU" sz="2800" b="1" i="1" dirty="0"/>
              <a:t>єдиний раз</a:t>
            </a:r>
            <a:r>
              <a:rPr lang="ru-RU" altLang="ru-RU" sz="2800" dirty="0"/>
              <a:t> , проте момент, коли цей виклик відбудеться неможливо передбачити.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800" dirty="0"/>
              <a:t>	Зауважимо також, що допустимо при цьому мати в класі звичайний конструктор без параметрів – синтаксичного конфлікту між ним та статичним конструктором не виникає.</a:t>
            </a:r>
            <a:r>
              <a:rPr lang="ru-RU" altLang="ru-RU" sz="2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79389" y="90535"/>
            <a:ext cx="8785100" cy="6722841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dirty="0">
                <a:solidFill>
                  <a:srgbClr val="FFC000"/>
                </a:solidFill>
              </a:rPr>
              <a:t>Приклад:</a:t>
            </a:r>
            <a:r>
              <a:rPr lang="en-US" altLang="ru-RU" sz="2300" b="1" dirty="0">
                <a:solidFill>
                  <a:srgbClr val="FF3300"/>
                </a:solidFill>
              </a:rPr>
              <a:t> </a:t>
            </a:r>
            <a:r>
              <a:rPr lang="en-US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метод </a:t>
            </a:r>
            <a:r>
              <a:rPr lang="en-US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print</a:t>
            </a:r>
            <a:r>
              <a:rPr lang="uk-UA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() перевантажений</a:t>
            </a:r>
            <a:endParaRPr lang="en-US" altLang="ru-RU" sz="2300" b="1" dirty="0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1171FF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2300" b="1" dirty="0">
                <a:latin typeface="Courier New" panose="02070309020205020404" pitchFamily="49" charset="0"/>
              </a:rPr>
              <a:t> print ()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{</a:t>
            </a:r>
            <a:r>
              <a:rPr lang="en-US" altLang="ru-RU" sz="2300" b="1" dirty="0">
                <a:solidFill>
                  <a:srgbClr val="AAEBF4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300" b="1" noProof="1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3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300" b="1" dirty="0">
                <a:solidFill>
                  <a:srgbClr val="FF0000"/>
                </a:solidFill>
                <a:latin typeface="Courier New" panose="02070309020205020404" pitchFamily="49" charset="0"/>
              </a:rPr>
              <a:t>OK!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300" b="1" noProof="1">
                <a:latin typeface="Courier New" panose="02070309020205020404" pitchFamily="49" charset="0"/>
              </a:rPr>
              <a:t>);</a:t>
            </a:r>
            <a:r>
              <a:rPr lang="en-US" altLang="ru-RU" sz="2300" b="1" dirty="0">
                <a:latin typeface="Courier New" panose="02070309020205020404" pitchFamily="49" charset="0"/>
              </a:rPr>
              <a:t>}</a:t>
            </a:r>
            <a:r>
              <a:rPr lang="en-US" altLang="ru-RU" sz="23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1171FF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23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print (</a:t>
            </a:r>
            <a:r>
              <a:rPr lang="en-US" altLang="ru-RU" sz="2300" b="1" dirty="0" err="1">
                <a:solidFill>
                  <a:srgbClr val="1171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dirty="0">
                <a:latin typeface="Courier New" panose="02070309020205020404" pitchFamily="49" charset="0"/>
              </a:rPr>
              <a:t> a)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{  </a:t>
            </a:r>
            <a:r>
              <a:rPr lang="en-US" altLang="ru-RU" sz="2300" b="1" noProof="1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300" b="1" noProof="1">
                <a:latin typeface="Courier New" panose="02070309020205020404" pitchFamily="49" charset="0"/>
              </a:rPr>
              <a:t>.WriteLine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(</a:t>
            </a:r>
            <a:r>
              <a:rPr lang="en-US" altLang="ru-RU" sz="23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3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:{0}"</a:t>
            </a:r>
            <a:r>
              <a:rPr lang="en-US" altLang="ru-RU" sz="2300" b="1" noProof="1">
                <a:latin typeface="Courier New" panose="02070309020205020404" pitchFamily="49" charset="0"/>
              </a:rPr>
              <a:t>,</a:t>
            </a:r>
            <a:r>
              <a:rPr lang="en-US" altLang="ru-RU" sz="23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a</a:t>
            </a:r>
            <a:r>
              <a:rPr lang="en-US" altLang="ru-RU" sz="2300" b="1" noProof="1">
                <a:latin typeface="Courier New" panose="02070309020205020404" pitchFamily="49" charset="0"/>
              </a:rPr>
              <a:t>);</a:t>
            </a:r>
            <a:r>
              <a:rPr lang="en-US" altLang="ru-RU" sz="2300" b="1" dirty="0">
                <a:latin typeface="Courier New" panose="02070309020205020404" pitchFamily="49" charset="0"/>
              </a:rPr>
              <a:t>}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1171FF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23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print (</a:t>
            </a:r>
            <a:r>
              <a:rPr lang="en-US" altLang="ru-RU" sz="2300" b="1" dirty="0">
                <a:solidFill>
                  <a:srgbClr val="1171FF"/>
                </a:solidFill>
                <a:latin typeface="Courier New" panose="02070309020205020404" pitchFamily="49" charset="0"/>
              </a:rPr>
              <a:t>float</a:t>
            </a:r>
            <a:r>
              <a:rPr lang="en-US" altLang="ru-RU" sz="2300" b="1" dirty="0">
                <a:latin typeface="Courier New" panose="02070309020205020404" pitchFamily="49" charset="0"/>
              </a:rPr>
              <a:t> a)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{</a:t>
            </a:r>
            <a:r>
              <a:rPr lang="en-US" altLang="ru-RU" sz="2300" b="1" dirty="0">
                <a:solidFill>
                  <a:srgbClr val="AAEBF4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300" b="1" noProof="1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3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300" b="1" dirty="0">
                <a:solidFill>
                  <a:srgbClr val="FF0000"/>
                </a:solidFill>
                <a:latin typeface="Courier New" panose="02070309020205020404" pitchFamily="49" charset="0"/>
              </a:rPr>
              <a:t>float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:{0}"</a:t>
            </a:r>
            <a:r>
              <a:rPr lang="en-US" altLang="ru-RU" sz="2300" b="1" noProof="1">
                <a:latin typeface="Courier New" panose="02070309020205020404" pitchFamily="49" charset="0"/>
              </a:rPr>
              <a:t>,</a:t>
            </a:r>
            <a:r>
              <a:rPr lang="en-US" altLang="ru-RU" sz="2300" b="1" dirty="0">
                <a:latin typeface="Courier New" panose="02070309020205020404" pitchFamily="49" charset="0"/>
              </a:rPr>
              <a:t> a</a:t>
            </a:r>
            <a:r>
              <a:rPr lang="en-US" altLang="ru-RU" sz="2300" b="1" noProof="1">
                <a:latin typeface="Courier New" panose="02070309020205020404" pitchFamily="49" charset="0"/>
              </a:rPr>
              <a:t>);</a:t>
            </a:r>
            <a:r>
              <a:rPr lang="en-US" altLang="ru-RU" sz="2300" b="1" dirty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1171FF"/>
                </a:solidFill>
                <a:latin typeface="Courier New" panose="02070309020205020404" pitchFamily="49" charset="0"/>
              </a:rPr>
              <a:t>void</a:t>
            </a:r>
            <a:r>
              <a:rPr lang="en-US" altLang="ru-RU" sz="23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print (</a:t>
            </a:r>
            <a:r>
              <a:rPr lang="en-US" altLang="ru-RU" sz="2300" b="1" dirty="0" err="1">
                <a:solidFill>
                  <a:srgbClr val="1171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dirty="0">
                <a:latin typeface="Courier New" panose="02070309020205020404" pitchFamily="49" charset="0"/>
              </a:rPr>
              <a:t> a, </a:t>
            </a:r>
            <a:r>
              <a:rPr lang="en-US" altLang="ru-RU" sz="2300" b="1" dirty="0" err="1">
                <a:solidFill>
                  <a:srgbClr val="1171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dirty="0">
                <a:latin typeface="Courier New" panose="02070309020205020404" pitchFamily="49" charset="0"/>
              </a:rPr>
              <a:t> b)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{</a:t>
            </a:r>
            <a:r>
              <a:rPr lang="en-US" altLang="ru-RU" sz="2300" b="1" dirty="0">
                <a:solidFill>
                  <a:srgbClr val="AAEBF4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300" b="1" noProof="1">
                <a:solidFill>
                  <a:srgbClr val="ABCDF3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3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en-US" altLang="ru-RU" sz="23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:{0}</a:t>
            </a:r>
            <a:r>
              <a:rPr lang="en-US" altLang="ru-RU" sz="23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3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:{</a:t>
            </a:r>
            <a:r>
              <a:rPr lang="en-US" altLang="ru-RU" sz="2300" b="1" dirty="0">
                <a:solidFill>
                  <a:srgbClr val="FF0000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sz="2300" b="1" noProof="1">
                <a:solidFill>
                  <a:srgbClr val="FF0000"/>
                </a:solidFill>
                <a:latin typeface="Courier New" panose="02070309020205020404" pitchFamily="49" charset="0"/>
              </a:rPr>
              <a:t>}"</a:t>
            </a:r>
            <a:r>
              <a:rPr lang="en-US" altLang="ru-RU" sz="2300" b="1" noProof="1">
                <a:latin typeface="Courier New" panose="02070309020205020404" pitchFamily="49" charset="0"/>
              </a:rPr>
              <a:t>,</a:t>
            </a:r>
            <a:r>
              <a:rPr lang="en-US" altLang="ru-RU" sz="2300" b="1" dirty="0">
                <a:latin typeface="Courier New" panose="02070309020205020404" pitchFamily="49" charset="0"/>
              </a:rPr>
              <a:t> a, b</a:t>
            </a:r>
            <a:r>
              <a:rPr lang="en-US" altLang="ru-RU" sz="2300" b="1" noProof="1">
                <a:latin typeface="Courier New" panose="02070309020205020404" pitchFamily="49" charset="0"/>
              </a:rPr>
              <a:t>);</a:t>
            </a:r>
            <a:r>
              <a:rPr lang="en-US" altLang="ru-RU" sz="2300" b="1" dirty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300" b="1" noProof="1">
                <a:latin typeface="Courier New" panose="02070309020205020404" pitchFamily="49" charset="0"/>
              </a:rPr>
              <a:t>Main()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{  Program pr = new Program();</a:t>
            </a:r>
            <a:r>
              <a:rPr lang="en-US" altLang="ru-RU" sz="2300" b="1" dirty="0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екземпляр класу</a:t>
            </a:r>
            <a:endParaRPr lang="uk-UA" altLang="ru-RU" sz="23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  pr.</a:t>
            </a:r>
            <a:r>
              <a:rPr lang="en-US" altLang="ru-RU" sz="2300" b="1" dirty="0">
                <a:latin typeface="Courier New" panose="02070309020205020404" pitchFamily="49" charset="0"/>
              </a:rPr>
              <a:t>print</a:t>
            </a:r>
            <a:r>
              <a:rPr lang="en-US" altLang="ru-RU" sz="2300" b="1" noProof="1">
                <a:latin typeface="Courier New" panose="02070309020205020404" pitchFamily="49" charset="0"/>
              </a:rPr>
              <a:t>();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</a:t>
            </a:r>
            <a:r>
              <a:rPr lang="en-US" altLang="ru-RU" sz="2300" b="1" dirty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>
                <a:latin typeface="Courier New" panose="02070309020205020404" pitchFamily="49" charset="0"/>
              </a:rPr>
              <a:t>pr.</a:t>
            </a:r>
            <a:r>
              <a:rPr lang="en-US" altLang="ru-RU" sz="2300" b="1" dirty="0">
                <a:latin typeface="Courier New" panose="02070309020205020404" pitchFamily="49" charset="0"/>
              </a:rPr>
              <a:t>print</a:t>
            </a:r>
            <a:r>
              <a:rPr lang="en-US" altLang="ru-RU" sz="2300" b="1" noProof="1">
                <a:latin typeface="Courier New" panose="02070309020205020404" pitchFamily="49" charset="0"/>
              </a:rPr>
              <a:t>(</a:t>
            </a:r>
            <a:r>
              <a:rPr lang="en-US" altLang="ru-RU" sz="2300" b="1" dirty="0">
                <a:latin typeface="Courier New" panose="02070309020205020404" pitchFamily="49" charset="0"/>
              </a:rPr>
              <a:t>1</a:t>
            </a:r>
            <a:r>
              <a:rPr lang="en-US" altLang="ru-RU" sz="2300" b="1" noProof="1">
                <a:latin typeface="Courier New" panose="02070309020205020404" pitchFamily="49" charset="0"/>
              </a:rPr>
              <a:t>); </a:t>
            </a:r>
            <a:endParaRPr lang="en-US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latin typeface="Courier New" panose="02070309020205020404" pitchFamily="49" charset="0"/>
              </a:rPr>
              <a:t>   </a:t>
            </a:r>
            <a:r>
              <a:rPr lang="en-US" altLang="ru-RU" sz="2300" b="1" noProof="1">
                <a:latin typeface="Courier New" panose="02070309020205020404" pitchFamily="49" charset="0"/>
              </a:rPr>
              <a:t>pr.</a:t>
            </a:r>
            <a:r>
              <a:rPr lang="en-US" altLang="ru-RU" sz="2300" b="1" dirty="0">
                <a:latin typeface="Courier New" panose="02070309020205020404" pitchFamily="49" charset="0"/>
              </a:rPr>
              <a:t>print</a:t>
            </a:r>
            <a:r>
              <a:rPr lang="en-US" altLang="ru-RU" sz="2300" b="1" noProof="1">
                <a:latin typeface="Courier New" panose="02070309020205020404" pitchFamily="49" charset="0"/>
              </a:rPr>
              <a:t>(</a:t>
            </a:r>
            <a:r>
              <a:rPr lang="en-US" altLang="ru-RU" sz="2300" b="1" dirty="0">
                <a:latin typeface="Courier New" panose="02070309020205020404" pitchFamily="49" charset="0"/>
              </a:rPr>
              <a:t>100F</a:t>
            </a:r>
            <a:r>
              <a:rPr lang="en-US" altLang="ru-RU" sz="2300" b="1" noProof="1">
                <a:latin typeface="Courier New" panose="02070309020205020404" pitchFamily="49" charset="0"/>
              </a:rPr>
              <a:t>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  pr.</a:t>
            </a:r>
            <a:r>
              <a:rPr lang="en-US" altLang="ru-RU" sz="2300" b="1" dirty="0">
                <a:latin typeface="Courier New" panose="02070309020205020404" pitchFamily="49" charset="0"/>
              </a:rPr>
              <a:t>print</a:t>
            </a:r>
            <a:r>
              <a:rPr lang="en-US" altLang="ru-RU" sz="2300" b="1" noProof="1">
                <a:latin typeface="Courier New" panose="02070309020205020404" pitchFamily="49" charset="0"/>
              </a:rPr>
              <a:t>(1, 2);</a:t>
            </a:r>
            <a:endParaRPr lang="en-US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 smtClean="0">
                <a:latin typeface="Courier New" panose="02070309020205020404" pitchFamily="49" charset="0"/>
              </a:rPr>
              <a:t>}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altLang="ru-RU" sz="2300" dirty="0" smtClean="0"/>
              <a:t>Зауваження: методи </a:t>
            </a:r>
            <a:r>
              <a:rPr lang="en-US" altLang="ru-RU" sz="2300" b="1" dirty="0">
                <a:latin typeface="Courier New" panose="02070309020205020404" pitchFamily="49" charset="0"/>
              </a:rPr>
              <a:t>print</a:t>
            </a:r>
            <a:r>
              <a:rPr lang="uk-UA" altLang="ru-RU" sz="2300" dirty="0" smtClean="0"/>
              <a:t> не оголошені як статичні – саме тому, вони викликаються через екземпляр </a:t>
            </a:r>
            <a:r>
              <a:rPr lang="en-US" altLang="ru-RU" sz="2300" b="1" noProof="1">
                <a:latin typeface="Courier New" panose="02070309020205020404" pitchFamily="49" charset="0"/>
              </a:rPr>
              <a:t>pr</a:t>
            </a:r>
            <a:r>
              <a:rPr lang="uk-UA" altLang="ru-RU" sz="2300" dirty="0" smtClean="0"/>
              <a:t> класу </a:t>
            </a:r>
            <a:r>
              <a:rPr lang="en-US" altLang="ru-RU" sz="2300" b="1" noProof="1">
                <a:latin typeface="Courier New" panose="02070309020205020404" pitchFamily="49" charset="0"/>
              </a:rPr>
              <a:t>Program</a:t>
            </a:r>
            <a:r>
              <a:rPr lang="uk-UA" altLang="ru-RU" sz="2300" dirty="0" smtClean="0"/>
              <a:t>.</a:t>
            </a:r>
            <a:endParaRPr lang="uk-UA" alt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404813"/>
            <a:ext cx="8713787" cy="611981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900" dirty="0"/>
              <a:t>Виникає слушне питання: який метод буде викликаний, якщо у виклику будуть аргументи, що не відповідають типам параметрів  у жодному з визначень перевантаженого методу?</a:t>
            </a:r>
            <a:endParaRPr lang="uk-UA" altLang="ru-RU" sz="2900" u="sng" dirty="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900" dirty="0"/>
              <a:t>Наприклад, який метод буде викликаний в результаті звертань: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900" b="1" dirty="0">
                <a:latin typeface="Courier New" panose="02070309020205020404" pitchFamily="49" charset="0"/>
              </a:rPr>
              <a:t>   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pr.</a:t>
            </a: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print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('A');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  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pr.</a:t>
            </a: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print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(</a:t>
            </a: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222222222L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); </a:t>
            </a:r>
            <a:endParaRPr lang="en-US" altLang="ru-RU" sz="2900" b="1" dirty="0">
              <a:solidFill>
                <a:srgbClr val="AAEBF4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pr.</a:t>
            </a: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print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(</a:t>
            </a:r>
            <a:r>
              <a:rPr lang="en-US" altLang="ru-RU" sz="2900" b="1" dirty="0">
                <a:solidFill>
                  <a:srgbClr val="AAEBF4"/>
                </a:solidFill>
                <a:latin typeface="Courier New" panose="02070309020205020404" pitchFamily="49" charset="0"/>
              </a:rPr>
              <a:t>1.5</a:t>
            </a:r>
            <a:r>
              <a:rPr lang="en-US" altLang="ru-RU" sz="2900" b="1" noProof="1">
                <a:solidFill>
                  <a:srgbClr val="AAEBF4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900" dirty="0"/>
              <a:t>Відповідь полягає у тому, що компілятор намагається викликати </a:t>
            </a:r>
            <a:r>
              <a:rPr lang="uk-UA" altLang="ru-RU" sz="2900" b="1" i="1" dirty="0"/>
              <a:t>найбільш “відповідний”</a:t>
            </a:r>
            <a:r>
              <a:rPr lang="uk-UA" altLang="ru-RU" sz="2900" dirty="0"/>
              <a:t> метод із усього переліку перевантажених методів, згідно правил приведення типів (“сходинки типів”).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424862" cy="100965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b="1" dirty="0">
                <a:solidFill>
                  <a:srgbClr val="FFC000"/>
                </a:solidFill>
              </a:rPr>
              <a:t>Важливі зауваження</a:t>
            </a:r>
            <a:endParaRPr lang="ru-RU" altLang="ru-RU" b="1" dirty="0">
              <a:solidFill>
                <a:srgbClr val="FFC000"/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268413"/>
            <a:ext cx="8713787" cy="52562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uk-UA" altLang="ru-RU" sz="3400" dirty="0"/>
              <a:t>Модифікатори </a:t>
            </a:r>
            <a:r>
              <a:rPr lang="en-US" altLang="ru-RU" sz="34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</a:t>
            </a:r>
            <a:r>
              <a:rPr lang="uk-UA" altLang="ru-RU" sz="3400" dirty="0"/>
              <a:t> та </a:t>
            </a:r>
            <a:r>
              <a:rPr lang="en-US" altLang="ru-RU" sz="3400" b="1" dirty="0">
                <a:solidFill>
                  <a:srgbClr val="00B0F0"/>
                </a:solidFill>
                <a:latin typeface="Courier New" panose="02070309020205020404" pitchFamily="49" charset="0"/>
              </a:rPr>
              <a:t>out</a:t>
            </a:r>
            <a:r>
              <a:rPr lang="uk-UA" altLang="ru-RU" sz="3400" dirty="0"/>
              <a:t> впливають на сигнатуру методів.</a:t>
            </a:r>
          </a:p>
          <a:p>
            <a:pPr marL="609600" indent="-609600">
              <a:defRPr/>
            </a:pPr>
            <a:r>
              <a:rPr lang="uk-UA" altLang="ru-RU" sz="3400" dirty="0"/>
              <a:t>Проте, методи, які відрізняються </a:t>
            </a:r>
            <a:r>
              <a:rPr lang="uk-UA" altLang="ru-RU" sz="3400" b="1" i="1" dirty="0"/>
              <a:t>лише</a:t>
            </a:r>
            <a:r>
              <a:rPr lang="uk-UA" altLang="ru-RU" sz="3400" dirty="0"/>
              <a:t> модифікаторами </a:t>
            </a:r>
            <a:r>
              <a:rPr lang="en-US" altLang="ru-RU" sz="3400" b="1" dirty="0">
                <a:solidFill>
                  <a:srgbClr val="00B0F0"/>
                </a:solidFill>
                <a:latin typeface="Courier New" panose="02070309020205020404" pitchFamily="49" charset="0"/>
              </a:rPr>
              <a:t>ref</a:t>
            </a:r>
            <a:r>
              <a:rPr lang="uk-UA" altLang="ru-RU" sz="3400" dirty="0"/>
              <a:t> та </a:t>
            </a:r>
            <a:r>
              <a:rPr lang="en-US" altLang="ru-RU" sz="3400" b="1" dirty="0">
                <a:solidFill>
                  <a:srgbClr val="00B0F0"/>
                </a:solidFill>
                <a:latin typeface="Courier New" panose="02070309020205020404" pitchFamily="49" charset="0"/>
              </a:rPr>
              <a:t>out</a:t>
            </a:r>
            <a:r>
              <a:rPr lang="uk-UA" altLang="ru-RU" sz="3400" dirty="0"/>
              <a:t> </a:t>
            </a:r>
            <a:r>
              <a:rPr lang="uk-UA" altLang="ru-RU" sz="3400" dirty="0" smtClean="0"/>
              <a:t>не </a:t>
            </a:r>
            <a:r>
              <a:rPr lang="uk-UA" altLang="ru-RU" sz="3400" dirty="0"/>
              <a:t>перевантажуються.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uk-UA" altLang="ru-RU" sz="3400" dirty="0"/>
              <a:t>Якщо немає методу з точною відповідністю сигнатури, викликається «найбільш близький за сигнатурою» метод.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424862" cy="5048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Перевантаження конструкторів.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92150"/>
            <a:ext cx="8785225" cy="5976938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dirty="0"/>
              <a:t>Оскільки конструктор – це метод класу, тож конструктори також можуть перевантажуватись! Таким чином, у класі може бути визначено кілька конструкторів із різними списками параметрів. Це дозволяє створювати об’єкти класу по-різному в залежності від обставин.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300" b="1" noProof="1">
                <a:latin typeface="Courier New" panose="02070309020205020404" pitchFamily="49" charset="0"/>
              </a:rPr>
              <a:t> My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dirty="0">
                <a:latin typeface="Courier New" panose="02070309020205020404" pitchFamily="49" charset="0"/>
              </a:rPr>
              <a:t> </a:t>
            </a:r>
            <a:r>
              <a:rPr lang="uk-UA" altLang="ru-RU" sz="2300" b="1" noProof="1">
                <a:latin typeface="Courier New" panose="02070309020205020404" pitchFamily="49" charset="0"/>
              </a:rPr>
              <a:t> 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sz="2300" b="1" noProof="1">
                <a:latin typeface="Courier New" panose="02070309020205020404" pitchFamily="49" charset="0"/>
              </a:rPr>
              <a:t>i;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 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public double </a:t>
            </a:r>
            <a:r>
              <a:rPr lang="en-US" altLang="ru-RU" sz="2300" b="1" noProof="1">
                <a:latin typeface="Courier New" panose="02070309020205020404" pitchFamily="49" charset="0"/>
              </a:rPr>
              <a:t>x;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 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300" b="1" noProof="1">
                <a:latin typeface="Courier New" panose="02070309020205020404" pitchFamily="49" charset="0"/>
              </a:rPr>
              <a:t> My()</a:t>
            </a:r>
            <a:r>
              <a:rPr lang="uk-UA" altLang="ru-RU" sz="2300" b="1" dirty="0">
                <a:latin typeface="Courier New" panose="02070309020205020404" pitchFamily="49" charset="0"/>
              </a:rPr>
              <a:t>  </a:t>
            </a:r>
            <a:r>
              <a:rPr lang="en-US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конструктор без параметрів</a:t>
            </a:r>
            <a:endParaRPr lang="uk-UA" altLang="ru-RU" sz="23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  {      i = 0; x = 100.0;   }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77E937"/>
                </a:solidFill>
                <a:latin typeface="Courier New" panose="02070309020205020404" pitchFamily="49" charset="0"/>
              </a:rPr>
              <a:t>конструктор з параметрами</a:t>
            </a:r>
            <a:endParaRPr lang="uk-UA" altLang="ru-RU" sz="23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>
                <a:latin typeface="Courier New" panose="02070309020205020404" pitchFamily="49" charset="0"/>
              </a:rPr>
              <a:t>  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300" b="1" noProof="1">
                <a:latin typeface="Courier New" panose="02070309020205020404" pitchFamily="49" charset="0"/>
              </a:rPr>
              <a:t> My(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300" b="1" noProof="1">
                <a:latin typeface="Courier New" panose="02070309020205020404" pitchFamily="49" charset="0"/>
              </a:rPr>
              <a:t> i_,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2300" b="1" noProof="1">
                <a:latin typeface="Courier New" panose="02070309020205020404" pitchFamily="49" charset="0"/>
              </a:rPr>
              <a:t> x_)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   {      i = i_; x = x_;   }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>
                <a:latin typeface="Courier New" panose="02070309020205020404" pitchFamily="49" charset="0"/>
              </a:rPr>
              <a:t>}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dirty="0"/>
              <a:t>Тепер екземпляри цього класу можна створювати по-різному: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My m1 =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300" b="1" noProof="1">
                <a:latin typeface="Courier New" panose="02070309020205020404" pitchFamily="49" charset="0"/>
              </a:rPr>
              <a:t> My();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My m2 = </a:t>
            </a:r>
            <a:r>
              <a:rPr lang="en-US" altLang="ru-RU" sz="2300" b="1" noProof="1">
                <a:solidFill>
                  <a:srgbClr val="1171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300" b="1" noProof="1">
                <a:latin typeface="Courier New" panose="02070309020205020404" pitchFamily="49" charset="0"/>
              </a:rPr>
              <a:t> My(10, 1.2345);</a:t>
            </a:r>
            <a:endParaRPr lang="uk-UA" altLang="ru-RU" sz="23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424862" cy="5048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Службове слово </a:t>
            </a:r>
            <a:r>
              <a:rPr lang="en-US" altLang="ru-RU" sz="4000" b="1" dirty="0">
                <a:solidFill>
                  <a:srgbClr val="00B0F0"/>
                </a:solidFill>
                <a:latin typeface="Courier New" panose="02070309020205020404" pitchFamily="49" charset="0"/>
                <a:ea typeface="+mn-ea"/>
                <a:cs typeface="+mn-cs"/>
              </a:rPr>
              <a:t>this</a:t>
            </a:r>
            <a:endParaRPr lang="ru-RU" altLang="ru-RU" sz="4000" b="1" dirty="0">
              <a:solidFill>
                <a:srgbClr val="00B0F0"/>
              </a:solidFill>
              <a:latin typeface="Courier New" panose="02070309020205020404" pitchFamily="49" charset="0"/>
              <a:ea typeface="+mn-ea"/>
              <a:cs typeface="+mn-cs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908050"/>
            <a:ext cx="8785225" cy="576103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Призначення ключового слова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this</a:t>
            </a:r>
            <a:r>
              <a:rPr lang="uk-UA" altLang="ru-RU" sz="24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400" dirty="0"/>
              <a:t>– посилання на </a:t>
            </a:r>
            <a:r>
              <a:rPr lang="uk-UA" altLang="ru-RU" sz="2400" b="1" i="1" dirty="0"/>
              <a:t>поточний екземпляр</a:t>
            </a:r>
            <a:r>
              <a:rPr lang="uk-UA" altLang="ru-RU" sz="2400" dirty="0"/>
              <a:t> класу, тобто </a:t>
            </a:r>
            <a:r>
              <a:rPr lang="uk-UA" altLang="ru-RU" sz="2400" b="1" i="1" dirty="0"/>
              <a:t>саме той</a:t>
            </a:r>
            <a:r>
              <a:rPr lang="uk-UA" altLang="ru-RU" sz="2400" dirty="0"/>
              <a:t>, для кого викликається метод.  Зокрема у попередньому прикладі можна зробити такі зміни: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noProof="1">
                <a:latin typeface="Courier New" panose="02070309020205020404" pitchFamily="49" charset="0"/>
              </a:rPr>
              <a:t> My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  <a:r>
              <a:rPr lang="uk-UA" altLang="ru-RU" sz="2400" b="1" noProof="1">
                <a:latin typeface="Courier New" panose="02070309020205020404" pitchFamily="49" charset="0"/>
              </a:rPr>
              <a:t>  </a:t>
            </a: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sz="2400" b="1" noProof="1">
                <a:latin typeface="Courier New" panose="02070309020205020404" pitchFamily="49" charset="0"/>
              </a:rPr>
              <a:t>i;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 </a:t>
            </a: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double </a:t>
            </a:r>
            <a:r>
              <a:rPr lang="en-US" altLang="ru-RU" sz="2400" b="1" noProof="1">
                <a:latin typeface="Courier New" panose="02070309020205020404" pitchFamily="49" charset="0"/>
              </a:rPr>
              <a:t>x;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 </a:t>
            </a: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400" b="1" noProof="1">
                <a:latin typeface="Courier New" panose="02070309020205020404" pitchFamily="49" charset="0"/>
              </a:rPr>
              <a:t> My()</a:t>
            </a:r>
            <a:r>
              <a:rPr lang="uk-UA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77E937"/>
                </a:solidFill>
                <a:latin typeface="Courier New" panose="02070309020205020404" pitchFamily="49" charset="0"/>
              </a:rPr>
              <a:t>конструктор без параметрів</a:t>
            </a:r>
            <a:endParaRPr lang="uk-UA" altLang="ru-RU" sz="24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 {      i = 0; x = 100.0;   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77E937"/>
                </a:solidFill>
                <a:latin typeface="Courier New" panose="02070309020205020404" pitchFamily="49" charset="0"/>
              </a:rPr>
              <a:t>конструктор з параметрами</a:t>
            </a:r>
            <a:endParaRPr lang="uk-UA" altLang="ru-RU" sz="24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noProof="1">
                <a:latin typeface="Courier New" panose="02070309020205020404" pitchFamily="49" charset="0"/>
              </a:rPr>
              <a:t>   </a:t>
            </a: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400" b="1" noProof="1">
                <a:latin typeface="Courier New" panose="02070309020205020404" pitchFamily="49" charset="0"/>
              </a:rPr>
              <a:t> My(</a:t>
            </a: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>
                <a:latin typeface="Courier New" panose="02070309020205020404" pitchFamily="49" charset="0"/>
              </a:rPr>
              <a:t> i, </a:t>
            </a:r>
            <a:r>
              <a:rPr lang="en-US" altLang="ru-RU" sz="2400" b="1" noProof="1">
                <a:solidFill>
                  <a:srgbClr val="00B0F0"/>
                </a:solidFill>
                <a:latin typeface="Courier New" panose="02070309020205020404" pitchFamily="49" charset="0"/>
              </a:rPr>
              <a:t>double</a:t>
            </a:r>
            <a:r>
              <a:rPr lang="en-US" altLang="ru-RU" sz="2400" b="1" noProof="1">
                <a:latin typeface="Courier New" panose="02070309020205020404" pitchFamily="49" charset="0"/>
              </a:rPr>
              <a:t> x)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   {     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this</a:t>
            </a:r>
            <a:r>
              <a:rPr lang="en-US" altLang="ru-RU" sz="2400" b="1" dirty="0">
                <a:latin typeface="Courier New" panose="02070309020205020404" pitchFamily="49" charset="0"/>
              </a:rPr>
              <a:t>.</a:t>
            </a:r>
            <a:r>
              <a:rPr lang="en-US" altLang="ru-RU" sz="2400" b="1" noProof="1">
                <a:latin typeface="Courier New" panose="02070309020205020404" pitchFamily="49" charset="0"/>
              </a:rPr>
              <a:t>i = i; 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this</a:t>
            </a:r>
            <a:r>
              <a:rPr lang="en-US" altLang="ru-RU" sz="2400" b="1" dirty="0">
                <a:latin typeface="Courier New" panose="02070309020205020404" pitchFamily="49" charset="0"/>
              </a:rPr>
              <a:t>.</a:t>
            </a:r>
            <a:r>
              <a:rPr lang="en-US" altLang="ru-RU" sz="2400" b="1" noProof="1">
                <a:latin typeface="Courier New" panose="02070309020205020404" pitchFamily="49" charset="0"/>
              </a:rPr>
              <a:t>x = x;   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noProof="1">
                <a:latin typeface="Courier New" panose="02070309020205020404" pitchFamily="49" charset="0"/>
              </a:rPr>
              <a:t>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При перевантаженні конструкторів це службове слово дозволяє організувати виклики конструкторами один одного.</a:t>
            </a:r>
            <a:endParaRPr lang="uk-UA" altLang="ru-RU" sz="24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404813"/>
            <a:ext cx="8713787" cy="6119812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Конструктор, що звертається до іншого конструктору класу, має особливий синтаксис:</a:t>
            </a:r>
            <a:endParaRPr lang="ru-RU" altLang="ru-RU" sz="2400" b="1" dirty="0"/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>
                <a:latin typeface="Courier New" panose="02070309020205020404" pitchFamily="49" charset="0"/>
              </a:rPr>
              <a:t>&lt;</a:t>
            </a:r>
            <a:r>
              <a:rPr lang="uk-UA" altLang="ru-RU" sz="2400" b="1" dirty="0" err="1">
                <a:latin typeface="Courier New" panose="02070309020205020404" pitchFamily="49" charset="0"/>
              </a:rPr>
              <a:t>специфікатор_доступу</a:t>
            </a:r>
            <a:r>
              <a:rPr lang="ru-RU" altLang="ru-RU" sz="2400" b="1" dirty="0">
                <a:latin typeface="Courier New" panose="02070309020205020404" pitchFamily="49" charset="0"/>
              </a:rPr>
              <a:t>&gt;</a:t>
            </a:r>
            <a:r>
              <a:rPr lang="uk-UA" altLang="ru-RU" sz="2400" b="1" dirty="0">
                <a:latin typeface="Courier New" panose="02070309020205020404" pitchFamily="49" charset="0"/>
              </a:rPr>
              <a:t> </a:t>
            </a:r>
            <a:r>
              <a:rPr lang="ru-RU" altLang="ru-RU" sz="2400" b="1" dirty="0">
                <a:latin typeface="Courier New" panose="02070309020205020404" pitchFamily="49" charset="0"/>
              </a:rPr>
              <a:t>&lt;</a:t>
            </a:r>
            <a:r>
              <a:rPr lang="uk-UA" altLang="ru-RU" sz="2400" b="1" dirty="0" err="1">
                <a:latin typeface="Courier New" panose="02070309020205020404" pitchFamily="49" charset="0"/>
              </a:rPr>
              <a:t>ідентифікатор_класу</a:t>
            </a:r>
            <a:r>
              <a:rPr lang="ru-RU" altLang="ru-RU" sz="2400" b="1" dirty="0">
                <a:latin typeface="Courier New" panose="02070309020205020404" pitchFamily="49" charset="0"/>
              </a:rPr>
              <a:t>&gt; 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>
                <a:latin typeface="Courier New" panose="02070309020205020404" pitchFamily="49" charset="0"/>
              </a:rPr>
              <a:t>(</a:t>
            </a:r>
            <a:r>
              <a:rPr lang="ru-RU" altLang="ru-RU" sz="2400" b="1" dirty="0">
                <a:latin typeface="Courier New" panose="02070309020205020404" pitchFamily="49" charset="0"/>
              </a:rPr>
              <a:t>&lt;</a:t>
            </a:r>
            <a:r>
              <a:rPr lang="uk-UA" altLang="ru-RU" sz="2400" b="1" dirty="0">
                <a:latin typeface="Courier New" panose="02070309020205020404" pitchFamily="49" charset="0"/>
              </a:rPr>
              <a:t>список_параметрів_конструктора_1</a:t>
            </a:r>
            <a:r>
              <a:rPr lang="ru-RU" altLang="ru-RU" sz="2400" b="1" dirty="0">
                <a:latin typeface="Courier New" panose="02070309020205020404" pitchFamily="49" charset="0"/>
              </a:rPr>
              <a:t>&gt;</a:t>
            </a:r>
            <a:r>
              <a:rPr lang="uk-UA" altLang="ru-RU" sz="2400" b="1" dirty="0">
                <a:latin typeface="Courier New" panose="02070309020205020404" pitchFamily="49" charset="0"/>
              </a:rPr>
              <a:t>)</a:t>
            </a:r>
            <a:r>
              <a:rPr lang="ru-RU" altLang="ru-RU" sz="2400" b="1" dirty="0">
                <a:latin typeface="Courier New" panose="02070309020205020404" pitchFamily="49" charset="0"/>
              </a:rPr>
              <a:t> :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>
                <a:latin typeface="Courier New" panose="02070309020205020404" pitchFamily="49" charset="0"/>
              </a:rPr>
              <a:t>	</a:t>
            </a: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this</a:t>
            </a:r>
            <a:r>
              <a:rPr lang="ru-RU" altLang="ru-RU" sz="2400" b="1" dirty="0">
                <a:latin typeface="Courier New" panose="02070309020205020404" pitchFamily="49" charset="0"/>
              </a:rPr>
              <a:t> (&lt;</a:t>
            </a:r>
            <a:r>
              <a:rPr lang="uk-UA" altLang="ru-RU" sz="2400" b="1" dirty="0" err="1">
                <a:latin typeface="Courier New" panose="02070309020205020404" pitchFamily="49" charset="0"/>
              </a:rPr>
              <a:t>список_параметрів_конструктора</a:t>
            </a:r>
            <a:r>
              <a:rPr lang="uk-UA" altLang="ru-RU" sz="2400" b="1" dirty="0">
                <a:latin typeface="Courier New" panose="02070309020205020404" pitchFamily="49" charset="0"/>
              </a:rPr>
              <a:t>_</a:t>
            </a:r>
            <a:r>
              <a:rPr lang="ru-RU" altLang="ru-RU" sz="2400" b="1" dirty="0">
                <a:latin typeface="Courier New" panose="02070309020205020404" pitchFamily="49" charset="0"/>
              </a:rPr>
              <a:t>2&gt;)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>
                <a:latin typeface="Courier New" panose="02070309020205020404" pitchFamily="49" charset="0"/>
              </a:rPr>
              <a:t>	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>
                <a:latin typeface="Courier New" panose="02070309020205020404" pitchFamily="49" charset="0"/>
              </a:rPr>
              <a:t>	</a:t>
            </a:r>
            <a:r>
              <a:rPr lang="ru-RU" altLang="ru-RU" sz="24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77E937"/>
                </a:solidFill>
                <a:latin typeface="Courier New" panose="02070309020205020404" pitchFamily="49" charset="0"/>
              </a:rPr>
              <a:t>код конструктора</a:t>
            </a:r>
            <a:endParaRPr lang="ru-RU" altLang="ru-RU" sz="2400" b="1" dirty="0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>
                <a:latin typeface="Courier New" panose="02070309020205020404" pitchFamily="49" charset="0"/>
              </a:rPr>
              <a:t>	}</a:t>
            </a:r>
            <a:endParaRPr lang="uk-UA" altLang="ru-RU" sz="24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Якщо об’єкт класу створюється таким конструктором, то спочатку викликається той конструктор класу, який має список параметрів, відповідний до </a:t>
            </a:r>
            <a:r>
              <a:rPr lang="ru-RU" altLang="ru-RU" sz="2400" b="1" dirty="0">
                <a:latin typeface="Courier New" panose="02070309020205020404" pitchFamily="49" charset="0"/>
              </a:rPr>
              <a:t>&lt;</a:t>
            </a:r>
            <a:r>
              <a:rPr lang="uk-UA" altLang="ru-RU" sz="2400" b="1" dirty="0">
                <a:latin typeface="Courier New" panose="02070309020205020404" pitchFamily="49" charset="0"/>
              </a:rPr>
              <a:t>списку_параметрів_конструктора_2</a:t>
            </a:r>
            <a:r>
              <a:rPr lang="ru-RU" altLang="ru-RU" sz="2400" b="1" dirty="0">
                <a:latin typeface="Courier New" panose="02070309020205020404" pitchFamily="49" charset="0"/>
              </a:rPr>
              <a:t>&gt;</a:t>
            </a:r>
            <a:r>
              <a:rPr lang="uk-UA" altLang="ru-RU" sz="2400" dirty="0"/>
              <a:t> з урахуванням приведення типів, а </a:t>
            </a:r>
            <a:r>
              <a:rPr lang="uk-UA" altLang="ru-RU" sz="2400" b="1" i="1" dirty="0"/>
              <a:t>лише потім виконується код початкового конструктора</a:t>
            </a:r>
            <a:r>
              <a:rPr lang="uk-UA" altLang="ru-RU" sz="2400" dirty="0"/>
              <a:t>, який може бути і порожнім взагалі. В цій синтаксичній конструкції звертання </a:t>
            </a:r>
            <a:endParaRPr lang="en-US" altLang="ru-RU" sz="2400" b="1" dirty="0"/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B0F0"/>
                </a:solidFill>
                <a:latin typeface="Courier New" panose="02070309020205020404" pitchFamily="49" charset="0"/>
              </a:rPr>
              <a:t>this</a:t>
            </a:r>
            <a:r>
              <a:rPr lang="en-US" altLang="ru-RU" sz="2400" dirty="0" smtClean="0">
                <a:latin typeface="Courier New" panose="02070309020205020404" pitchFamily="49" charset="0"/>
              </a:rPr>
              <a:t> </a:t>
            </a:r>
            <a:r>
              <a:rPr lang="ru-RU" altLang="ru-RU" sz="2400" b="1" dirty="0">
                <a:latin typeface="Courier New" panose="02070309020205020404" pitchFamily="49" charset="0"/>
              </a:rPr>
              <a:t>(&lt;</a:t>
            </a:r>
            <a:r>
              <a:rPr lang="uk-UA" altLang="ru-RU" sz="2400" b="1" dirty="0" err="1">
                <a:latin typeface="Courier New" panose="02070309020205020404" pitchFamily="49" charset="0"/>
              </a:rPr>
              <a:t>список_параметрів_конструктора</a:t>
            </a:r>
            <a:r>
              <a:rPr lang="uk-UA" altLang="ru-RU" sz="2400" b="1" dirty="0">
                <a:latin typeface="Courier New" panose="02070309020205020404" pitchFamily="49" charset="0"/>
              </a:rPr>
              <a:t>_</a:t>
            </a:r>
            <a:r>
              <a:rPr lang="ru-RU" altLang="ru-RU" sz="2400" b="1" dirty="0">
                <a:latin typeface="Courier New" panose="02070309020205020404" pitchFamily="49" charset="0"/>
              </a:rPr>
              <a:t>2&gt;)</a:t>
            </a:r>
            <a:r>
              <a:rPr lang="uk-UA" altLang="ru-RU" sz="2400" dirty="0"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dirty="0"/>
              <a:t>називається </a:t>
            </a:r>
            <a:r>
              <a:rPr lang="uk-UA" altLang="ru-RU" sz="2400" b="1" i="1" dirty="0" err="1"/>
              <a:t>ініціалізатором</a:t>
            </a:r>
            <a:r>
              <a:rPr lang="uk-UA" altLang="ru-RU" sz="2400" dirty="0"/>
              <a:t> конструктору. Зверніть увагу на розділовий знак – двокрапку.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424862" cy="5048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Деструктор класу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620713"/>
            <a:ext cx="8785225" cy="6048647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dirty="0"/>
              <a:t>На завершення розмов про </a:t>
            </a:r>
            <a:r>
              <a:rPr lang="uk-UA" altLang="ru-RU" dirty="0" smtClean="0"/>
              <a:t>клас, з’ясуємо, що </a:t>
            </a:r>
            <a:r>
              <a:rPr lang="uk-UA" altLang="ru-RU" dirty="0"/>
              <a:t>кожний клас має </a:t>
            </a:r>
            <a:r>
              <a:rPr lang="uk-UA" altLang="ru-RU" b="1" i="1" dirty="0"/>
              <a:t>деструктор</a:t>
            </a:r>
            <a:r>
              <a:rPr lang="uk-UA" altLang="ru-RU" dirty="0"/>
              <a:t> – особливий метод класу, який викликається автоматично при знищенні екземпляру класу. Нагадаємо, екземпляр створюється операцією </a:t>
            </a:r>
            <a:r>
              <a:rPr lang="en-US" altLang="ru-RU" b="1" dirty="0">
                <a:solidFill>
                  <a:srgbClr val="00B0F0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dirty="0"/>
              <a:t>,</a:t>
            </a:r>
            <a:r>
              <a:rPr lang="uk-UA" altLang="ru-RU" dirty="0"/>
              <a:t> а от знищенням його займається спеціальна служба – клас </a:t>
            </a:r>
            <a:r>
              <a:rPr lang="en-US" altLang="ru-RU" b="1" dirty="0">
                <a:latin typeface="Courier New" panose="02070309020205020404" pitchFamily="49" charset="0"/>
              </a:rPr>
              <a:t>GC</a:t>
            </a:r>
            <a:r>
              <a:rPr lang="en-US" altLang="ru-RU" dirty="0"/>
              <a:t> (</a:t>
            </a:r>
            <a:r>
              <a:rPr lang="en-US" altLang="ru-RU" b="1" dirty="0">
                <a:latin typeface="Courier New" panose="02070309020205020404" pitchFamily="49" charset="0"/>
              </a:rPr>
              <a:t>garbage collector</a:t>
            </a:r>
            <a:r>
              <a:rPr lang="en-US" altLang="ru-RU" dirty="0"/>
              <a:t>). </a:t>
            </a:r>
            <a:r>
              <a:rPr lang="uk-UA" altLang="ru-RU" dirty="0"/>
              <a:t>Коли виникає необхідність створити деструктор класу (автоматичний деструктор створюється компілятором для кожного класу, у якому не визначений власний деструктор)? Лише тоді, коли при створенні екземпляру були виконані певні дії, наприклад відкриття файлів, які вимагають коректного завершення.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b="1" i="1" dirty="0"/>
              <a:t>Ідентифікатор деструктора</a:t>
            </a:r>
            <a:r>
              <a:rPr lang="uk-UA" altLang="ru-RU" dirty="0"/>
              <a:t> збігається із іменем класу, перед яким стоїть знак </a:t>
            </a:r>
            <a:r>
              <a:rPr lang="en-US" altLang="ru-RU" b="1" dirty="0">
                <a:latin typeface="Courier New" panose="02070309020205020404" pitchFamily="49" charset="0"/>
              </a:rPr>
              <a:t>~</a:t>
            </a:r>
            <a:r>
              <a:rPr lang="uk-UA" altLang="ru-RU" dirty="0"/>
              <a:t>, він </a:t>
            </a:r>
            <a:r>
              <a:rPr lang="uk-UA" altLang="ru-RU" b="1" i="1" dirty="0"/>
              <a:t>не може мати параметрів</a:t>
            </a:r>
            <a:r>
              <a:rPr lang="uk-UA" altLang="ru-RU" dirty="0"/>
              <a:t> та </a:t>
            </a:r>
            <a:r>
              <a:rPr lang="uk-UA" altLang="ru-RU" b="1" i="1" dirty="0"/>
              <a:t>типу результату</a:t>
            </a:r>
            <a:r>
              <a:rPr lang="uk-UA" altLang="ru-RU" dirty="0"/>
              <a:t>, а також </a:t>
            </a:r>
            <a:r>
              <a:rPr lang="uk-UA" altLang="ru-RU" b="1" i="1" dirty="0"/>
              <a:t>специфікатору доступу</a:t>
            </a:r>
            <a:r>
              <a:rPr lang="uk-UA" altLang="ru-RU" dirty="0"/>
              <a:t> (який звідси випливає висновок щодо перевантаження деструктора?).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000" b="1" noProof="1">
                <a:latin typeface="Courier New" panose="02070309020205020404" pitchFamily="49" charset="0"/>
              </a:rPr>
              <a:t> My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 smtClean="0">
                <a:latin typeface="Courier New" panose="02070309020205020404" pitchFamily="49" charset="0"/>
              </a:rPr>
              <a:t>{ </a:t>
            </a:r>
            <a:r>
              <a:rPr lang="uk-UA" altLang="ru-RU" sz="20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sz="2000" b="1" noProof="1">
                <a:latin typeface="Courier New" panose="02070309020205020404" pitchFamily="49" charset="0"/>
              </a:rPr>
              <a:t>i;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  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 double </a:t>
            </a:r>
            <a:r>
              <a:rPr lang="en-US" altLang="ru-RU" sz="2000" b="1" noProof="1">
                <a:latin typeface="Courier New" panose="02070309020205020404" pitchFamily="49" charset="0"/>
              </a:rPr>
              <a:t>x;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  </a:t>
            </a:r>
            <a:r>
              <a:rPr lang="en-US" altLang="ru-RU" sz="2000" b="1" noProof="1">
                <a:solidFill>
                  <a:srgbClr val="00B0F0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2000" b="1" noProof="1">
                <a:latin typeface="Courier New" panose="02070309020205020404" pitchFamily="49" charset="0"/>
              </a:rPr>
              <a:t> My()</a:t>
            </a:r>
            <a:r>
              <a:rPr lang="uk-UA" altLang="ru-RU" sz="2000" b="1" dirty="0">
                <a:latin typeface="Courier New" panose="02070309020205020404" pitchFamily="49" charset="0"/>
              </a:rPr>
              <a:t>  </a:t>
            </a:r>
            <a:r>
              <a:rPr lang="en-US" altLang="ru-RU" sz="20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77E937"/>
                </a:solidFill>
                <a:latin typeface="Courier New" panose="02070309020205020404" pitchFamily="49" charset="0"/>
              </a:rPr>
              <a:t>конструктор без параметрів</a:t>
            </a:r>
            <a:endParaRPr lang="uk-UA" altLang="ru-RU" sz="20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000" b="1" noProof="1">
                <a:latin typeface="Courier New" panose="02070309020205020404" pitchFamily="49" charset="0"/>
              </a:rPr>
              <a:t>   {      i = 0; x = 100.0;  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b="1" dirty="0">
                <a:latin typeface="Courier New" panose="02070309020205020404" pitchFamily="49" charset="0"/>
              </a:rPr>
              <a:t>   </a:t>
            </a:r>
            <a:r>
              <a:rPr lang="en-US" altLang="ru-RU" sz="2000" b="1" dirty="0">
                <a:latin typeface="Courier New" panose="02070309020205020404" pitchFamily="49" charset="0"/>
              </a:rPr>
              <a:t>~</a:t>
            </a:r>
            <a:r>
              <a:rPr lang="en-US" altLang="ru-RU" sz="2000" b="1" noProof="1">
                <a:latin typeface="Courier New" panose="02070309020205020404" pitchFamily="49" charset="0"/>
              </a:rPr>
              <a:t>My()</a:t>
            </a:r>
            <a:r>
              <a:rPr lang="uk-UA" altLang="ru-RU" sz="2000" b="1" dirty="0">
                <a:latin typeface="Courier New" panose="02070309020205020404" pitchFamily="49" charset="0"/>
              </a:rPr>
              <a:t>        </a:t>
            </a:r>
            <a:r>
              <a:rPr lang="en-US" altLang="ru-RU" sz="2000" b="1" dirty="0">
                <a:solidFill>
                  <a:srgbClr val="77E937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000" b="1" dirty="0">
                <a:solidFill>
                  <a:srgbClr val="77E937"/>
                </a:solidFill>
                <a:latin typeface="Courier New" panose="02070309020205020404" pitchFamily="49" charset="0"/>
              </a:rPr>
              <a:t>деструктор </a:t>
            </a:r>
            <a:endParaRPr lang="uk-UA" altLang="ru-RU" sz="2000" b="1" noProof="1">
              <a:solidFill>
                <a:srgbClr val="77E937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000" b="1" noProof="1">
                <a:latin typeface="Courier New" panose="02070309020205020404" pitchFamily="49" charset="0"/>
              </a:rPr>
              <a:t>   {</a:t>
            </a:r>
            <a:r>
              <a:rPr lang="en-US" altLang="ru-RU" sz="2000" b="1" dirty="0"/>
              <a:t> </a:t>
            </a:r>
            <a:r>
              <a:rPr lang="en-US" altLang="ru-RU" sz="2000" b="1" noProof="1">
                <a:solidFill>
                  <a:srgbClr val="ACDCF2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sz="2000" b="1" noProof="1">
                <a:latin typeface="Courier New" panose="02070309020205020404" pitchFamily="49" charset="0"/>
              </a:rPr>
              <a:t>.WriteLine(</a:t>
            </a:r>
            <a:r>
              <a:rPr lang="en-US" altLang="ru-RU" sz="2000" b="1" noProof="1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uk-UA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Деструктор з</a:t>
            </a:r>
            <a:r>
              <a:rPr lang="uk-UA" altLang="ru-RU" sz="2000" b="1" noProof="1">
                <a:solidFill>
                  <a:srgbClr val="FF0000"/>
                </a:solidFill>
                <a:latin typeface="Courier New" panose="02070309020205020404" pitchFamily="49" charset="0"/>
              </a:rPr>
              <a:t>нищує</a:t>
            </a:r>
            <a:r>
              <a:rPr lang="uk-UA" altLang="ru-RU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000" b="1" noProof="1">
                <a:solidFill>
                  <a:srgbClr val="FF0000"/>
                </a:solidFill>
                <a:latin typeface="Courier New" panose="02070309020205020404" pitchFamily="49" charset="0"/>
              </a:rPr>
              <a:t>екземпляр</a:t>
            </a:r>
            <a:r>
              <a:rPr lang="uk-UA" altLang="ru-RU" sz="2000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</a:t>
            </a:r>
            <a:r>
              <a:rPr lang="uk-UA" altLang="ru-RU" sz="2000" b="1" noProof="1" smtClean="0">
                <a:latin typeface="Courier New" panose="02070309020205020404" pitchFamily="49" charset="0"/>
              </a:rPr>
              <a:t>);</a:t>
            </a:r>
            <a:r>
              <a:rPr lang="en-US" altLang="ru-RU" sz="2000" b="1" noProof="1" smtClean="0">
                <a:latin typeface="Courier New" panose="02070309020205020404" pitchFamily="49" charset="0"/>
              </a:rPr>
              <a:t>}</a:t>
            </a:r>
            <a:r>
              <a:rPr lang="uk-UA" altLang="ru-RU" sz="2000" b="1" noProof="1" smtClean="0">
                <a:latin typeface="Courier New" panose="02070309020205020404" pitchFamily="49" charset="0"/>
              </a:rPr>
              <a:t> </a:t>
            </a:r>
            <a:r>
              <a:rPr lang="uk-UA" altLang="ru-RU" sz="2000" b="1" noProof="1">
                <a:latin typeface="Courier New" panose="02070309020205020404" pitchFamily="49" charset="0"/>
              </a:rPr>
              <a:t>}</a:t>
            </a:r>
            <a:endParaRPr lang="uk-UA" altLang="ru-RU" sz="20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100" b="1" noProof="1">
                <a:latin typeface="Courier New" panose="02070309020205020404" pitchFamily="49" charset="0"/>
              </a:rPr>
              <a:t>}</a:t>
            </a:r>
            <a:endParaRPr lang="uk-UA" altLang="ru-RU" sz="21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388" y="260350"/>
            <a:ext cx="8785225" cy="63373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Example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smtClean="0">
                <a:solidFill>
                  <a:srgbClr val="00E200"/>
                </a:solidFill>
              </a:rPr>
              <a:t>Повторення</a:t>
            </a:r>
            <a:endParaRPr lang="uk-UA" altLang="ru-RU" sz="2400" b="1" noProof="1" smtClean="0">
              <a:solidFill>
                <a:srgbClr val="00E2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noProof="1" smtClean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noProof="1" smtClean="0">
                <a:latin typeface="Courier New" panose="02070309020205020404" pitchFamily="49" charset="0"/>
              </a:rPr>
              <a:t>   </a:t>
            </a: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public cha</a:t>
            </a:r>
            <a:r>
              <a:rPr lang="en-US" altLang="ru-RU" sz="2400" b="1" noProof="1" smtClean="0">
                <a:solidFill>
                  <a:srgbClr val="23A3DD"/>
                </a:solidFill>
                <a:latin typeface="Courier New" panose="02070309020205020404" pitchFamily="49" charset="0"/>
              </a:rPr>
              <a:t>r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c;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  </a:t>
            </a: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400" b="1" dirty="0" err="1" smtClean="0">
                <a:solidFill>
                  <a:srgbClr val="00B0F0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Program 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Main()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Example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m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1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= </a:t>
            </a: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Example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();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err="1" smtClean="0">
                <a:solidFill>
                  <a:srgbClr val="00E200"/>
                </a:solidFill>
                <a:latin typeface="Courier New" panose="02070309020205020404" pitchFamily="49" charset="0"/>
              </a:rPr>
              <a:t>ств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. </a:t>
            </a:r>
            <a:r>
              <a:rPr lang="uk-UA" altLang="ru-RU" sz="2400" b="1" dirty="0" err="1" smtClean="0">
                <a:solidFill>
                  <a:srgbClr val="00E200"/>
                </a:solidFill>
                <a:latin typeface="Courier New" panose="02070309020205020404" pitchFamily="49" charset="0"/>
              </a:rPr>
              <a:t>екз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-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р </a:t>
            </a:r>
            <a:r>
              <a:rPr lang="en-US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m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 </a:t>
            </a:r>
            <a:endParaRPr lang="en-US" altLang="ru-RU" sz="2400" b="1" dirty="0" smtClean="0">
              <a:solidFill>
                <a:srgbClr val="00E2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 Example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m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2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= </a:t>
            </a:r>
            <a:r>
              <a:rPr lang="en-US" altLang="ru-RU" sz="2400" b="1" noProof="1" smtClean="0">
                <a:solidFill>
                  <a:srgbClr val="00B0F0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Example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();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err="1" smtClean="0">
                <a:solidFill>
                  <a:srgbClr val="00E200"/>
                </a:solidFill>
                <a:latin typeface="Courier New" panose="02070309020205020404" pitchFamily="49" charset="0"/>
              </a:rPr>
              <a:t>ств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. </a:t>
            </a:r>
            <a:r>
              <a:rPr lang="uk-UA" altLang="ru-RU" sz="2400" b="1" dirty="0" err="1" smtClean="0">
                <a:solidFill>
                  <a:srgbClr val="00E200"/>
                </a:solidFill>
                <a:latin typeface="Courier New" panose="02070309020205020404" pitchFamily="49" charset="0"/>
              </a:rPr>
              <a:t>екз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-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р </a:t>
            </a:r>
            <a:r>
              <a:rPr lang="en-US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m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2</a:t>
            </a:r>
            <a:r>
              <a:rPr lang="uk-UA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  m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1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.c = 'A';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m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1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=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100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значення полів </a:t>
            </a:r>
            <a:r>
              <a:rPr lang="en-US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m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1</a:t>
            </a:r>
            <a:r>
              <a:rPr lang="en-US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   </a:t>
            </a:r>
            <a:endParaRPr lang="uk-UA" altLang="ru-RU" sz="2400" b="1" noProof="1" smtClean="0">
              <a:solidFill>
                <a:srgbClr val="00E2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  m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2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.c = '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B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';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m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2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.</a:t>
            </a:r>
            <a:r>
              <a:rPr lang="en-US" altLang="ru-RU" sz="2400" b="1" dirty="0" err="1" smtClean="0">
                <a:latin typeface="Courier New" panose="02070309020205020404" pitchFamily="49" charset="0"/>
              </a:rPr>
              <a:t>i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 = 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200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;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значення полів </a:t>
            </a:r>
            <a:r>
              <a:rPr lang="en-US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m</a:t>
            </a:r>
            <a:r>
              <a:rPr lang="uk-UA" altLang="ru-RU" sz="2400" b="1" dirty="0" smtClean="0">
                <a:solidFill>
                  <a:srgbClr val="00E200"/>
                </a:solidFill>
                <a:latin typeface="Courier New" panose="02070309020205020404" pitchFamily="49" charset="0"/>
              </a:rPr>
              <a:t>2</a:t>
            </a:r>
            <a:r>
              <a:rPr lang="uk-UA" altLang="ru-RU" sz="2400" b="1" noProof="1" smtClean="0">
                <a:solidFill>
                  <a:srgbClr val="00E2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noProof="1" smtClean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 smtClean="0">
                <a:latin typeface="Courier New" panose="02070309020205020404" pitchFamily="49" charset="0"/>
              </a:rPr>
              <a:t>}</a:t>
            </a:r>
            <a:endParaRPr lang="uk-UA" altLang="ru-RU" sz="2400" b="1" dirty="0" smtClean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dirty="0" smtClean="0"/>
              <a:t>Приклад показує, що кожний екземпляр має свій набір полів класу, звертання до яких відбувається через ідентифікатор екземпляру.</a:t>
            </a:r>
            <a:endParaRPr lang="ru-RU" alt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2963</TotalTime>
  <Words>1191</Words>
  <Application>Microsoft Office PowerPoint</Application>
  <PresentationFormat>Экран (4:3)</PresentationFormat>
  <Paragraphs>130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Corbel</vt:lpstr>
      <vt:lpstr>Courier New</vt:lpstr>
      <vt:lpstr>Глубина</vt:lpstr>
      <vt:lpstr>Перевантаження методів в мові C#</vt:lpstr>
      <vt:lpstr>Презентация PowerPoint</vt:lpstr>
      <vt:lpstr>Презентация PowerPoint</vt:lpstr>
      <vt:lpstr>Важливі зауваження</vt:lpstr>
      <vt:lpstr>Перевантаження конструкторів.</vt:lpstr>
      <vt:lpstr>Службове слово this</vt:lpstr>
      <vt:lpstr>Презентация PowerPoint</vt:lpstr>
      <vt:lpstr>Деструктор класу</vt:lpstr>
      <vt:lpstr>Презентация PowerPoint</vt:lpstr>
      <vt:lpstr>Презентация PowerPoint</vt:lpstr>
      <vt:lpstr>Статичні члени класу.</vt:lpstr>
      <vt:lpstr>Приклад. </vt:lpstr>
      <vt:lpstr>Презентация PowerPoint</vt:lpstr>
      <vt:lpstr>Презентация PowerPoint</vt:lpstr>
      <vt:lpstr>Важливо запам'ятати: </vt:lpstr>
      <vt:lpstr>Статичний конструктор класу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мов програмування</dc:title>
  <dc:creator>Sveta</dc:creator>
  <cp:lastModifiedBy>Admin</cp:lastModifiedBy>
  <cp:revision>145</cp:revision>
  <dcterms:created xsi:type="dcterms:W3CDTF">2010-09-01T21:05:00Z</dcterms:created>
  <dcterms:modified xsi:type="dcterms:W3CDTF">2023-11-02T14:37:58Z</dcterms:modified>
</cp:coreProperties>
</file>