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2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E390B7-B769-44F3-B481-5D1BFE414B29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3214D-C4D5-4ADE-A664-A043612B4C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3214D-C4D5-4ADE-A664-A043612B4C9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3214D-C4D5-4ADE-A664-A043612B4C91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8381EA5B-E16E-4C03-96C3-4E22E1EEAD9E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B970-EFEE-440D-939E-F842831D896C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14997-0B69-43D2-9D34-3AB31E7028F2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51A5-0FB6-4D39-BBDD-5212E81D5750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0C33B4D6-698F-46B9-8967-52B48741CF10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493FB-1B91-4C1E-A359-F0DE46FC085E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E2030-8F43-4B93-A249-01785290C2F8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499E-3922-4BB6-A640-2B8539B406A1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B0ED-861E-405A-B254-74488B160C6D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88CF-E44B-4FF9-9F2D-CA356EA84BDD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43A12-C61E-492D-965F-54EF75252F3E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7B41DF6-4EE2-49DF-8D79-7BDFF1B94331}" type="datetime1">
              <a:rPr lang="ru-RU" smtClean="0"/>
              <a:pPr/>
              <a:t>01.12.2011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2B8F47C-FC0E-455E-A732-A18442987E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5.png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Хайруллина Евгения.  4 курс, 6 группа.</a:t>
            </a:r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2928958" cy="2864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357422" y="3929066"/>
            <a:ext cx="57248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Мультиферроики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Электрическое упорядочение. Сегнетоэлектрики. 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Вещества, обладающие ниже некоторой температуры </a:t>
            </a:r>
            <a:r>
              <a:rPr lang="ru-RU" dirty="0" err="1" smtClean="0"/>
              <a:t>Т</a:t>
            </a:r>
            <a:r>
              <a:rPr lang="ru-RU" baseline="-25000" dirty="0" err="1" smtClean="0"/>
              <a:t>к</a:t>
            </a:r>
            <a:r>
              <a:rPr lang="ru-RU" dirty="0" smtClean="0"/>
              <a:t> спонтанной поляризацией, направление которой можно изменить, приложив внешнее электрическое поле. 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3929066"/>
            <a:ext cx="500062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Переход в параэлектрическое состояние при повышении температуры сопровождается резким уменьшением диэлектрической проницаемости. </a:t>
            </a:r>
            <a:endParaRPr lang="ru-RU" sz="2600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 l="8832" t="78360" r="18813" b="2040"/>
          <a:stretch>
            <a:fillRect/>
          </a:stretch>
        </p:blipFill>
        <p:spPr bwMode="auto">
          <a:xfrm>
            <a:off x="3929058" y="2500306"/>
            <a:ext cx="478634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/>
          <a:srcRect l="15860" r="30796"/>
          <a:stretch>
            <a:fillRect/>
          </a:stretch>
        </p:blipFill>
        <p:spPr bwMode="auto">
          <a:xfrm>
            <a:off x="428596" y="2786058"/>
            <a:ext cx="35719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Сегнетоэлектрики. Гистерезис.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Для сегнетоэлектриков, как и для </a:t>
            </a:r>
            <a:r>
              <a:rPr lang="ru-RU" dirty="0" err="1" smtClean="0"/>
              <a:t>ферромагентиков</a:t>
            </a:r>
            <a:r>
              <a:rPr lang="ru-RU" dirty="0" smtClean="0"/>
              <a:t> характерен гистерезис зависимости поляризации от электрического поля.</a:t>
            </a:r>
            <a:endParaRPr lang="ru-RU" dirty="0"/>
          </a:p>
        </p:txBody>
      </p:sp>
      <p:pic>
        <p:nvPicPr>
          <p:cNvPr id="7" name="Picture 1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643182"/>
            <a:ext cx="4143404" cy="321471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714744" y="5143512"/>
            <a:ext cx="354129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 err="1" smtClean="0"/>
              <a:t>Е</a:t>
            </a:r>
            <a:r>
              <a:rPr lang="ru-RU" sz="2600" baseline="-25000" dirty="0" err="1" smtClean="0"/>
              <a:t>с</a:t>
            </a:r>
            <a:r>
              <a:rPr lang="ru-RU" sz="2600" baseline="-25000" dirty="0" smtClean="0"/>
              <a:t> </a:t>
            </a:r>
            <a:r>
              <a:rPr lang="ru-RU" sz="2600" dirty="0" smtClean="0"/>
              <a:t>– коэрцитивная сила.</a:t>
            </a:r>
            <a:endParaRPr lang="ru-RU" sz="2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Структура перовскита.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Наиболее широко изученные и широко применяемые сегнетоэлектрики - это оксиды со структурой перовскита АВО</a:t>
            </a:r>
            <a:r>
              <a:rPr lang="ru-RU" baseline="-25000" dirty="0" smtClean="0"/>
              <a:t>3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r="1971"/>
          <a:stretch>
            <a:fillRect/>
          </a:stretch>
        </p:blipFill>
        <p:spPr bwMode="auto">
          <a:xfrm>
            <a:off x="642910" y="2571744"/>
            <a:ext cx="2714644" cy="2907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428960" y="4714884"/>
            <a:ext cx="571504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Причина спонтанной поляризации – возникновение дипольного момента из-за смещения</a:t>
            </a:r>
            <a:r>
              <a:rPr lang="ru-RU" sz="2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центрального атома.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 l="16484" t="4854" r="21543" b="1618"/>
          <a:stretch>
            <a:fillRect/>
          </a:stretch>
        </p:blipFill>
        <p:spPr bwMode="auto">
          <a:xfrm>
            <a:off x="4714876" y="2071678"/>
            <a:ext cx="3022899" cy="249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Антисегнетоэлектрики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Индивидуальные диполи </a:t>
            </a:r>
            <a:r>
              <a:rPr lang="ru-RU" dirty="0" err="1" smtClean="0"/>
              <a:t>антисегнетоэлектриков</a:t>
            </a:r>
            <a:r>
              <a:rPr lang="ru-RU" dirty="0" smtClean="0"/>
              <a:t> упорядочиваются относительно друг друга таким образом, что каждый диполь оказывается </a:t>
            </a:r>
            <a:r>
              <a:rPr lang="ru-RU" dirty="0" err="1" smtClean="0"/>
              <a:t>антипараллельным</a:t>
            </a:r>
            <a:r>
              <a:rPr lang="ru-RU" dirty="0" smtClean="0"/>
              <a:t> соседним диполям.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l="6071" t="6870" r="4711" b="52279"/>
          <a:stretch>
            <a:fillRect/>
          </a:stretch>
        </p:blipFill>
        <p:spPr bwMode="auto">
          <a:xfrm>
            <a:off x="4071934" y="3071810"/>
            <a:ext cx="4504482" cy="89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10" y="4143380"/>
            <a:ext cx="6072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результате собственная спонтанная поляризация материала оказывается равной нулю. 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Сегнетиэлектрики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Известен также такой вид поляризационных явлений, когда </a:t>
            </a:r>
            <a:r>
              <a:rPr lang="ru-RU" dirty="0" err="1" smtClean="0"/>
              <a:t>ангисегпетоэлектрическая</a:t>
            </a:r>
            <a:r>
              <a:rPr lang="ru-RU" dirty="0" smtClean="0"/>
              <a:t> структура возникает лишь в каком-то одном направлении (или направлениях).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l="5606" t="47328" r="5664" b="9160"/>
          <a:stretch>
            <a:fillRect/>
          </a:stretch>
        </p:blipFill>
        <p:spPr bwMode="auto">
          <a:xfrm>
            <a:off x="3286116" y="3071810"/>
            <a:ext cx="5217720" cy="112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 l="6615" t="8247" r="11885" b="11340"/>
          <a:stretch>
            <a:fillRect/>
          </a:stretch>
        </p:blipFill>
        <p:spPr bwMode="auto">
          <a:xfrm>
            <a:off x="1785918" y="3357562"/>
            <a:ext cx="828136" cy="67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57224" y="4714884"/>
            <a:ext cx="7715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При достаточно сильных полях </a:t>
            </a:r>
            <a:r>
              <a:rPr lang="ru-RU" sz="2400" dirty="0" err="1" smtClean="0"/>
              <a:t>антисегнетоэлектрик</a:t>
            </a:r>
            <a:r>
              <a:rPr lang="ru-RU" sz="2400" dirty="0" smtClean="0"/>
              <a:t> может перейти в сегнетоэлектрическое состояние.</a:t>
            </a:r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Механическое упорядочение. Сегнетоэластики.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400" dirty="0" err="1" smtClean="0"/>
              <a:t>Сегнетоэлостики</a:t>
            </a:r>
            <a:r>
              <a:rPr lang="ru-RU" sz="2400" dirty="0" smtClean="0"/>
              <a:t> (</a:t>
            </a:r>
            <a:r>
              <a:rPr lang="ru-RU" sz="2400" dirty="0" err="1" smtClean="0"/>
              <a:t>ферроэластики</a:t>
            </a:r>
            <a:r>
              <a:rPr lang="ru-RU" sz="2400" dirty="0" smtClean="0"/>
              <a:t>) - кристаллические вещества, в которых при понижении температуры возникает спонтанная деформация кристаллической решётки относительно исходной.</a:t>
            </a:r>
          </a:p>
          <a:p>
            <a:r>
              <a:rPr lang="ru-RU" sz="2400" dirty="0" smtClean="0"/>
              <a:t>Спонтанная деформация является результатом структурного фазового перехода из более симметричной (</a:t>
            </a:r>
            <a:r>
              <a:rPr lang="ru-RU" sz="2400" dirty="0" err="1" smtClean="0"/>
              <a:t>параэластичной</a:t>
            </a:r>
            <a:r>
              <a:rPr lang="ru-RU" sz="2400" dirty="0" smtClean="0"/>
              <a:t>) в менее симметричную (сегнетоэластичную) фазу. </a:t>
            </a:r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214818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071942"/>
            <a:ext cx="1690695" cy="22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Прямая со стрелкой 10"/>
          <p:cNvCxnSpPr/>
          <p:nvPr/>
        </p:nvCxnSpPr>
        <p:spPr>
          <a:xfrm>
            <a:off x="3857620" y="5214950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Сегнетоэластики.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При переходе в </a:t>
            </a:r>
            <a:r>
              <a:rPr lang="ru-RU" dirty="0" err="1" smtClean="0"/>
              <a:t>сегнетоэластическую</a:t>
            </a:r>
            <a:r>
              <a:rPr lang="ru-RU" dirty="0" smtClean="0"/>
              <a:t> фазу кристалл разбивается на </a:t>
            </a:r>
            <a:r>
              <a:rPr lang="ru-RU" dirty="0" err="1" smtClean="0"/>
              <a:t>сегнетоэластические</a:t>
            </a:r>
            <a:r>
              <a:rPr lang="ru-RU" dirty="0" smtClean="0"/>
              <a:t> домены.</a:t>
            </a:r>
          </a:p>
          <a:p>
            <a:r>
              <a:rPr lang="ru-RU" dirty="0" smtClean="0"/>
              <a:t>Домены — это области </a:t>
            </a:r>
            <a:r>
              <a:rPr lang="ru-RU" dirty="0" err="1" smtClean="0"/>
              <a:t>сегнетоэластика</a:t>
            </a:r>
            <a:r>
              <a:rPr lang="ru-RU" dirty="0" smtClean="0"/>
              <a:t> с постоянным значением спонтанной деформации, отличающиеся друг от друга направлением последней.</a:t>
            </a:r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500438"/>
            <a:ext cx="635798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Сегнетоэластики. </a:t>
            </a:r>
            <a:r>
              <a:rPr lang="ru-RU" b="1" dirty="0" err="1" smtClean="0"/>
              <a:t>Гестерезис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285860"/>
            <a:ext cx="8358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 петле гистерезиса можно определить величину спонтанной деформации </a:t>
            </a:r>
            <a:r>
              <a:rPr lang="ru-RU" sz="2400" dirty="0" err="1" smtClean="0"/>
              <a:t>х</a:t>
            </a:r>
            <a:r>
              <a:rPr lang="ru-RU" sz="2400" dirty="0" smtClean="0"/>
              <a:t> (для </a:t>
            </a:r>
            <a:r>
              <a:rPr lang="ru-RU" sz="2400" dirty="0" err="1" smtClean="0"/>
              <a:t>сегнетоэластиков</a:t>
            </a:r>
            <a:r>
              <a:rPr lang="ru-RU" sz="2400" dirty="0" smtClean="0"/>
              <a:t> характерны большие величины </a:t>
            </a:r>
            <a:r>
              <a:rPr lang="ru-RU" sz="2400" dirty="0" err="1" smtClean="0"/>
              <a:t>х</a:t>
            </a:r>
            <a:r>
              <a:rPr lang="ru-RU" sz="2400" dirty="0" smtClean="0"/>
              <a:t> ~10</a:t>
            </a:r>
            <a:r>
              <a:rPr lang="ru-RU" sz="2400" baseline="30000" dirty="0" smtClean="0"/>
              <a:t>-3</a:t>
            </a:r>
            <a:r>
              <a:rPr lang="ru-RU" sz="2400" dirty="0" smtClean="0"/>
              <a:t>-10</a:t>
            </a:r>
            <a:r>
              <a:rPr lang="ru-RU" sz="2400" baseline="30000" dirty="0" smtClean="0"/>
              <a:t>-1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2643182"/>
            <a:ext cx="36433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 коэрцитивного напряжения </a:t>
            </a:r>
            <a:r>
              <a:rPr lang="ru-RU" sz="2400" dirty="0" err="1" smtClean="0"/>
              <a:t>Х</a:t>
            </a:r>
            <a:r>
              <a:rPr lang="ru-RU" sz="2400" baseline="-25000" dirty="0" err="1" smtClean="0"/>
              <a:t>к</a:t>
            </a:r>
            <a:r>
              <a:rPr lang="ru-RU" sz="2400" dirty="0" smtClean="0"/>
              <a:t>, при котором происходит переключение доменов. Значения </a:t>
            </a:r>
            <a:r>
              <a:rPr lang="ru-RU" sz="2400" dirty="0" err="1" smtClean="0"/>
              <a:t>Х</a:t>
            </a:r>
            <a:r>
              <a:rPr lang="ru-RU" sz="2400" baseline="-25000" dirty="0" err="1" smtClean="0"/>
              <a:t>к</a:t>
            </a:r>
            <a:r>
              <a:rPr lang="ru-RU" sz="2400" dirty="0" smtClean="0"/>
              <a:t> варьируются в пределах от </a:t>
            </a:r>
            <a:r>
              <a:rPr lang="ru-RU" sz="2400" dirty="0" smtClean="0"/>
              <a:t>10</a:t>
            </a:r>
            <a:r>
              <a:rPr lang="ru-RU" sz="2400" baseline="30000" dirty="0" smtClean="0"/>
              <a:t>5</a:t>
            </a:r>
            <a:r>
              <a:rPr lang="ru-RU" sz="2400" dirty="0" smtClean="0"/>
              <a:t>-10</a:t>
            </a:r>
            <a:r>
              <a:rPr lang="ru-RU" sz="2400" baseline="30000" dirty="0" smtClean="0"/>
              <a:t>6</a:t>
            </a:r>
            <a:r>
              <a:rPr lang="ru-RU" sz="2400" dirty="0" smtClean="0"/>
              <a:t> </a:t>
            </a:r>
            <a:r>
              <a:rPr lang="ru-RU" sz="2400" dirty="0" smtClean="0"/>
              <a:t>до 10</a:t>
            </a:r>
            <a:r>
              <a:rPr lang="ru-RU" sz="2400" baseline="30000" dirty="0" smtClean="0"/>
              <a:t>8</a:t>
            </a:r>
            <a:r>
              <a:rPr lang="ru-RU" sz="2400" dirty="0" smtClean="0"/>
              <a:t> Па.</a:t>
            </a:r>
            <a:endParaRPr lang="ru-RU" sz="2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r="17021"/>
          <a:stretch>
            <a:fillRect/>
          </a:stretch>
        </p:blipFill>
        <p:spPr bwMode="auto">
          <a:xfrm>
            <a:off x="714348" y="2714620"/>
            <a:ext cx="3643311" cy="32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Мультиферроики. История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357298"/>
            <a:ext cx="1600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42910" y="371475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Пьер Кюри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1357298"/>
            <a:ext cx="55721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Первый </a:t>
            </a:r>
            <a:r>
              <a:rPr lang="ru-RU" sz="2400" dirty="0" err="1" smtClean="0"/>
              <a:t>обгаруженный</a:t>
            </a:r>
            <a:r>
              <a:rPr lang="ru-RU" sz="2400" dirty="0" smtClean="0"/>
              <a:t> </a:t>
            </a:r>
            <a:r>
              <a:rPr lang="ru-RU" sz="2400" dirty="0" err="1" smtClean="0"/>
              <a:t>ферромагнитный</a:t>
            </a:r>
            <a:r>
              <a:rPr lang="ru-RU" sz="2400" dirty="0" smtClean="0"/>
              <a:t> сегнетоэлектрический материал - </a:t>
            </a:r>
            <a:r>
              <a:rPr lang="ru-RU" sz="2400" dirty="0" err="1" smtClean="0"/>
              <a:t>никель-иодидный</a:t>
            </a:r>
            <a:r>
              <a:rPr lang="ru-RU" sz="2400" dirty="0" smtClean="0"/>
              <a:t> борацит Ni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B</a:t>
            </a:r>
            <a:r>
              <a:rPr lang="ru-RU" sz="2400" baseline="-25000" dirty="0" smtClean="0"/>
              <a:t>7</a:t>
            </a:r>
            <a:r>
              <a:rPr lang="ru-RU" sz="2400" dirty="0" smtClean="0"/>
              <a:t>O</a:t>
            </a:r>
            <a:r>
              <a:rPr lang="ru-RU" sz="2400" baseline="-25000" dirty="0" smtClean="0"/>
              <a:t>13</a:t>
            </a:r>
            <a:r>
              <a:rPr lang="ru-RU" sz="2400" dirty="0" smtClean="0"/>
              <a:t>I.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14612" y="2857496"/>
            <a:ext cx="5929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первый синтетический </a:t>
            </a:r>
            <a:r>
              <a:rPr lang="ru-RU" sz="2400" dirty="0" err="1" smtClean="0"/>
              <a:t>ферромагнитный</a:t>
            </a:r>
            <a:r>
              <a:rPr lang="ru-RU" sz="2400" dirty="0" smtClean="0"/>
              <a:t> сегнетоэлектрик (1-x)</a:t>
            </a:r>
            <a:r>
              <a:rPr lang="ru-RU" sz="2400" dirty="0" err="1" smtClean="0"/>
              <a:t>Pb</a:t>
            </a:r>
            <a:r>
              <a:rPr lang="ru-RU" sz="2400" dirty="0" smtClean="0"/>
              <a:t>(Fe</a:t>
            </a:r>
            <a:r>
              <a:rPr lang="ru-RU" sz="2400" baseline="-25000" dirty="0" smtClean="0"/>
              <a:t>2/3</a:t>
            </a:r>
            <a:r>
              <a:rPr lang="ru-RU" sz="2400" dirty="0" smtClean="0"/>
              <a:t>W</a:t>
            </a:r>
            <a:r>
              <a:rPr lang="ru-RU" sz="2400" baseline="-25000" dirty="0" smtClean="0"/>
              <a:t>1/3</a:t>
            </a:r>
            <a:r>
              <a:rPr lang="ru-RU" sz="2400" dirty="0" smtClean="0"/>
              <a:t>)O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-xPb(Mg</a:t>
            </a:r>
            <a:r>
              <a:rPr lang="ru-RU" sz="2400" baseline="-25000" dirty="0" smtClean="0"/>
              <a:t>1/2</a:t>
            </a:r>
            <a:r>
              <a:rPr lang="ru-RU" sz="2400" dirty="0" smtClean="0"/>
              <a:t>W</a:t>
            </a:r>
            <a:r>
              <a:rPr lang="ru-RU" sz="2400" baseline="-25000" dirty="0" smtClean="0"/>
              <a:t>1/2</a:t>
            </a:r>
            <a:r>
              <a:rPr lang="ru-RU" sz="2400" dirty="0" smtClean="0"/>
              <a:t>)O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714348" y="4214818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Пример: Pb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(</a:t>
            </a:r>
            <a:r>
              <a:rPr lang="ru-RU" sz="2400" dirty="0" err="1" smtClean="0"/>
              <a:t>CoW</a:t>
            </a:r>
            <a:r>
              <a:rPr lang="ru-RU" sz="2400" dirty="0" smtClean="0"/>
              <a:t>)O</a:t>
            </a:r>
            <a:r>
              <a:rPr lang="ru-RU" sz="2400" baseline="-25000" dirty="0" smtClean="0"/>
              <a:t>6</a:t>
            </a:r>
            <a:r>
              <a:rPr lang="ru-RU" sz="2400" dirty="0" smtClean="0"/>
              <a:t> - сегнетоэлектрик и ферромагнетик</a:t>
            </a:r>
          </a:p>
          <a:p>
            <a:r>
              <a:rPr lang="ru-RU" sz="2400" dirty="0" smtClean="0"/>
              <a:t>Pb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(</a:t>
            </a:r>
            <a:r>
              <a:rPr lang="ru-RU" sz="2400" dirty="0" err="1" smtClean="0"/>
              <a:t>FeNb</a:t>
            </a:r>
            <a:r>
              <a:rPr lang="ru-RU" sz="2400" dirty="0" smtClean="0"/>
              <a:t>)O</a:t>
            </a:r>
            <a:r>
              <a:rPr lang="ru-RU" sz="2400" baseline="-25000" dirty="0" smtClean="0"/>
              <a:t>6</a:t>
            </a:r>
            <a:r>
              <a:rPr lang="ru-RU" sz="2400" dirty="0" smtClean="0"/>
              <a:t> и Pb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(</a:t>
            </a:r>
            <a:r>
              <a:rPr lang="ru-RU" sz="2400" dirty="0" err="1" smtClean="0"/>
              <a:t>MnNb</a:t>
            </a:r>
            <a:r>
              <a:rPr lang="ru-RU" sz="2400" dirty="0" smtClean="0"/>
              <a:t>)O</a:t>
            </a:r>
            <a:r>
              <a:rPr lang="ru-RU" sz="2400" baseline="-25000" dirty="0" smtClean="0"/>
              <a:t>6</a:t>
            </a:r>
            <a:r>
              <a:rPr lang="ru-RU" sz="2400" dirty="0" smtClean="0"/>
              <a:t>, - сегнетоэлектрики, и антиферромагнетики </a:t>
            </a:r>
            <a:endParaRPr lang="ru-RU" sz="2400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357290" y="5429264"/>
            <a:ext cx="65008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Природные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мультиферроики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конголит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Fe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Cl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чамберсит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en-US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5000636"/>
            <a:ext cx="140278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Количество </a:t>
            </a:r>
            <a:r>
              <a:rPr lang="ru-RU" b="1" dirty="0" smtClean="0"/>
              <a:t>публикаций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4861" t="8803" r="3993" b="5866"/>
          <a:stretch>
            <a:fillRect/>
          </a:stretch>
        </p:blipFill>
        <p:spPr bwMode="auto">
          <a:xfrm>
            <a:off x="0" y="1571612"/>
            <a:ext cx="8824691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Что такое </a:t>
            </a:r>
            <a:r>
              <a:rPr lang="ru-RU" b="1" dirty="0" err="1" smtClean="0"/>
              <a:t>мультиферроики</a:t>
            </a:r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Мультиферроики – это кристаллические вещества, в которых сосуществуют хотя бы два из трех типов упорядочений</a:t>
            </a:r>
            <a:r>
              <a:rPr lang="ru-RU" dirty="0" smtClean="0"/>
              <a:t>:</a:t>
            </a:r>
          </a:p>
          <a:p>
            <a:r>
              <a:rPr lang="ru-RU" dirty="0" smtClean="0"/>
              <a:t>магнитного</a:t>
            </a:r>
            <a:endParaRPr lang="ru-RU" dirty="0" smtClean="0"/>
          </a:p>
          <a:p>
            <a:r>
              <a:rPr lang="ru-RU" dirty="0" smtClean="0"/>
              <a:t>электрического </a:t>
            </a:r>
          </a:p>
          <a:p>
            <a:r>
              <a:rPr lang="ru-RU" dirty="0" smtClean="0"/>
              <a:t>механического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2656" t="5960"/>
          <a:stretch>
            <a:fillRect/>
          </a:stretch>
        </p:blipFill>
        <p:spPr bwMode="auto">
          <a:xfrm>
            <a:off x="3571868" y="2071678"/>
            <a:ext cx="4071966" cy="2629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42910" y="4572008"/>
            <a:ext cx="778674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В </a:t>
            </a:r>
            <a:r>
              <a:rPr lang="ru-RU" sz="2200" dirty="0" err="1" smtClean="0"/>
              <a:t>мультиферроиках</a:t>
            </a:r>
            <a:r>
              <a:rPr lang="ru-RU" sz="2200" dirty="0" smtClean="0"/>
              <a:t>, помимо свойств, характерных для каждого типа упорядочения в отдельности (спонтанная намагниченность, магнитострикция, спонтанная поляризация ) присутствуют свойства, связанные с взаимодействием электрической и магнитной </a:t>
            </a:r>
            <a:r>
              <a:rPr lang="ru-RU" sz="2200" dirty="0" smtClean="0"/>
              <a:t>подсистем.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Структурные типы </a:t>
            </a:r>
            <a:r>
              <a:rPr lang="ru-RU" b="1" dirty="0" err="1" smtClean="0"/>
              <a:t>мультиферроиков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686800" cy="5210196"/>
          </a:xfrm>
        </p:spPr>
        <p:txBody>
          <a:bodyPr>
            <a:normAutofit lnSpcReduction="10000"/>
          </a:bodyPr>
          <a:lstStyle/>
          <a:p>
            <a:pPr marL="457200" indent="-457200">
              <a:spcBef>
                <a:spcPts val="0"/>
              </a:spcBef>
              <a:buNone/>
            </a:pPr>
            <a:r>
              <a:rPr lang="ru-RU" sz="2200" dirty="0" smtClean="0"/>
              <a:t>1. Соединения со структурой типа перовскита ABО</a:t>
            </a:r>
            <a:r>
              <a:rPr lang="ru-RU" sz="2200" baseline="-25000" dirty="0" smtClean="0"/>
              <a:t>3</a:t>
            </a:r>
            <a:r>
              <a:rPr lang="en-US" sz="2200" baseline="-25000" dirty="0" smtClean="0"/>
              <a:t>  </a:t>
            </a:r>
            <a:endParaRPr lang="ru-RU" sz="2200" dirty="0" smtClean="0"/>
          </a:p>
          <a:p>
            <a:pPr marL="457200" indent="-457200">
              <a:spcBef>
                <a:spcPts val="0"/>
              </a:spcBef>
              <a:buNone/>
            </a:pPr>
            <a:r>
              <a:rPr lang="ru-RU" sz="2200" dirty="0" smtClean="0"/>
              <a:t>                             к ним относятся </a:t>
            </a:r>
            <a:r>
              <a:rPr lang="ru-RU" sz="2200" dirty="0" err="1" smtClean="0"/>
              <a:t>Pb</a:t>
            </a:r>
            <a:r>
              <a:rPr lang="ru-RU" sz="2200" dirty="0" smtClean="0"/>
              <a:t>(Fe</a:t>
            </a:r>
            <a:r>
              <a:rPr lang="ru-RU" sz="2200" baseline="-25000" dirty="0" smtClean="0"/>
              <a:t>2/3</a:t>
            </a:r>
            <a:r>
              <a:rPr lang="ru-RU" sz="2200" dirty="0" smtClean="0"/>
              <a:t>W</a:t>
            </a:r>
            <a:r>
              <a:rPr lang="en-US" sz="2200" baseline="-25000" dirty="0" smtClean="0"/>
              <a:t>1</a:t>
            </a:r>
            <a:r>
              <a:rPr lang="ru-RU" sz="2200" baseline="-25000" dirty="0" smtClean="0"/>
              <a:t>/3</a:t>
            </a:r>
            <a:r>
              <a:rPr lang="ru-RU" sz="2200" dirty="0" smtClean="0"/>
              <a:t>)O</a:t>
            </a:r>
            <a:r>
              <a:rPr lang="ru-RU" sz="2200" baseline="-25000" dirty="0" smtClean="0"/>
              <a:t>3</a:t>
            </a:r>
            <a:r>
              <a:rPr lang="ru-RU" sz="2200" dirty="0" smtClean="0"/>
              <a:t>,</a:t>
            </a:r>
            <a:r>
              <a:rPr lang="en-US" sz="2200" dirty="0" smtClean="0"/>
              <a:t> </a:t>
            </a:r>
            <a:r>
              <a:rPr lang="ru-RU" sz="2200" dirty="0" smtClean="0"/>
              <a:t>  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ru-RU" sz="2200" dirty="0" smtClean="0"/>
              <a:t>                             </a:t>
            </a:r>
            <a:r>
              <a:rPr lang="ru-RU" sz="2200" dirty="0" err="1" smtClean="0"/>
              <a:t>Pb</a:t>
            </a:r>
            <a:r>
              <a:rPr lang="ru-RU" sz="2200" dirty="0" smtClean="0"/>
              <a:t>(Fe</a:t>
            </a:r>
            <a:r>
              <a:rPr lang="ru-RU" sz="2200" baseline="-25000" dirty="0" smtClean="0"/>
              <a:t>1/2</a:t>
            </a:r>
            <a:r>
              <a:rPr lang="ru-RU" sz="2200" dirty="0" smtClean="0"/>
              <a:t>Nb</a:t>
            </a:r>
            <a:r>
              <a:rPr lang="ru-RU" sz="2200" baseline="-25000" dirty="0" smtClean="0"/>
              <a:t>1/2</a:t>
            </a:r>
            <a:r>
              <a:rPr lang="ru-RU" sz="2200" dirty="0" smtClean="0"/>
              <a:t>)O</a:t>
            </a:r>
            <a:r>
              <a:rPr lang="ru-RU" sz="2200" baseline="-25000" dirty="0" smtClean="0"/>
              <a:t>3</a:t>
            </a:r>
            <a:r>
              <a:rPr lang="ru-RU" sz="2200" dirty="0" smtClean="0"/>
              <a:t>,BiFeO</a:t>
            </a:r>
            <a:r>
              <a:rPr lang="ru-RU" sz="2200" baseline="-25000" dirty="0" smtClean="0"/>
              <a:t>3</a:t>
            </a:r>
            <a:r>
              <a:rPr lang="ru-RU" sz="2200" dirty="0" smtClean="0"/>
              <a:t>,</a:t>
            </a:r>
            <a:r>
              <a:rPr lang="en-US" sz="2200" dirty="0" smtClean="0"/>
              <a:t> P</a:t>
            </a:r>
            <a:r>
              <a:rPr lang="ru-RU" sz="2200" dirty="0" err="1" smtClean="0"/>
              <a:t>b</a:t>
            </a:r>
            <a:r>
              <a:rPr lang="ru-RU" sz="2200" dirty="0" smtClean="0"/>
              <a:t>(B</a:t>
            </a:r>
            <a:r>
              <a:rPr lang="ru-RU" sz="2200" baseline="-25000" dirty="0" smtClean="0"/>
              <a:t>1/2</a:t>
            </a:r>
            <a:r>
              <a:rPr lang="ru-RU" sz="2200" dirty="0" smtClean="0"/>
              <a:t>Re</a:t>
            </a:r>
            <a:r>
              <a:rPr lang="ru-RU" sz="2200" baseline="-25000" dirty="0" smtClean="0"/>
              <a:t>1/2)</a:t>
            </a:r>
            <a:r>
              <a:rPr lang="ru-RU" sz="2200" dirty="0" smtClean="0"/>
              <a:t>O</a:t>
            </a:r>
            <a:r>
              <a:rPr lang="ru-RU" sz="2200" baseline="-25000" dirty="0" smtClean="0"/>
              <a:t>3</a:t>
            </a:r>
          </a:p>
          <a:p>
            <a:pPr marL="457200" indent="-457200">
              <a:spcBef>
                <a:spcPts val="0"/>
              </a:spcBef>
              <a:buNone/>
            </a:pPr>
            <a:endParaRPr lang="en-US" sz="2200" baseline="-25000" dirty="0" smtClean="0"/>
          </a:p>
          <a:p>
            <a:pPr>
              <a:spcBef>
                <a:spcPts val="0"/>
              </a:spcBef>
              <a:buNone/>
            </a:pPr>
            <a:r>
              <a:rPr lang="en-US" sz="2200" baseline="-25000" dirty="0" smtClean="0"/>
              <a:t>                                           </a:t>
            </a:r>
            <a:r>
              <a:rPr lang="en-US" sz="2200" dirty="0" smtClean="0"/>
              <a:t>2</a:t>
            </a:r>
            <a:r>
              <a:rPr lang="ru-RU" sz="2200" dirty="0" smtClean="0"/>
              <a:t>. Гексагональные редкоземельные манганиты 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                             с общей формулой RMnO3,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                             где R = Y, Но, </a:t>
            </a:r>
            <a:r>
              <a:rPr lang="ru-RU" sz="2200" dirty="0" err="1" smtClean="0"/>
              <a:t>Er</a:t>
            </a:r>
            <a:r>
              <a:rPr lang="ru-RU" sz="2200" dirty="0" smtClean="0"/>
              <a:t>, </a:t>
            </a:r>
            <a:r>
              <a:rPr lang="ru-RU" sz="2200" dirty="0" err="1" smtClean="0"/>
              <a:t>Tu</a:t>
            </a:r>
            <a:endParaRPr lang="ru-RU" sz="2200" dirty="0" smtClean="0"/>
          </a:p>
          <a:p>
            <a:pPr>
              <a:spcBef>
                <a:spcPts val="0"/>
              </a:spcBef>
              <a:buNone/>
            </a:pPr>
            <a:endParaRPr lang="en-US" sz="2200" dirty="0" smtClean="0"/>
          </a:p>
          <a:p>
            <a:pPr>
              <a:spcBef>
                <a:spcPts val="0"/>
              </a:spcBef>
              <a:buNone/>
            </a:pPr>
            <a:r>
              <a:rPr lang="en-US" sz="2200" dirty="0" smtClean="0"/>
              <a:t>3</a:t>
            </a:r>
            <a:r>
              <a:rPr lang="ru-RU" sz="2200" dirty="0" smtClean="0"/>
              <a:t>. Борациты — соединения с общей формулой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 М</a:t>
            </a:r>
            <a:r>
              <a:rPr lang="ru-RU" sz="2200" baseline="-25000" dirty="0" smtClean="0"/>
              <a:t>3</a:t>
            </a:r>
            <a:r>
              <a:rPr lang="ru-RU" sz="2200" dirty="0" smtClean="0"/>
              <a:t>В</a:t>
            </a:r>
            <a:r>
              <a:rPr lang="ru-RU" sz="2200" baseline="-25000" dirty="0" smtClean="0"/>
              <a:t>7</a:t>
            </a:r>
            <a:r>
              <a:rPr lang="ru-RU" sz="2200" dirty="0" smtClean="0"/>
              <a:t>О</a:t>
            </a:r>
            <a:r>
              <a:rPr lang="ru-RU" sz="2200" baseline="-25000" dirty="0" smtClean="0"/>
              <a:t>13</a:t>
            </a:r>
            <a:r>
              <a:rPr lang="ru-RU" sz="2200" dirty="0" smtClean="0"/>
              <a:t>Х, где Μ —двухвалентный ион металла, 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Μ = </a:t>
            </a:r>
            <a:r>
              <a:rPr lang="ru-RU" sz="2200" dirty="0" err="1" smtClean="0"/>
              <a:t>Cr</a:t>
            </a:r>
            <a:r>
              <a:rPr lang="ru-RU" sz="2200" dirty="0" smtClean="0"/>
              <a:t>, </a:t>
            </a:r>
            <a:r>
              <a:rPr lang="ru-RU" sz="2200" dirty="0" err="1" smtClean="0"/>
              <a:t>Mn</a:t>
            </a:r>
            <a:r>
              <a:rPr lang="ru-RU" sz="2200" dirty="0" smtClean="0"/>
              <a:t>, </a:t>
            </a:r>
            <a:r>
              <a:rPr lang="ru-RU" sz="2200" dirty="0" err="1" smtClean="0"/>
              <a:t>Fe</a:t>
            </a:r>
            <a:r>
              <a:rPr lang="ru-RU" sz="2200" dirty="0" smtClean="0"/>
              <a:t>, Со, С</a:t>
            </a:r>
            <a:r>
              <a:rPr lang="en-US" sz="2200" dirty="0" smtClean="0"/>
              <a:t>u</a:t>
            </a:r>
            <a:r>
              <a:rPr lang="ru-RU" sz="2200" dirty="0" smtClean="0"/>
              <a:t>, </a:t>
            </a:r>
            <a:r>
              <a:rPr lang="ru-RU" sz="2200" dirty="0" err="1" smtClean="0"/>
              <a:t>Ni</a:t>
            </a:r>
            <a:r>
              <a:rPr lang="ru-RU" sz="2200" dirty="0" smtClean="0"/>
              <a:t>, X = С1, </a:t>
            </a:r>
            <a:r>
              <a:rPr lang="ru-RU" sz="2200" dirty="0" err="1" smtClean="0"/>
              <a:t>Вг</a:t>
            </a:r>
            <a:r>
              <a:rPr lang="ru-RU" sz="2200" dirty="0" smtClean="0"/>
              <a:t>, I </a:t>
            </a:r>
            <a:endParaRPr lang="ru-RU" sz="2200" dirty="0" smtClean="0"/>
          </a:p>
          <a:p>
            <a:pPr>
              <a:spcBef>
                <a:spcPts val="0"/>
              </a:spcBef>
              <a:buNone/>
            </a:pPr>
            <a:endParaRPr lang="ru-RU" sz="2200" dirty="0" smtClean="0"/>
          </a:p>
          <a:p>
            <a:pPr>
              <a:spcBef>
                <a:spcPts val="0"/>
              </a:spcBef>
              <a:buNone/>
            </a:pPr>
            <a:r>
              <a:rPr lang="en-US" sz="2200" dirty="0" smtClean="0"/>
              <a:t>4</a:t>
            </a:r>
            <a:r>
              <a:rPr lang="ru-RU" sz="2200" dirty="0" smtClean="0"/>
              <a:t>. BaMF4 </a:t>
            </a:r>
            <a:r>
              <a:rPr lang="ru-RU" sz="2200" i="1" dirty="0" smtClean="0"/>
              <a:t>(Μ </a:t>
            </a:r>
            <a:r>
              <a:rPr lang="ru-RU" sz="2200" dirty="0" smtClean="0"/>
              <a:t>= Μ</a:t>
            </a:r>
            <a:r>
              <a:rPr lang="en-US" sz="2200" dirty="0" smtClean="0"/>
              <a:t>n</a:t>
            </a:r>
            <a:r>
              <a:rPr lang="ru-RU" sz="2200" dirty="0" smtClean="0"/>
              <a:t>, </a:t>
            </a:r>
            <a:r>
              <a:rPr lang="ru-RU" sz="2200" dirty="0" err="1" smtClean="0"/>
              <a:t>Fe</a:t>
            </a:r>
            <a:r>
              <a:rPr lang="ru-RU" sz="2200" dirty="0" smtClean="0"/>
              <a:t>, </a:t>
            </a:r>
            <a:r>
              <a:rPr lang="ru-RU" sz="2200" dirty="0" err="1" smtClean="0"/>
              <a:t>Co</a:t>
            </a:r>
            <a:r>
              <a:rPr lang="ru-RU" sz="2200" dirty="0" smtClean="0"/>
              <a:t>, </a:t>
            </a:r>
            <a:r>
              <a:rPr lang="ru-RU" sz="2200" dirty="0" err="1" smtClean="0"/>
              <a:t>Ni</a:t>
            </a:r>
            <a:r>
              <a:rPr lang="ru-RU" sz="2200" dirty="0" smtClean="0"/>
              <a:t>). 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Решетка BaMnF4 и BaCoF4 состоит из 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искаженных октаэдров MF, которые 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соединяются вершинами и образуют слои, 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разделенные немагнитными ионами </a:t>
            </a:r>
            <a:r>
              <a:rPr lang="ru-RU" sz="2200" dirty="0" err="1" smtClean="0"/>
              <a:t>Ва</a:t>
            </a:r>
            <a:r>
              <a:rPr lang="ru-RU" sz="2200" dirty="0" smtClean="0"/>
              <a:t>. </a:t>
            </a:r>
          </a:p>
          <a:p>
            <a:pPr>
              <a:buNone/>
            </a:pPr>
            <a:endParaRPr lang="ru-RU" dirty="0" smtClean="0"/>
          </a:p>
          <a:p>
            <a:endParaRPr lang="ru-RU" baseline="-25000" dirty="0" smtClean="0"/>
          </a:p>
          <a:p>
            <a:endParaRPr lang="ru-RU" baseline="-250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214282" y="1643050"/>
            <a:ext cx="2143108" cy="1857388"/>
            <a:chOff x="571472" y="1785926"/>
            <a:chExt cx="2357454" cy="2071702"/>
          </a:xfrm>
        </p:grpSpPr>
        <p:pic>
          <p:nvPicPr>
            <p:cNvPr id="5" name="Рисунок 4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57224" y="1785926"/>
              <a:ext cx="2000264" cy="2071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1500166" y="2571744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71472" y="2071678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</a:t>
              </a:r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3174" y="2571744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O</a:t>
              </a:r>
              <a:endParaRPr lang="ru-RU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929454" y="3000372"/>
            <a:ext cx="2000264" cy="3571900"/>
            <a:chOff x="7072330" y="3000372"/>
            <a:chExt cx="1857388" cy="3500462"/>
          </a:xfrm>
        </p:grpSpPr>
        <p:pic>
          <p:nvPicPr>
            <p:cNvPr id="11" name="Рисунок 10"/>
            <p:cNvPicPr/>
            <p:nvPr/>
          </p:nvPicPr>
          <p:blipFill>
            <a:blip r:embed="rId4"/>
            <a:srcRect l="6051" t="838" r="7848" b="4276"/>
            <a:stretch>
              <a:fillRect/>
            </a:stretch>
          </p:blipFill>
          <p:spPr bwMode="auto">
            <a:xfrm>
              <a:off x="7215206" y="3000372"/>
              <a:ext cx="1714512" cy="3500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7429520" y="5143512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/>
                <a:t>Mn</a:t>
              </a:r>
              <a:endParaRPr lang="ru-RU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072330" y="4572008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R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072330" y="5357826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O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Почему так мало </a:t>
            </a:r>
            <a:r>
              <a:rPr lang="ru-RU" b="1" dirty="0" err="1" smtClean="0"/>
              <a:t>мультиферроиков</a:t>
            </a:r>
            <a:r>
              <a:rPr lang="ru-RU" b="1" dirty="0" smtClean="0"/>
              <a:t>?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/>
              <a:t>1. Симметрия</a:t>
            </a:r>
          </a:p>
          <a:p>
            <a:pPr marL="0" indent="0">
              <a:buNone/>
            </a:pPr>
            <a:r>
              <a:rPr lang="ru-RU" sz="2400" dirty="0" smtClean="0"/>
              <a:t>31 точечная группа, которая допускает спонтанную электрическую </a:t>
            </a:r>
            <a:r>
              <a:rPr lang="ru-RU" sz="2400" dirty="0" smtClean="0"/>
              <a:t>поляризацию, </a:t>
            </a:r>
            <a:r>
              <a:rPr lang="ru-RU" sz="2400" dirty="0" smtClean="0"/>
              <a:t>и 31, которая допускает спонтанную магнитную </a:t>
            </a:r>
            <a:r>
              <a:rPr lang="ru-RU" sz="2400" dirty="0" smtClean="0"/>
              <a:t>поляризацию. </a:t>
            </a:r>
            <a:r>
              <a:rPr lang="ru-RU" sz="2400" dirty="0" smtClean="0"/>
              <a:t>13 точечных групп соответствуют обоим требованиям</a:t>
            </a:r>
          </a:p>
          <a:p>
            <a:pPr marL="0" indent="0">
              <a:buNone/>
            </a:pPr>
            <a:r>
              <a:rPr lang="ru-RU" sz="2400" dirty="0" smtClean="0"/>
              <a:t>2. Электрические свойства</a:t>
            </a:r>
          </a:p>
          <a:p>
            <a:pPr marL="0" indent="0">
              <a:buNone/>
            </a:pPr>
            <a:r>
              <a:rPr lang="ru-RU" dirty="0" smtClean="0"/>
              <a:t>3. </a:t>
            </a:r>
            <a:r>
              <a:rPr lang="en-US" i="1" dirty="0" smtClean="0"/>
              <a:t>d</a:t>
            </a:r>
            <a:r>
              <a:rPr lang="en-US" i="1" baseline="30000" dirty="0" smtClean="0"/>
              <a:t>0</a:t>
            </a:r>
            <a:r>
              <a:rPr lang="ru-RU" i="1" dirty="0" smtClean="0"/>
              <a:t> 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12195"/>
          <a:stretch>
            <a:fillRect/>
          </a:stretch>
        </p:blipFill>
        <p:spPr bwMode="auto">
          <a:xfrm>
            <a:off x="5574116" y="3000372"/>
            <a:ext cx="349847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00034" y="4143380"/>
            <a:ext cx="58579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Для стабилизации </a:t>
            </a:r>
            <a:r>
              <a:rPr lang="ru-RU" sz="2400" dirty="0" err="1" smtClean="0"/>
              <a:t>сегнетоэлектричества</a:t>
            </a:r>
            <a:r>
              <a:rPr lang="ru-RU" sz="2400" dirty="0" smtClean="0"/>
              <a:t> требуется свободное d-состояние переходного металла. А для существования </a:t>
            </a:r>
            <a:r>
              <a:rPr lang="ru-RU" sz="2400" dirty="0" smtClean="0"/>
              <a:t>магнитного упорядочения </a:t>
            </a:r>
            <a:r>
              <a:rPr lang="ru-RU" sz="2400" dirty="0" smtClean="0"/>
              <a:t>требование противоположно.</a:t>
            </a:r>
            <a:endParaRPr lang="ru-RU" sz="2400" i="1" baseline="30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Какие вещества могут быть </a:t>
            </a:r>
            <a:r>
              <a:rPr lang="ru-RU" b="1" dirty="0" err="1" smtClean="0"/>
              <a:t>мультиферроиками</a:t>
            </a:r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«Правило </a:t>
            </a:r>
            <a:r>
              <a:rPr lang="en-US" dirty="0" smtClean="0"/>
              <a:t>d</a:t>
            </a:r>
            <a:r>
              <a:rPr lang="ru-RU" baseline="30000" dirty="0" smtClean="0"/>
              <a:t>0</a:t>
            </a:r>
            <a:r>
              <a:rPr lang="ru-RU" dirty="0" smtClean="0"/>
              <a:t>» может быть нарушено, давая возможность для сосуществования магнитного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и сегнетоэлектрического упорядочения.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 marL="457200" indent="-457200">
              <a:spcBef>
                <a:spcPts val="0"/>
              </a:spcBef>
              <a:buNone/>
            </a:pPr>
            <a:r>
              <a:rPr lang="ru-RU" dirty="0" smtClean="0"/>
              <a:t>1. Катион переходного металла может 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ru-RU" dirty="0" smtClean="0"/>
              <a:t>иметь </a:t>
            </a:r>
            <a:r>
              <a:rPr lang="ru-RU" dirty="0" err="1" smtClean="0"/>
              <a:t>сильнонаправленное</a:t>
            </a:r>
            <a:r>
              <a:rPr lang="ru-RU" dirty="0" smtClean="0"/>
              <a:t> распределение 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ru-RU" dirty="0" smtClean="0"/>
              <a:t>занятости </a:t>
            </a:r>
            <a:r>
              <a:rPr lang="ru-RU" dirty="0" err="1" smtClean="0"/>
              <a:t>d</a:t>
            </a:r>
            <a:r>
              <a:rPr lang="ru-RU" dirty="0" smtClean="0"/>
              <a:t> – </a:t>
            </a:r>
            <a:r>
              <a:rPr lang="ru-RU" dirty="0" err="1" smtClean="0"/>
              <a:t>орбиталей</a:t>
            </a:r>
            <a:r>
              <a:rPr lang="ru-RU" dirty="0" smtClean="0"/>
              <a:t>.</a:t>
            </a:r>
          </a:p>
          <a:p>
            <a:pPr marL="457200" indent="-457200">
              <a:spcBef>
                <a:spcPts val="0"/>
              </a:spcBef>
              <a:buNone/>
            </a:pPr>
            <a:endParaRPr lang="ru-RU" dirty="0" smtClean="0"/>
          </a:p>
          <a:p>
            <a:pPr marL="457200" indent="-457200">
              <a:spcBef>
                <a:spcPts val="0"/>
              </a:spcBef>
              <a:buNone/>
            </a:pPr>
            <a:r>
              <a:rPr lang="ru-RU" dirty="0" smtClean="0"/>
              <a:t>2. </a:t>
            </a:r>
            <a:r>
              <a:rPr lang="ru-RU" dirty="0" smtClean="0"/>
              <a:t>BiMnO</a:t>
            </a:r>
            <a:r>
              <a:rPr lang="ru-RU" baseline="-25000" dirty="0" smtClean="0"/>
              <a:t>3</a:t>
            </a:r>
            <a:r>
              <a:rPr lang="ru-RU" dirty="0" smtClean="0"/>
              <a:t>: </a:t>
            </a:r>
            <a:r>
              <a:rPr lang="ru-RU" dirty="0" err="1" smtClean="0"/>
              <a:t>неподеленная</a:t>
            </a:r>
            <a:r>
              <a:rPr lang="ru-RU" dirty="0" smtClean="0"/>
              <a:t> </a:t>
            </a:r>
            <a:r>
              <a:rPr lang="ru-RU" dirty="0" smtClean="0"/>
              <a:t>пара </a:t>
            </a:r>
            <a:r>
              <a:rPr lang="en-US" dirty="0" smtClean="0"/>
              <a:t>Bi </a:t>
            </a:r>
            <a:endParaRPr lang="ru-RU" dirty="0" smtClean="0"/>
          </a:p>
          <a:p>
            <a:pPr marL="457200" indent="-457200">
              <a:spcBef>
                <a:spcPts val="0"/>
              </a:spcBef>
              <a:buNone/>
            </a:pPr>
            <a:r>
              <a:rPr lang="ru-RU" dirty="0" smtClean="0"/>
              <a:t>взаимодействует с </a:t>
            </a:r>
            <a:r>
              <a:rPr lang="ru-RU" dirty="0" err="1" smtClean="0"/>
              <a:t>орбиталями</a:t>
            </a:r>
            <a:r>
              <a:rPr lang="ru-RU" dirty="0" smtClean="0"/>
              <a:t> кислорода, 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ru-RU" dirty="0" smtClean="0"/>
              <a:t>за магнетизм же отвечает </a:t>
            </a:r>
            <a:r>
              <a:rPr lang="en-US" dirty="0" err="1" smtClean="0"/>
              <a:t>Mn</a:t>
            </a:r>
            <a:r>
              <a:rPr lang="ru-RU" dirty="0" smtClean="0"/>
              <a:t>-</a:t>
            </a:r>
            <a:r>
              <a:rPr lang="en-US" dirty="0" smtClean="0"/>
              <a:t>O</a:t>
            </a:r>
            <a:r>
              <a:rPr lang="ru-RU" dirty="0" smtClean="0"/>
              <a:t>.</a:t>
            </a:r>
          </a:p>
          <a:p>
            <a:pPr marL="457200" indent="-457200">
              <a:buAutoNum type="arabicPeriod"/>
            </a:pPr>
            <a:endParaRPr lang="ru-RU" sz="24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143116"/>
            <a:ext cx="2143140" cy="3014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Феррит висмута.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Температуры фазовых переходов T</a:t>
            </a:r>
            <a:r>
              <a:rPr lang="ru-RU" baseline="-25000" dirty="0" smtClean="0"/>
              <a:t>K</a:t>
            </a:r>
            <a:r>
              <a:rPr lang="ru-RU" dirty="0" smtClean="0"/>
              <a:t> = 1098K, T</a:t>
            </a:r>
            <a:r>
              <a:rPr lang="ru-RU" baseline="-25000" dirty="0" smtClean="0"/>
              <a:t>N</a:t>
            </a:r>
            <a:r>
              <a:rPr lang="ru-RU" dirty="0" smtClean="0"/>
              <a:t>=643K</a:t>
            </a:r>
          </a:p>
          <a:p>
            <a:endParaRPr lang="ru-RU" dirty="0"/>
          </a:p>
        </p:txBody>
      </p:sp>
      <p:pic>
        <p:nvPicPr>
          <p:cNvPr id="34820" name="Picture 4" descr="C:\Users\1\Desktop\Безымяннлорпаый.jpg"/>
          <p:cNvPicPr>
            <a:picLocks noChangeAspect="1" noChangeArrowheads="1"/>
          </p:cNvPicPr>
          <p:nvPr/>
        </p:nvPicPr>
        <p:blipFill>
          <a:blip r:embed="rId2"/>
          <a:srcRect b="21337"/>
          <a:stretch>
            <a:fillRect/>
          </a:stretch>
        </p:blipFill>
        <p:spPr bwMode="auto">
          <a:xfrm>
            <a:off x="357158" y="2143116"/>
            <a:ext cx="4929222" cy="207414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00034" y="421481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/>
              <a:t>Кристаллическая структура монокристалла феррита висмута. </a:t>
            </a:r>
            <a:endParaRPr lang="ru-RU" sz="2400" dirty="0"/>
          </a:p>
        </p:txBody>
      </p:sp>
      <p:pic>
        <p:nvPicPr>
          <p:cNvPr id="34822" name="Picture 6" descr="C:\Users\1\Desktop\ьотим.jpg"/>
          <p:cNvPicPr>
            <a:picLocks noChangeAspect="1" noChangeArrowheads="1"/>
          </p:cNvPicPr>
          <p:nvPr/>
        </p:nvPicPr>
        <p:blipFill>
          <a:blip r:embed="rId3"/>
          <a:srcRect l="11358" t="7109" r="44730" b="37443"/>
          <a:stretch>
            <a:fillRect/>
          </a:stretch>
        </p:blipFill>
        <p:spPr bwMode="auto">
          <a:xfrm>
            <a:off x="5072066" y="2643182"/>
            <a:ext cx="3692795" cy="3429024"/>
          </a:xfrm>
          <a:prstGeom prst="rect">
            <a:avLst/>
          </a:prstGeom>
          <a:noFill/>
        </p:spPr>
      </p:pic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4857720" y="1714488"/>
            <a:ext cx="4286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Магнитная структура феррита висмута.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Применение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Линейный МЭ эффект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Эффект взаимного МЭ контроля</a:t>
            </a:r>
          </a:p>
          <a:p>
            <a:r>
              <a:rPr lang="ru-RU" dirty="0" smtClean="0"/>
              <a:t>Эффект </a:t>
            </a:r>
            <a:r>
              <a:rPr lang="ru-RU" dirty="0" err="1" smtClean="0"/>
              <a:t>магнитоемкости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Эти эффекты открывают широкие возможности для применения </a:t>
            </a:r>
            <a:r>
              <a:rPr lang="ru-RU" dirty="0" err="1" smtClean="0"/>
              <a:t>мультиферроиков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857225" y="1785927"/>
          <a:ext cx="2286015" cy="640084"/>
        </p:xfrm>
        <a:graphic>
          <a:graphicData uri="http://schemas.openxmlformats.org/presentationml/2006/ole">
            <p:oleObj spid="_x0000_s3074" name="Equation" r:id="rId3" imgW="634680" imgH="177480" progId="Equation.DSMT4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714876" y="1857364"/>
          <a:ext cx="2019311" cy="588966"/>
        </p:xfrm>
        <a:graphic>
          <a:graphicData uri="http://schemas.openxmlformats.org/presentationml/2006/ole">
            <p:oleObj spid="_x0000_s3075" name="Equation" r:id="rId4" imgW="609480" imgH="177480" progId="Equation.DSMT4">
              <p:embed/>
            </p:oleObj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642910" y="3714752"/>
          <a:ext cx="2805128" cy="995368"/>
        </p:xfrm>
        <a:graphic>
          <a:graphicData uri="http://schemas.openxmlformats.org/presentationml/2006/ole">
            <p:oleObj spid="_x0000_s3076" name="Equation" r:id="rId5" imgW="1180800" imgH="419040" progId="Equation.DSMT4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857884" y="3357562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2643182"/>
            <a:ext cx="2643206" cy="20934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Память на магнитоэлектрических доменах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355600">
              <a:buNone/>
            </a:pPr>
            <a:r>
              <a:rPr lang="ru-RU" sz="2400" dirty="0" smtClean="0"/>
              <a:t>В качестве битов информации в таких материалах могут выступать антиферромагнитные домены. </a:t>
            </a:r>
            <a:endParaRPr lang="ru-RU" sz="2400" dirty="0" smtClean="0"/>
          </a:p>
          <a:p>
            <a:pPr marL="0" lvl="0" indent="355600">
              <a:buNone/>
            </a:pP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Мультиферроики могут служить основой для постоянных запоминающих устройств без возможности перезаписи с чрезвычайно большим быстродействием.</a:t>
            </a:r>
            <a:endParaRPr lang="ru-RU" sz="2400" dirty="0" smtClean="0">
              <a:cs typeface="Arial" pitchFamily="34" charset="0"/>
            </a:endParaRPr>
          </a:p>
          <a:p>
            <a:pPr marL="0" lvl="0" indent="355600" algn="ctr"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Головки </a:t>
            </a:r>
            <a:r>
              <a:rPr lang="ru-RU" sz="2800" b="1" dirty="0" smtClean="0">
                <a:solidFill>
                  <a:schemeClr val="tx2"/>
                </a:solidFill>
              </a:rPr>
              <a:t>записи/считывания</a:t>
            </a:r>
          </a:p>
          <a:p>
            <a:pPr marL="0" lvl="0" indent="355600" algn="ctr">
              <a:buNone/>
            </a:pPr>
            <a:endParaRPr lang="ru-RU" sz="2800" b="1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857496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Cap_heads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714752"/>
            <a:ext cx="200026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500430" y="3714752"/>
            <a:ext cx="5286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Приложение электрического напряжение к конденсатору, в котором диэлектрическим слоем является магнитоэлектрический материал, </a:t>
            </a:r>
            <a:r>
              <a:rPr lang="ru-RU" sz="2200" dirty="0" smtClean="0"/>
              <a:t> приводит </a:t>
            </a:r>
            <a:r>
              <a:rPr lang="ru-RU" sz="2200" dirty="0" smtClean="0"/>
              <a:t>к возникновению магнитного поля, достаточного для записи бита информации.</a:t>
            </a:r>
            <a:endParaRPr lang="ru-RU" sz="22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Вещества с магнитным упорядочением. 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355600">
              <a:buNone/>
            </a:pPr>
            <a:r>
              <a:rPr lang="ru-RU" dirty="0" smtClean="0"/>
              <a:t>Вещества, обладающие спонтанной намагниченностью, то есть спонтанным упорядочением элементарных магнитных моментов в отсутствие внешнего магнитного поля.</a:t>
            </a:r>
          </a:p>
          <a:p>
            <a:pPr marL="0" indent="355600" algn="ctr">
              <a:buNone/>
            </a:pPr>
            <a:r>
              <a:rPr lang="ru-RU" dirty="0" smtClean="0"/>
              <a:t>Типы упорядочения.</a:t>
            </a:r>
          </a:p>
          <a:p>
            <a:pPr marL="0" indent="355600"/>
            <a:r>
              <a:rPr lang="ru-RU" dirty="0" smtClean="0"/>
              <a:t>Ферромагнетизм</a:t>
            </a:r>
          </a:p>
          <a:p>
            <a:pPr marL="0" indent="355600"/>
            <a:r>
              <a:rPr lang="ru-RU" dirty="0" smtClean="0"/>
              <a:t>Антиферромагнетизм</a:t>
            </a:r>
          </a:p>
          <a:p>
            <a:pPr marL="0" indent="355600"/>
            <a:r>
              <a:rPr lang="ru-RU" dirty="0" smtClean="0"/>
              <a:t>Ферримагнетизм</a:t>
            </a:r>
          </a:p>
          <a:p>
            <a:pPr marL="0" indent="35560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Ферромагнетизм. Ориентация моментов. 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400" dirty="0" smtClean="0"/>
              <a:t>Ферромагнетикам характерна параллельная ориентация магнитных моментов.</a:t>
            </a:r>
          </a:p>
          <a:p>
            <a:endParaRPr lang="ru-RU" dirty="0" smtClean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785926"/>
            <a:ext cx="3000396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929190" y="4143380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Ферромагнитная </a:t>
            </a:r>
            <a:r>
              <a:rPr lang="ru-RU" dirty="0" smtClean="0"/>
              <a:t>структура ниже </a:t>
            </a:r>
            <a:r>
              <a:rPr lang="ru-RU" dirty="0"/>
              <a:t>точки Кюри </a:t>
            </a:r>
            <a:r>
              <a:rPr lang="ru-RU" dirty="0" smtClean="0"/>
              <a:t>Т</a:t>
            </a:r>
            <a:r>
              <a:rPr lang="en-US" baseline="-25000" dirty="0" smtClean="0"/>
              <a:t>C</a:t>
            </a:r>
            <a:endParaRPr lang="ru-RU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642910" y="4714884"/>
            <a:ext cx="8072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Каждому  ферромагнетику соответствует температура, называемая точкой Кюри, выше которой это вещество теряет свои особые магнитные свойства.</a:t>
            </a:r>
          </a:p>
          <a:p>
            <a:r>
              <a:rPr lang="ru-RU" sz="2400" dirty="0" smtClean="0"/>
              <a:t>Для </a:t>
            </a:r>
            <a:r>
              <a:rPr lang="en-US" sz="2400" dirty="0" smtClean="0"/>
              <a:t>Ni </a:t>
            </a:r>
            <a:r>
              <a:rPr lang="ru-RU" sz="2400" dirty="0" smtClean="0"/>
              <a:t>Т</a:t>
            </a:r>
            <a:r>
              <a:rPr lang="en-US" sz="2400" baseline="-25000" dirty="0" smtClean="0"/>
              <a:t>C </a:t>
            </a:r>
            <a:r>
              <a:rPr lang="en-US" sz="2400" dirty="0" smtClean="0"/>
              <a:t>=</a:t>
            </a:r>
            <a:r>
              <a:rPr lang="ru-RU" sz="2400" dirty="0" smtClean="0"/>
              <a:t>360 °С</a:t>
            </a:r>
            <a:endParaRPr lang="ru-RU" sz="2400" dirty="0"/>
          </a:p>
        </p:txBody>
      </p:sp>
      <p:pic>
        <p:nvPicPr>
          <p:cNvPr id="10" name="Рисунок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000240"/>
            <a:ext cx="357190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643182"/>
            <a:ext cx="1214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 стрелкой 12"/>
          <p:cNvCxnSpPr/>
          <p:nvPr/>
        </p:nvCxnSpPr>
        <p:spPr>
          <a:xfrm rot="5400000">
            <a:off x="3428992" y="3429000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1285852" y="2714620"/>
            <a:ext cx="157163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Ферромагнетизм. Гистерезис.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14554"/>
            <a:ext cx="4781576" cy="342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285860"/>
            <a:ext cx="89297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Процесс намагничивания ферромагнетиков обладает гистерезисом. </a:t>
            </a:r>
            <a:endParaRPr lang="ru-RU" sz="24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29058" y="2643182"/>
            <a:ext cx="550072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</a:t>
            </a: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 индукция насыщения.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В</a:t>
            </a:r>
            <a:r>
              <a:rPr lang="ru-RU" sz="2400" baseline="-25000" dirty="0" smtClean="0"/>
              <a:t>О</a:t>
            </a:r>
            <a:r>
              <a:rPr lang="ru-RU" sz="2400" dirty="0" smtClean="0"/>
              <a:t>  - остаточная магнитная индукция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Н</a:t>
            </a:r>
            <a:r>
              <a:rPr lang="ru-RU" sz="2400" baseline="-25000" dirty="0" smtClean="0"/>
              <a:t>К </a:t>
            </a:r>
            <a:r>
              <a:rPr lang="ru-RU" sz="2400" dirty="0" smtClean="0"/>
              <a:t>- напряженность поля, при которой индукция равна нулю - коэрцитивная сила.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Ферромагнетизм. Домены.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17645" b="9214"/>
          <a:stretch>
            <a:fillRect/>
          </a:stretch>
        </p:blipFill>
        <p:spPr bwMode="auto">
          <a:xfrm>
            <a:off x="1428728" y="3571876"/>
            <a:ext cx="6172200" cy="21431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57158" y="1285860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Самопроизвольно, при Т</a:t>
            </a:r>
            <a:r>
              <a:rPr lang="en-US" sz="2400" dirty="0" smtClean="0"/>
              <a:t>&lt;</a:t>
            </a:r>
            <a:r>
              <a:rPr lang="ru-RU" sz="2400" dirty="0" smtClean="0"/>
              <a:t>Т</a:t>
            </a:r>
            <a:r>
              <a:rPr lang="en-US" sz="2400" baseline="-25000" dirty="0" smtClean="0"/>
              <a:t>C</a:t>
            </a:r>
            <a:r>
              <a:rPr lang="ru-RU" sz="2400" dirty="0" smtClean="0"/>
              <a:t> , намагничиваются лишь очень маленькие монокристаллы </a:t>
            </a:r>
            <a:r>
              <a:rPr lang="ru-RU" sz="2400" dirty="0" err="1" smtClean="0"/>
              <a:t>ферромагнитных</a:t>
            </a:r>
            <a:r>
              <a:rPr lang="ru-RU" sz="2400" dirty="0" smtClean="0"/>
              <a:t> материалов. Для того чтобы постоянным магнитом стал большой кусок железа, необходимо его намагнитить, т.е. поместить в сильное магнитное поле, а затем это поле убрать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smtClean="0"/>
              <a:t>Антиферромагнетизм.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Антиферромагнетикам характерна </a:t>
            </a:r>
            <a:r>
              <a:rPr lang="ru-RU" dirty="0" err="1" smtClean="0"/>
              <a:t>антипараллельная</a:t>
            </a:r>
            <a:r>
              <a:rPr lang="ru-RU" dirty="0" smtClean="0"/>
              <a:t> ориентация магнитных моментов.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29190" y="2428868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Магнитная структура окислов переходных элементов типа </a:t>
            </a:r>
            <a:r>
              <a:rPr lang="ru-RU" dirty="0" err="1" smtClean="0"/>
              <a:t>MnO</a:t>
            </a:r>
            <a:r>
              <a:rPr lang="ru-RU" dirty="0" smtClean="0"/>
              <a:t> и фторидов переходных элементов</a:t>
            </a:r>
            <a:endParaRPr lang="ru-RU" baseline="-25000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571876"/>
            <a:ext cx="4610972" cy="231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 l="48708" t="3676" b="16912"/>
          <a:stretch>
            <a:fillRect/>
          </a:stretch>
        </p:blipFill>
        <p:spPr bwMode="auto">
          <a:xfrm>
            <a:off x="357158" y="2000240"/>
            <a:ext cx="352995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28596" y="4786322"/>
            <a:ext cx="3571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зависимость </a:t>
            </a:r>
            <a:r>
              <a:rPr lang="ru-RU" dirty="0" smtClean="0"/>
              <a:t>от температуры </a:t>
            </a:r>
            <a:r>
              <a:rPr lang="ru-RU" dirty="0" smtClean="0"/>
              <a:t>обратной магнитной восприимчивости </a:t>
            </a:r>
            <a:r>
              <a:rPr lang="ru-RU" dirty="0" smtClean="0"/>
              <a:t>для идеального парамагнетика (1)и для  </a:t>
            </a:r>
            <a:r>
              <a:rPr lang="ru-RU" dirty="0" smtClean="0"/>
              <a:t>антиферромагнетика (2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Ферримагнетизм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Материалы, у которых магнитные моменты атомов различных подрешёток ориентируются </a:t>
            </a:r>
            <a:r>
              <a:rPr lang="ru-RU" sz="2400" dirty="0" err="1" smtClean="0"/>
              <a:t>антипараллельно</a:t>
            </a:r>
            <a:r>
              <a:rPr lang="ru-RU" sz="2400" dirty="0" smtClean="0"/>
              <a:t>, как и в антиферромагнетиках, но моменты различных подрешёток не равны, и, тем самым, результирующий момент не равен нулю.</a:t>
            </a:r>
            <a:endParaRPr lang="ru-RU" sz="2400" dirty="0"/>
          </a:p>
        </p:txBody>
      </p:sp>
      <p:pic>
        <p:nvPicPr>
          <p:cNvPr id="1026" name="Picture 2" descr="C:\Users\1\Desktop\Безымянныйеваг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405324">
            <a:off x="641956" y="3105436"/>
            <a:ext cx="3786214" cy="2597900"/>
          </a:xfrm>
          <a:prstGeom prst="rect">
            <a:avLst/>
          </a:prstGeom>
          <a:noFill/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928934"/>
            <a:ext cx="2714644" cy="263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786314" y="5643578"/>
            <a:ext cx="32501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Магнитная </a:t>
            </a:r>
            <a:r>
              <a:rPr lang="ru-RU" sz="2000" dirty="0" smtClean="0"/>
              <a:t>структура ферримагнетика 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564357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/>
              <a:t>зависимость от температуры обратной магнитной восприимчивости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Магнитострикция 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Магнитострикция – явление изменения геометрических размеров и формы ферромагнетика при изменении величины магнитного поля.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500306"/>
            <a:ext cx="74295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/>
              <a:t>По принципу </a:t>
            </a:r>
            <a:r>
              <a:rPr lang="ru-RU" sz="2200" dirty="0" err="1" smtClean="0"/>
              <a:t>Ле</a:t>
            </a:r>
            <a:r>
              <a:rPr lang="ru-RU" sz="2200" dirty="0" smtClean="0"/>
              <a:t> </a:t>
            </a:r>
            <a:r>
              <a:rPr lang="ru-RU" sz="2200" dirty="0" err="1" smtClean="0"/>
              <a:t>Шателье</a:t>
            </a:r>
            <a:r>
              <a:rPr lang="ru-RU" sz="2200" dirty="0" smtClean="0"/>
              <a:t> </a:t>
            </a:r>
            <a:r>
              <a:rPr lang="ru-RU" sz="2200" dirty="0" smtClean="0"/>
              <a:t>: механическая </a:t>
            </a:r>
            <a:r>
              <a:rPr lang="ru-RU" sz="2200" dirty="0" smtClean="0"/>
              <a:t>деформация ферромагнетика, приводящая к изменению его размера должна оказывать влияние на намагничивание этих материалов.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000504"/>
            <a:ext cx="3143272" cy="22467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в интервале полей от 0 до </a:t>
            </a:r>
            <a:r>
              <a:rPr lang="ru-RU" sz="2000" dirty="0" smtClean="0"/>
              <a:t>H</a:t>
            </a:r>
            <a:r>
              <a:rPr lang="ru-RU" sz="2000" baseline="-25000" dirty="0" smtClean="0"/>
              <a:t>s </a:t>
            </a:r>
            <a:r>
              <a:rPr lang="ru-RU" sz="2000" dirty="0" smtClean="0"/>
              <a:t>в котором образец достигает технического магнитного </a:t>
            </a:r>
            <a:r>
              <a:rPr lang="ru-RU" sz="2000" dirty="0" smtClean="0"/>
              <a:t>насыщения -</a:t>
            </a:r>
            <a:r>
              <a:rPr lang="ru-RU" sz="2000" dirty="0" smtClean="0"/>
              <a:t> изменении формы кристалла почти без изменения его объёма </a:t>
            </a:r>
            <a:endParaRPr lang="ru-RU" sz="2000" baseline="-25000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3929058" y="4857760"/>
            <a:ext cx="142876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4429132"/>
            <a:ext cx="3214710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в области намагничивания выше технического </a:t>
            </a:r>
            <a:r>
              <a:rPr lang="ru-RU" sz="2000" dirty="0" smtClean="0"/>
              <a:t>насыщения - изменение </a:t>
            </a:r>
            <a:r>
              <a:rPr lang="ru-RU" sz="2000" dirty="0" smtClean="0"/>
              <a:t>объёма тела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Другая 23">
      <a:dk1>
        <a:sysClr val="windowText" lastClr="000000"/>
      </a:dk1>
      <a:lt1>
        <a:sysClr val="window" lastClr="FFFFFF"/>
      </a:lt1>
      <a:dk2>
        <a:srgbClr val="223342"/>
      </a:dk2>
      <a:lt2>
        <a:srgbClr val="2E4559"/>
      </a:lt2>
      <a:accent1>
        <a:srgbClr val="727CA3"/>
      </a:accent1>
      <a:accent2>
        <a:srgbClr val="638BA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Другая 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931</TotalTime>
  <Words>1078</Words>
  <Application>Microsoft Office PowerPoint</Application>
  <PresentationFormat>Экран (4:3)</PresentationFormat>
  <Paragraphs>163</Paragraphs>
  <Slides>25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Начальная</vt:lpstr>
      <vt:lpstr>Equation</vt:lpstr>
      <vt:lpstr>Слайд 1</vt:lpstr>
      <vt:lpstr>Что такое мультиферроики?</vt:lpstr>
      <vt:lpstr>Вещества с магнитным упорядочением. </vt:lpstr>
      <vt:lpstr>Ферромагнетизм. Ориентация моментов. </vt:lpstr>
      <vt:lpstr>Ферромагнетизм. Гистерезис.</vt:lpstr>
      <vt:lpstr>Ферромагнетизм. Домены.</vt:lpstr>
      <vt:lpstr>Антиферромагнетизм.</vt:lpstr>
      <vt:lpstr>Ферримагнетизм</vt:lpstr>
      <vt:lpstr>Магнитострикция </vt:lpstr>
      <vt:lpstr>Электрическое упорядочение. Сегнетоэлектрики. </vt:lpstr>
      <vt:lpstr>Сегнетоэлектрики. Гистерезис.</vt:lpstr>
      <vt:lpstr>Структура перовскита.</vt:lpstr>
      <vt:lpstr>Антисегнетоэлектрики.</vt:lpstr>
      <vt:lpstr>Сегнетиэлектрики.</vt:lpstr>
      <vt:lpstr>Механическое упорядочение. Сегнетоэластики.</vt:lpstr>
      <vt:lpstr>Сегнетоэластики.</vt:lpstr>
      <vt:lpstr>Сегнетоэластики. Гестерезис.</vt:lpstr>
      <vt:lpstr>Мультиферроики. История</vt:lpstr>
      <vt:lpstr>Количество публикаций</vt:lpstr>
      <vt:lpstr>Структурные типы мультиферроиков.</vt:lpstr>
      <vt:lpstr>Почему так мало мультиферроиков?</vt:lpstr>
      <vt:lpstr>Какие вещества могут быть мультиферроиками?</vt:lpstr>
      <vt:lpstr>Феррит висмута.</vt:lpstr>
      <vt:lpstr>Применение</vt:lpstr>
      <vt:lpstr>Память на магнитоэлектрических доменах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83</cp:revision>
  <dcterms:created xsi:type="dcterms:W3CDTF">2011-11-16T11:01:13Z</dcterms:created>
  <dcterms:modified xsi:type="dcterms:W3CDTF">2011-12-01T15:27:38Z</dcterms:modified>
</cp:coreProperties>
</file>