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57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86355" autoAdjust="0"/>
  </p:normalViewPr>
  <p:slideViewPr>
    <p:cSldViewPr>
      <p:cViewPr varScale="1">
        <p:scale>
          <a:sx n="70" d="100"/>
          <a:sy n="70" d="100"/>
        </p:scale>
        <p:origin x="-14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42672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 </a:t>
            </a:r>
            <a:r>
              <a:rPr lang="ru-RU" sz="4400" dirty="0" err="1"/>
              <a:t>Мікроелектродний</a:t>
            </a:r>
            <a:r>
              <a:rPr lang="ru-RU" sz="4400" dirty="0"/>
              <a:t> метод </a:t>
            </a:r>
            <a:r>
              <a:rPr lang="ru-RU" sz="4400" dirty="0" err="1"/>
              <a:t>вимірювання</a:t>
            </a:r>
            <a:r>
              <a:rPr lang="ru-RU" sz="4400" dirty="0"/>
              <a:t> мембранного</a:t>
            </a:r>
            <a:br>
              <a:rPr lang="ru-RU" sz="4400" dirty="0"/>
            </a:br>
            <a:r>
              <a:rPr lang="ru-RU" sz="4400" dirty="0" err="1"/>
              <a:t>потенціалу</a:t>
            </a:r>
            <a:r>
              <a:rPr lang="ru-RU" sz="4400" dirty="0"/>
              <a:t> </a:t>
            </a:r>
            <a:r>
              <a:rPr lang="ru-RU" sz="4400" dirty="0" err="1" smtClean="0"/>
              <a:t>нейронів</a:t>
            </a:r>
            <a:r>
              <a:rPr lang="ru-RU" sz="4400" dirty="0"/>
              <a:t/>
            </a:r>
            <a:br>
              <a:rPr lang="ru-RU" sz="4400" dirty="0"/>
            </a:br>
            <a:endParaRPr lang="uk-UA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728792" cy="12192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uk-UA" dirty="0" smtClean="0"/>
              <a:t>Підготував</a:t>
            </a:r>
            <a:r>
              <a:rPr lang="en-US" dirty="0" smtClean="0"/>
              <a:t>:</a:t>
            </a:r>
            <a:endParaRPr lang="uk-UA" dirty="0" smtClean="0"/>
          </a:p>
          <a:p>
            <a:pPr algn="r"/>
            <a:r>
              <a:rPr lang="uk-UA" dirty="0" err="1" smtClean="0"/>
              <a:t>Гриндій</a:t>
            </a:r>
            <a:r>
              <a:rPr lang="uk-UA" dirty="0" smtClean="0"/>
              <a:t> Роман</a:t>
            </a:r>
          </a:p>
          <a:p>
            <a:pPr algn="r"/>
            <a:r>
              <a:rPr lang="uk-UA" dirty="0" smtClean="0"/>
              <a:t>ПОМ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4799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6935"/>
            <a:ext cx="6800543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err="1" smtClean="0"/>
              <a:t>Стереотаксис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5940153" y="1556040"/>
            <a:ext cx="3024336" cy="511331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1800" dirty="0" smtClean="0"/>
              <a:t>Електрод </a:t>
            </a:r>
            <a:r>
              <a:rPr lang="uk-UA" sz="1800" dirty="0"/>
              <a:t>фіксується в гідроманіпулятор, укріпленому на черепі. Потім через отвір в черепі його </a:t>
            </a:r>
            <a:r>
              <a:rPr lang="uk-UA" sz="1800" dirty="0" err="1"/>
              <a:t>покроково</a:t>
            </a:r>
            <a:r>
              <a:rPr lang="uk-UA" sz="1800" dirty="0"/>
              <a:t> вводять в мозок. Довжина кроку - кілька мікрон, що дозволяє підвести </a:t>
            </a:r>
            <a:r>
              <a:rPr lang="uk-UA" sz="1800" dirty="0" err="1"/>
              <a:t>реєструючий</a:t>
            </a:r>
            <a:r>
              <a:rPr lang="uk-UA" sz="1800" dirty="0"/>
              <a:t> кінчик електрода дуже близько до нейрона, не пошкоджуючи його (</a:t>
            </a:r>
            <a:r>
              <a:rPr lang="uk-UA" sz="1800" dirty="0" err="1" smtClean="0"/>
              <a:t>екстраклітина</a:t>
            </a:r>
            <a:r>
              <a:rPr lang="uk-UA" sz="1800" dirty="0" smtClean="0"/>
              <a:t> </a:t>
            </a:r>
            <a:r>
              <a:rPr lang="uk-UA" sz="1800" dirty="0"/>
              <a:t>реєстрація) або увійти в нього (</a:t>
            </a:r>
            <a:r>
              <a:rPr lang="uk-UA" sz="1800" dirty="0" err="1" smtClean="0"/>
              <a:t>інтроклітина</a:t>
            </a:r>
            <a:r>
              <a:rPr lang="uk-UA" sz="1800" dirty="0" smtClean="0"/>
              <a:t> </a:t>
            </a:r>
            <a:r>
              <a:rPr lang="uk-UA" sz="1800" dirty="0"/>
              <a:t>реєстрація</a:t>
            </a:r>
            <a:r>
              <a:rPr lang="uk-UA" sz="1800" dirty="0" smtClean="0"/>
              <a:t>)</a:t>
            </a:r>
            <a:endParaRPr lang="uk-UA" sz="1800" dirty="0"/>
          </a:p>
        </p:txBody>
      </p:sp>
      <p:pic>
        <p:nvPicPr>
          <p:cNvPr id="5122" name="Picture 2" descr="http://www.stereotaxis.ru/photo/new-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09" y="1556792"/>
            <a:ext cx="5419347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46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-315416"/>
            <a:ext cx="10153128" cy="1195536"/>
          </a:xfrm>
        </p:spPr>
        <p:txBody>
          <a:bodyPr/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реєстрації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Blik\Desktop\m538c70b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36994"/>
            <a:ext cx="5760640" cy="548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28063"/>
            <a:ext cx="3203848" cy="5497281"/>
          </a:xfrm>
        </p:spPr>
        <p:txBody>
          <a:bodyPr>
            <a:normAutofit fontScale="92500" lnSpcReduction="10000"/>
          </a:bodyPr>
          <a:lstStyle/>
          <a:p>
            <a:pPr marL="0" indent="0" fontAlgn="base">
              <a:buNone/>
            </a:pPr>
            <a:r>
              <a:rPr lang="ru-RU" dirty="0"/>
              <a:t>1 - нейрон </a:t>
            </a:r>
            <a:r>
              <a:rPr lang="ru-RU" dirty="0" smtClean="0"/>
              <a:t>та </a:t>
            </a:r>
            <a:r>
              <a:rPr lang="ru-RU" dirty="0" err="1" smtClean="0"/>
              <a:t>кінчик</a:t>
            </a:r>
            <a:r>
              <a:rPr lang="ru-RU" dirty="0" smtClean="0"/>
              <a:t> </a:t>
            </a:r>
            <a:r>
              <a:rPr lang="ru-RU" dirty="0" err="1" smtClean="0"/>
              <a:t>відводячого</a:t>
            </a:r>
            <a:r>
              <a:rPr lang="ru-RU" dirty="0" smtClean="0"/>
              <a:t> </a:t>
            </a:r>
            <a:r>
              <a:rPr lang="ru-RU" dirty="0" err="1" smtClean="0"/>
              <a:t>електроду</a:t>
            </a:r>
            <a:r>
              <a:rPr lang="ru-RU" dirty="0" smtClean="0"/>
              <a:t>;</a:t>
            </a:r>
            <a:endParaRPr lang="ru-RU" dirty="0"/>
          </a:p>
          <a:p>
            <a:pPr marL="0" indent="0" fontAlgn="base">
              <a:buNone/>
            </a:pPr>
            <a:r>
              <a:rPr lang="ru-RU" dirty="0"/>
              <a:t>2 – </a:t>
            </a:r>
            <a:r>
              <a:rPr lang="ru-RU" dirty="0" err="1" smtClean="0"/>
              <a:t>мікроманіпулятор</a:t>
            </a:r>
            <a:endParaRPr lang="ru-RU" dirty="0"/>
          </a:p>
          <a:p>
            <a:pPr marL="0" indent="0" fontAlgn="base">
              <a:buNone/>
            </a:pPr>
            <a:r>
              <a:rPr lang="ru-RU" dirty="0"/>
              <a:t>3 – </a:t>
            </a:r>
            <a:r>
              <a:rPr lang="ru-RU" dirty="0" err="1" smtClean="0"/>
              <a:t>мікроелектрод</a:t>
            </a:r>
            <a:r>
              <a:rPr lang="ru-RU" dirty="0" smtClean="0"/>
              <a:t> з </a:t>
            </a:r>
            <a:r>
              <a:rPr lang="ru-RU" dirty="0" err="1" smtClean="0"/>
              <a:t>відводячим</a:t>
            </a:r>
            <a:r>
              <a:rPr lang="ru-RU" dirty="0"/>
              <a:t> </a:t>
            </a:r>
            <a:r>
              <a:rPr lang="ru-RU" dirty="0" smtClean="0"/>
              <a:t>дротом;</a:t>
            </a:r>
            <a:endParaRPr lang="ru-RU" dirty="0"/>
          </a:p>
          <a:p>
            <a:pPr marL="0" indent="0" fontAlgn="base">
              <a:buNone/>
            </a:pPr>
            <a:r>
              <a:rPr lang="ru-RU" dirty="0"/>
              <a:t>4 – </a:t>
            </a:r>
            <a:r>
              <a:rPr lang="ru-RU" dirty="0" err="1" smtClean="0"/>
              <a:t>індиферентний</a:t>
            </a:r>
            <a:r>
              <a:rPr lang="ru-RU" dirty="0" smtClean="0"/>
              <a:t> </a:t>
            </a:r>
            <a:r>
              <a:rPr lang="ru-RU" dirty="0" err="1" smtClean="0"/>
              <a:t>електрод</a:t>
            </a:r>
            <a:r>
              <a:rPr lang="ru-RU" dirty="0" smtClean="0"/>
              <a:t>;</a:t>
            </a:r>
            <a:endParaRPr lang="ru-RU" dirty="0"/>
          </a:p>
          <a:p>
            <a:pPr marL="0" indent="0" fontAlgn="base">
              <a:buNone/>
            </a:pPr>
            <a:r>
              <a:rPr lang="ru-RU" dirty="0"/>
              <a:t>5 – </a:t>
            </a:r>
            <a:r>
              <a:rPr lang="ru-RU" dirty="0" err="1" smtClean="0"/>
              <a:t>підсилювач</a:t>
            </a:r>
            <a:r>
              <a:rPr lang="ru-RU" dirty="0" smtClean="0"/>
              <a:t>;</a:t>
            </a:r>
            <a:endParaRPr lang="ru-RU" dirty="0"/>
          </a:p>
          <a:p>
            <a:pPr marL="0" indent="0" fontAlgn="base">
              <a:buNone/>
            </a:pPr>
            <a:r>
              <a:rPr lang="ru-RU" dirty="0" smtClean="0"/>
              <a:t>6 – </a:t>
            </a:r>
            <a:r>
              <a:rPr lang="ru-RU" dirty="0" err="1" smtClean="0"/>
              <a:t>монітор</a:t>
            </a:r>
            <a:r>
              <a:rPr lang="ru-RU" dirty="0" smtClean="0"/>
              <a:t> та </a:t>
            </a:r>
            <a:r>
              <a:rPr lang="ru-RU" dirty="0" err="1" smtClean="0"/>
              <a:t>записуючий</a:t>
            </a:r>
            <a:r>
              <a:rPr lang="ru-RU" dirty="0" smtClean="0"/>
              <a:t> </a:t>
            </a:r>
            <a:r>
              <a:rPr lang="ru-RU" dirty="0" err="1" smtClean="0"/>
              <a:t>прилад</a:t>
            </a:r>
            <a:r>
              <a:rPr lang="ru-RU" dirty="0" smtClean="0"/>
              <a:t>.</a:t>
            </a:r>
          </a:p>
          <a:p>
            <a:pPr marL="0" indent="0" fontAlgn="base">
              <a:buNone/>
            </a:pPr>
            <a:endParaRPr lang="ru-RU" dirty="0" smtClean="0"/>
          </a:p>
          <a:p>
            <a:pPr marL="0" indent="0" fontAlgn="base">
              <a:buNone/>
            </a:pPr>
            <a:r>
              <a:rPr lang="ru-RU" dirty="0" smtClean="0"/>
              <a:t>Б– приклад </a:t>
            </a:r>
            <a:r>
              <a:rPr lang="ru-RU" dirty="0" err="1" smtClean="0"/>
              <a:t>запису</a:t>
            </a:r>
            <a:r>
              <a:rPr lang="ru-RU" dirty="0" smtClean="0"/>
              <a:t> </a:t>
            </a:r>
            <a:r>
              <a:rPr lang="ru-RU" dirty="0" err="1" smtClean="0"/>
              <a:t>імпульсної</a:t>
            </a:r>
            <a:r>
              <a:rPr lang="ru-RU" dirty="0" smtClean="0"/>
              <a:t> </a:t>
            </a:r>
            <a:r>
              <a:rPr lang="ru-RU" dirty="0" err="1" smtClean="0"/>
              <a:t>активності</a:t>
            </a:r>
            <a:r>
              <a:rPr lang="ru-RU" dirty="0" smtClean="0"/>
              <a:t> нейрону (</a:t>
            </a:r>
            <a:r>
              <a:rPr lang="ru-RU" dirty="0" err="1" smtClean="0"/>
              <a:t>нейронограма</a:t>
            </a:r>
            <a:r>
              <a:rPr lang="ru-RU" dirty="0" smtClean="0"/>
              <a:t>)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7840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78904"/>
          </a:xfrm>
        </p:spPr>
        <p:txBody>
          <a:bodyPr/>
          <a:lstStyle/>
          <a:p>
            <a:r>
              <a:rPr lang="uk-UA" dirty="0" smtClean="0"/>
              <a:t>Мікроелектроди</a:t>
            </a:r>
            <a:endParaRPr lang="uk-UA" dirty="0"/>
          </a:p>
        </p:txBody>
      </p:sp>
      <p:pic>
        <p:nvPicPr>
          <p:cNvPr id="2050" name="Picture 2" descr="https://upload.wikimedia.org/wikipedia/commons/thumb/d/de/%D0%9C%D0%B8%D0%BA%D1%80%D0%BE%D1%8D%D0%BB%D0%B5%D0%BA%D1%82%D1%80%D0%BE%D0%B4.png/220px-%D0%9C%D0%B8%D0%BA%D1%80%D0%BE%D1%8D%D0%BB%D0%B5%D0%BA%D1%82%D1%80%D0%BE%D0%B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68760"/>
            <a:ext cx="3528392" cy="5404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45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23528"/>
          </a:xfrm>
        </p:spPr>
        <p:txBody>
          <a:bodyPr/>
          <a:lstStyle/>
          <a:p>
            <a:r>
              <a:rPr lang="uk-UA" dirty="0" smtClean="0"/>
              <a:t>Плюси і мінуси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1700808"/>
            <a:ext cx="3970784" cy="381642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uk-UA" dirty="0">
                <a:solidFill>
                  <a:srgbClr val="FF0000"/>
                </a:solidFill>
              </a:rPr>
              <a:t>Недоліки</a:t>
            </a:r>
            <a:r>
              <a:rPr lang="uk-UA" dirty="0" smtClean="0">
                <a:solidFill>
                  <a:srgbClr val="FF0000"/>
                </a:solidFill>
              </a:rPr>
              <a:t>:</a:t>
            </a:r>
            <a:endParaRPr lang="en-US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uk-UA" sz="2000" dirty="0" smtClean="0"/>
              <a:t>1</a:t>
            </a:r>
            <a:r>
              <a:rPr lang="uk-UA" sz="2000" dirty="0"/>
              <a:t>. </a:t>
            </a:r>
            <a:r>
              <a:rPr lang="uk-UA" sz="2000" dirty="0" err="1"/>
              <a:t>Інвазивність</a:t>
            </a:r>
            <a:r>
              <a:rPr lang="uk-UA" sz="2000" dirty="0"/>
              <a:t>(інфекції)</a:t>
            </a:r>
          </a:p>
          <a:p>
            <a:pPr marL="45720" indent="0">
              <a:buNone/>
            </a:pPr>
            <a:r>
              <a:rPr lang="uk-UA" sz="2000" dirty="0"/>
              <a:t>2. Піддослідні майже завжди тварини або (в дуже рідкісних випадках) люди з ураженнями мозку (Паркінсон, епілепсія)</a:t>
            </a:r>
          </a:p>
          <a:p>
            <a:pPr marL="45720" indent="0">
              <a:buNone/>
            </a:pPr>
            <a:r>
              <a:rPr lang="uk-UA" sz="2000" dirty="0"/>
              <a:t>3. Обмежена область реєстрації, можемо говорити лише про роботу тих нейронів, в яких стоять електроди</a:t>
            </a:r>
          </a:p>
          <a:p>
            <a:endParaRPr lang="uk-UA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00808"/>
            <a:ext cx="403244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uk-UA" sz="2400" dirty="0">
                <a:solidFill>
                  <a:srgbClr val="00B050"/>
                </a:solidFill>
                <a:latin typeface="+mj-lt"/>
              </a:rPr>
              <a:t>Переваги</a:t>
            </a:r>
            <a:r>
              <a:rPr lang="uk-UA" sz="2400" dirty="0" smtClean="0">
                <a:solidFill>
                  <a:srgbClr val="00B050"/>
                </a:solidFill>
                <a:latin typeface="+mj-lt"/>
              </a:rPr>
              <a:t>:</a:t>
            </a:r>
            <a:endParaRPr lang="en-US" sz="2400" dirty="0" smtClean="0">
              <a:solidFill>
                <a:srgbClr val="00B050"/>
              </a:solidFill>
              <a:latin typeface="+mj-lt"/>
            </a:endParaRPr>
          </a:p>
          <a:p>
            <a:pPr marL="45720" indent="0">
              <a:buNone/>
            </a:pPr>
            <a:endParaRPr lang="uk-UA" sz="2000" dirty="0">
              <a:solidFill>
                <a:srgbClr val="00B050"/>
              </a:solidFill>
              <a:latin typeface="+mj-lt"/>
            </a:endParaRPr>
          </a:p>
          <a:p>
            <a:pPr marL="45720" indent="0">
              <a:buNone/>
            </a:pPr>
            <a:r>
              <a:rPr lang="uk-UA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1. Максимально висока просторова роздільна здатність</a:t>
            </a:r>
          </a:p>
          <a:p>
            <a:pPr marL="45720" indent="0">
              <a:buNone/>
            </a:pPr>
            <a:r>
              <a:rPr lang="uk-UA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2. Максимально висока часова здатність</a:t>
            </a:r>
          </a:p>
          <a:p>
            <a:pPr marL="45720" indent="0">
              <a:buNone/>
            </a:pPr>
            <a:r>
              <a:rPr lang="uk-UA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3. Можливо досліджувати активність у </a:t>
            </a:r>
            <a:r>
              <a:rPr lang="uk-UA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вільній поведінці</a:t>
            </a:r>
            <a:endParaRPr lang="uk-UA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102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600200"/>
          </a:xfrm>
        </p:spPr>
        <p:txBody>
          <a:bodyPr/>
          <a:lstStyle/>
          <a:p>
            <a:r>
              <a:rPr lang="ru-RU" dirty="0" err="1" smtClean="0"/>
              <a:t>Дякую</a:t>
            </a:r>
            <a:r>
              <a:rPr lang="ru-RU" dirty="0" smtClean="0"/>
              <a:t> за </a:t>
            </a:r>
            <a:r>
              <a:rPr lang="ru-RU" dirty="0" err="1" smtClean="0"/>
              <a:t>увагу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7761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47</TotalTime>
  <Words>185</Words>
  <Application>Microsoft Office PowerPoint</Application>
  <PresentationFormat>Экран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Исполнительная</vt:lpstr>
      <vt:lpstr> Мікроелектродний метод вимірювання мембранного потенціалу нейронів </vt:lpstr>
      <vt:lpstr>Стереотаксис</vt:lpstr>
      <vt:lpstr>Схема реєстрації</vt:lpstr>
      <vt:lpstr>Мікроелектроди</vt:lpstr>
      <vt:lpstr>Плюси і мінуси</vt:lpstr>
      <vt:lpstr>Дякую за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Мікроелектродний метод вимірювання мембранного потенціалу нейронів та гладеньком′язових клітин </dc:title>
  <dc:creator>Blik</dc:creator>
  <cp:lastModifiedBy>Blik</cp:lastModifiedBy>
  <cp:revision>6</cp:revision>
  <dcterms:created xsi:type="dcterms:W3CDTF">2017-05-10T22:22:15Z</dcterms:created>
  <dcterms:modified xsi:type="dcterms:W3CDTF">2017-05-10T23:22:38Z</dcterms:modified>
</cp:coreProperties>
</file>