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6" r:id="rId8"/>
    <p:sldId id="263" r:id="rId9"/>
    <p:sldId id="264" r:id="rId10"/>
    <p:sldId id="265" r:id="rId11"/>
    <p:sldId id="25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04" autoAdjust="0"/>
  </p:normalViewPr>
  <p:slideViewPr>
    <p:cSldViewPr>
      <p:cViewPr varScale="1">
        <p:scale>
          <a:sx n="85" d="100"/>
          <a:sy n="85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D80E877-1AB4-4D42-AF39-450781805A91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9E1E7F0-89E1-4BF5-A1F5-C297DCA73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BDABD0-7A58-4C7C-B91E-D61F6CBA416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0C5AC-3A6D-4DAD-AD5C-DF13AD780A4B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1A722-35E4-46B8-B6D1-D4618C25D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17AB6-D62B-44EF-867D-5AF7869AA889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B2789-F4DD-4914-AD6B-49D4F801F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AF52D-003B-434C-9FA8-8D08240D092D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97AE5-641E-4303-A8AC-11A4BAB8D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DB18-C86B-425C-B738-553F1A413977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85310-EC69-41D6-8D09-5389B4445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69149-C13A-4E71-99EC-DE3F1F2BB0C4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7CDC0-30AD-4F8C-82C0-ECFFFE7ED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88EE1-04C7-4946-8325-C07E86B1E120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7EDDE-6CBA-434E-9CBD-1B83C12C8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D6D19-1EEF-4B5B-8083-1AA984F107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BE6C6-B959-476F-A9FB-4E446C058D94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246C4-3837-48EC-B280-D716C743E1FD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8F1C5-55FD-4ADC-9797-EF8D1E497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DB991-D721-45BB-B8A7-92168169FEB5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47AE3-2677-4871-B93C-4BF803621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3E52D-2176-470E-9723-78DF7010AD40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392C5-4461-41B2-BB3A-A4617B2F4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C47B-AB1C-4074-8066-43DF55AA8557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9C75A-EEFC-410F-9D68-54976F819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A444FD-6C84-4D73-AA65-ECF6830DEA07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5D981E-EC34-44B9-8A81-A9234B983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03" r:id="rId2"/>
    <p:sldLayoutId id="2147483712" r:id="rId3"/>
    <p:sldLayoutId id="2147483704" r:id="rId4"/>
    <p:sldLayoutId id="2147483713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63" y="6143625"/>
            <a:ext cx="7358062" cy="3571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600" smtClean="0"/>
              <a:t>Підготував студент ІІІ курсу, групи </a:t>
            </a:r>
            <a:r>
              <a:rPr lang="uk-UA" sz="1600" smtClean="0"/>
              <a:t>ПФНКТ</a:t>
            </a:r>
            <a:endParaRPr lang="ru-RU" sz="16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Теор</a:t>
            </a:r>
            <a:r>
              <a:rPr lang="uk-UA" smtClean="0"/>
              <a:t>ії походження держави</a:t>
            </a:r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857250" y="785813"/>
            <a:ext cx="70723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Після падіння імперій в працях Гобіно та де Лапужа та їх сподвижників на початку ХХ століття почало формуватися викревлена теорія расового походження держави. Нове бачення базувалося на домінуванні європеоєдної раси, а саме “нордичної раси” над усіми іншими расами світу. У період нацистської диктатури в Третьому Рейсі, німецькі політичні мислителі виокремлювали дві головні детермінанти расової теорії держави та політики: 1) </a:t>
            </a:r>
            <a:r>
              <a:rPr lang="uk-UA" u="sng">
                <a:latin typeface="Constantia" pitchFamily="18" charset="0"/>
              </a:rPr>
              <a:t>Політична воля</a:t>
            </a:r>
            <a:r>
              <a:rPr lang="en-US">
                <a:latin typeface="Constantia" pitchFamily="18" charset="0"/>
              </a:rPr>
              <a:t>; </a:t>
            </a:r>
            <a:r>
              <a:rPr lang="uk-UA">
                <a:latin typeface="Constantia" pitchFamily="18" charset="0"/>
              </a:rPr>
              <a:t>2) </a:t>
            </a:r>
            <a:r>
              <a:rPr lang="uk-UA" u="sng">
                <a:latin typeface="Constantia" pitchFamily="18" charset="0"/>
              </a:rPr>
              <a:t>Культурний інтелект</a:t>
            </a:r>
            <a:r>
              <a:rPr lang="en-US">
                <a:latin typeface="Constantia" pitchFamily="18" charset="0"/>
              </a:rPr>
              <a:t>;</a:t>
            </a:r>
          </a:p>
          <a:p>
            <a:pPr algn="just"/>
            <a:r>
              <a:rPr lang="uk-UA">
                <a:latin typeface="Constantia" pitchFamily="18" charset="0"/>
              </a:rPr>
              <a:t>Саме в першій половині ХХ ст. расова теорія походження держави остаточно інтегрувалась до складу ідеологіх колоніалізму.</a:t>
            </a:r>
          </a:p>
          <a:p>
            <a:pPr algn="just"/>
            <a:r>
              <a:rPr lang="uk-UA">
                <a:latin typeface="Constantia" pitchFamily="18" charset="0"/>
              </a:rPr>
              <a:t>Ключовими теоретиками в расовій теорії в нацистській Німеччині були : </a:t>
            </a:r>
            <a:endParaRPr lang="ru-RU">
              <a:latin typeface="Constantia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 l="525" t="1476" r="87927" b="40601"/>
          <a:stretch>
            <a:fillRect/>
          </a:stretch>
        </p:blipFill>
        <p:spPr bwMode="auto">
          <a:xfrm>
            <a:off x="2786063" y="3929063"/>
            <a:ext cx="135731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/>
          <a:srcRect l="12862" t="44292" r="77559" b="15134"/>
          <a:stretch>
            <a:fillRect/>
          </a:stretch>
        </p:blipFill>
        <p:spPr bwMode="auto">
          <a:xfrm>
            <a:off x="4214813" y="3929063"/>
            <a:ext cx="1214437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/>
          <a:srcRect t="70128" r="87270" b="18456"/>
          <a:stretch>
            <a:fillRect/>
          </a:stretch>
        </p:blipFill>
        <p:spPr bwMode="auto">
          <a:xfrm>
            <a:off x="4214813" y="5643563"/>
            <a:ext cx="12144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5429250" y="3929063"/>
            <a:ext cx="1304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Та в Італії:</a:t>
            </a:r>
            <a:endParaRPr lang="ru-RU"/>
          </a:p>
        </p:txBody>
      </p:sp>
      <p:pic>
        <p:nvPicPr>
          <p:cNvPr id="14343" name="Picture 4"/>
          <p:cNvPicPr>
            <a:picLocks noChangeAspect="1" noChangeArrowheads="1"/>
          </p:cNvPicPr>
          <p:nvPr/>
        </p:nvPicPr>
        <p:blipFill>
          <a:blip r:embed="rId3"/>
          <a:srcRect l="1968" t="3691" r="85957" b="36909"/>
          <a:stretch>
            <a:fillRect/>
          </a:stretch>
        </p:blipFill>
        <p:spPr bwMode="auto">
          <a:xfrm>
            <a:off x="6643688" y="3929063"/>
            <a:ext cx="1285875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857496"/>
            <a:ext cx="4071966" cy="7762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/>
              <a:t>Дякую за увагу!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2714625" y="1571625"/>
            <a:ext cx="3500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u="sng">
                <a:latin typeface="Constantia" pitchFamily="18" charset="0"/>
              </a:rPr>
              <a:t>Патріархальна теорія</a:t>
            </a:r>
            <a:endParaRPr lang="ru-RU" sz="2400" b="1" u="sng">
              <a:latin typeface="Constantia" pitchFamily="18" charset="0"/>
            </a:endParaRP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214438" y="2143125"/>
            <a:ext cx="6643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Суть теорії в тому, що державна влада зародилась в родинній організації суспільства, де керував найстаріша людина(так званий батько). Влада переходила від найстарших до найстарших.</a:t>
            </a:r>
            <a:endParaRPr lang="ru-RU">
              <a:latin typeface="Constantia" pitchFamily="18" charset="0"/>
            </a:endParaRP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1285875" y="3357563"/>
            <a:ext cx="2633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u="sng">
                <a:latin typeface="Constantia" pitchFamily="18" charset="0"/>
              </a:rPr>
              <a:t>Представителі теорії:</a:t>
            </a:r>
            <a:endParaRPr lang="ru-RU" b="1" u="sng">
              <a:latin typeface="Constantia" pitchFamily="18" charset="0"/>
            </a:endParaRPr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2"/>
          <a:srcRect t="55363" r="44620" b="14764"/>
          <a:stretch>
            <a:fillRect/>
          </a:stretch>
        </p:blipFill>
        <p:spPr bwMode="auto">
          <a:xfrm>
            <a:off x="714375" y="3786188"/>
            <a:ext cx="782161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571750" y="1285875"/>
            <a:ext cx="3786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u="sng">
                <a:latin typeface="Constantia" pitchFamily="18" charset="0"/>
              </a:rPr>
              <a:t>Патримоніальна теорія</a:t>
            </a:r>
            <a:endParaRPr lang="ru-RU" sz="2400" b="1" u="sng">
              <a:latin typeface="Constantia" pitchFamily="18" charset="0"/>
            </a:endParaRP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928688" y="1857375"/>
            <a:ext cx="6858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Теорія стверджує, що державна влада і політика є наслідниками зародження приватної власності, передусім – на землю.</a:t>
            </a:r>
          </a:p>
          <a:p>
            <a:pPr algn="just"/>
            <a:r>
              <a:rPr lang="uk-UA">
                <a:latin typeface="Constantia" pitchFamily="18" charset="0"/>
              </a:rPr>
              <a:t>Основа патримоніальної теорії – право власності на родючу землю. Для будь-якої держави характерні відносини васалітету-сюзеренітету.</a:t>
            </a:r>
            <a:endParaRPr lang="ru-RU">
              <a:latin typeface="Constantia" pitchFamily="18" charset="0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/>
          <a:srcRect t="49828" r="44620" b="12549"/>
          <a:stretch>
            <a:fillRect/>
          </a:stretch>
        </p:blipFill>
        <p:spPr bwMode="auto">
          <a:xfrm>
            <a:off x="1143000" y="3857625"/>
            <a:ext cx="6715125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1000125" y="3357563"/>
            <a:ext cx="2633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u="sng">
                <a:latin typeface="Constantia" pitchFamily="18" charset="0"/>
              </a:rPr>
              <a:t>Представителі теорії:</a:t>
            </a:r>
            <a:endParaRPr lang="ru-RU" b="1" u="sng">
              <a:latin typeface="Constantia" pitchFamily="18" charset="0"/>
            </a:endParaRPr>
          </a:p>
        </p:txBody>
      </p:sp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3"/>
          <a:srcRect l="1181" t="49828" r="88451" b="21407"/>
          <a:stretch>
            <a:fillRect/>
          </a:stretch>
        </p:blipFill>
        <p:spPr bwMode="auto">
          <a:xfrm>
            <a:off x="1143000" y="3857625"/>
            <a:ext cx="1500188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2"/>
          <p:cNvPicPr>
            <a:picLocks noChangeAspect="1" noChangeArrowheads="1"/>
          </p:cNvPicPr>
          <p:nvPr/>
        </p:nvPicPr>
        <p:blipFill>
          <a:blip r:embed="rId3"/>
          <a:srcRect l="13387" t="49828" r="76509" b="21407"/>
          <a:stretch>
            <a:fillRect/>
          </a:stretch>
        </p:blipFill>
        <p:spPr bwMode="auto">
          <a:xfrm>
            <a:off x="2643188" y="3857625"/>
            <a:ext cx="1500187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3"/>
          <a:srcRect l="25722" t="49828" r="65617" b="22147"/>
          <a:stretch>
            <a:fillRect/>
          </a:stretch>
        </p:blipFill>
        <p:spPr bwMode="auto">
          <a:xfrm>
            <a:off x="4143375" y="3857625"/>
            <a:ext cx="14287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2786063" y="1285875"/>
            <a:ext cx="3308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u="sng">
                <a:latin typeface="Constantia" pitchFamily="18" charset="0"/>
              </a:rPr>
              <a:t>Психологічна теорія</a:t>
            </a:r>
            <a:endParaRPr lang="ru-RU" sz="2400" b="1" u="sng">
              <a:latin typeface="Constantia" pitchFamily="18" charset="0"/>
            </a:endParaRP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1357313" y="2000250"/>
            <a:ext cx="6357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Теорія стверджує, що державна влада базується на духорвній потребі людини в вищому захисті, соціальній стабільності та індивідуальному комфорті.</a:t>
            </a:r>
            <a:endParaRPr lang="ru-RU">
              <a:latin typeface="Constantia" pitchFamily="18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/>
          <a:srcRect t="50197" r="76378" b="12549"/>
          <a:stretch>
            <a:fillRect/>
          </a:stretch>
        </p:blipFill>
        <p:spPr bwMode="auto">
          <a:xfrm>
            <a:off x="1143000" y="3500438"/>
            <a:ext cx="3201988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2"/>
          <a:srcRect l="14568" t="50197" r="76378" b="21777"/>
          <a:stretch>
            <a:fillRect/>
          </a:stretch>
        </p:blipFill>
        <p:spPr bwMode="auto">
          <a:xfrm>
            <a:off x="2786063" y="3500438"/>
            <a:ext cx="1500187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2"/>
          <a:srcRect l="1837" t="50197" r="89633" b="21407"/>
          <a:stretch>
            <a:fillRect/>
          </a:stretch>
        </p:blipFill>
        <p:spPr bwMode="auto">
          <a:xfrm>
            <a:off x="1357313" y="3500438"/>
            <a:ext cx="13573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2"/>
          <a:srcRect l="32283" t="50197" r="46063" b="12549"/>
          <a:stretch>
            <a:fillRect/>
          </a:stretch>
        </p:blipFill>
        <p:spPr bwMode="auto">
          <a:xfrm>
            <a:off x="4357688" y="3500438"/>
            <a:ext cx="2930525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2786063" y="3000375"/>
            <a:ext cx="2633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u="sng">
                <a:latin typeface="Constantia" pitchFamily="18" charset="0"/>
              </a:rPr>
              <a:t>Представителі теорії:</a:t>
            </a:r>
            <a:endParaRPr lang="ru-RU" b="1" u="sng">
              <a:latin typeface="Constantia" pitchFamily="18" charset="0"/>
            </a:endParaRPr>
          </a:p>
        </p:txBody>
      </p:sp>
      <p:pic>
        <p:nvPicPr>
          <p:cNvPr id="8201" name="Picture 2"/>
          <p:cNvPicPr>
            <a:picLocks noChangeAspect="1" noChangeArrowheads="1"/>
          </p:cNvPicPr>
          <p:nvPr/>
        </p:nvPicPr>
        <p:blipFill>
          <a:blip r:embed="rId2"/>
          <a:srcRect l="32283" t="50197" r="58923" b="21777"/>
          <a:stretch>
            <a:fillRect/>
          </a:stretch>
        </p:blipFill>
        <p:spPr bwMode="auto">
          <a:xfrm>
            <a:off x="4357688" y="3500438"/>
            <a:ext cx="1357312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2"/>
          <p:cNvPicPr>
            <a:picLocks noChangeAspect="1" noChangeArrowheads="1"/>
          </p:cNvPicPr>
          <p:nvPr/>
        </p:nvPicPr>
        <p:blipFill>
          <a:blip r:embed="rId2"/>
          <a:srcRect l="43964" t="50197" r="45932" b="21777"/>
          <a:stretch>
            <a:fillRect/>
          </a:stretch>
        </p:blipFill>
        <p:spPr bwMode="auto">
          <a:xfrm>
            <a:off x="5786438" y="3500438"/>
            <a:ext cx="1509712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2857500" y="714375"/>
            <a:ext cx="2886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u="sng">
                <a:latin typeface="Constantia" pitchFamily="18" charset="0"/>
              </a:rPr>
              <a:t>Теологічна теорія</a:t>
            </a:r>
            <a:endParaRPr lang="ru-RU" sz="2400" b="1" u="sng">
              <a:latin typeface="Constantia" pitchFamily="18" charset="0"/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071563" y="1285875"/>
            <a:ext cx="6715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Теорія стверджує, що державна влада має боєественну сутність. Це не означає, що всака влада непогрішима, але передбачає санцію Бога на здійснення всіх політичних діянь.</a:t>
            </a:r>
            <a:endParaRPr lang="ru-RU">
              <a:latin typeface="Constantia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/>
          <a:srcRect t="51672" r="44620" b="12549"/>
          <a:stretch>
            <a:fillRect/>
          </a:stretch>
        </p:blipFill>
        <p:spPr bwMode="auto">
          <a:xfrm>
            <a:off x="1000125" y="4429125"/>
            <a:ext cx="7067550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/>
          <a:srcRect t="13657" r="81889" b="48351"/>
          <a:stretch>
            <a:fillRect/>
          </a:stretch>
        </p:blipFill>
        <p:spPr bwMode="auto">
          <a:xfrm>
            <a:off x="1071563" y="2928938"/>
            <a:ext cx="1928812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1000125" y="2500313"/>
            <a:ext cx="2633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u="sng">
                <a:latin typeface="Constantia" pitchFamily="18" charset="0"/>
              </a:rPr>
              <a:t>Представителі теорії:</a:t>
            </a:r>
            <a:endParaRPr lang="ru-RU" b="1" u="sng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2571750" y="785813"/>
            <a:ext cx="3568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u="sng">
                <a:latin typeface="Constantia" pitchFamily="18" charset="0"/>
              </a:rPr>
              <a:t>Капіталістична теорія</a:t>
            </a:r>
            <a:endParaRPr lang="ru-RU" sz="2400" b="1" u="sng">
              <a:latin typeface="Constantia" pitchFamily="18" charset="0"/>
            </a:endParaRP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143000" y="1357313"/>
            <a:ext cx="66436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Теорія стверджує, що державна влада виникає в процесі перемоги приватної власності над власністю колективною. Держава є продуктом економічних відносин та формується людьми для забезпечення матеріального добробуту. експлуатація бідних багатими виправдана природою, оскільки інтелектуальні здібності людей дуже різняться. Рівність – шкідлива утопія. </a:t>
            </a:r>
            <a:endParaRPr lang="ru-RU">
              <a:latin typeface="Constantia" pitchFamily="18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 t="52411" r="44620" b="12549"/>
          <a:stretch>
            <a:fillRect/>
          </a:stretch>
        </p:blipFill>
        <p:spPr bwMode="auto">
          <a:xfrm>
            <a:off x="1143000" y="4143375"/>
            <a:ext cx="66690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1143000" y="3571875"/>
            <a:ext cx="26336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u="sng">
                <a:latin typeface="Constantia" pitchFamily="18" charset="0"/>
              </a:rPr>
              <a:t>Представителі теорії:</a:t>
            </a:r>
            <a:endParaRPr lang="ru-RU" b="1" u="sng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714375" y="928688"/>
            <a:ext cx="7429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/>
              <a:t>Капіталістична теорія є протилежною класовій в якій Маркс говорить, що всі класи повинні стати рівними і тоді буде побудована ідеальна держава. А капіталістична стверджує, що всі класи повинні бути нерівними і виключно у нерівності класів та пригнобленні  тих хто менш сильний тими хто більш сильний в цьому і є вища справедливість. Держави зароджуються із пригноблення, але це пригноблення є позитивним.</a:t>
            </a:r>
          </a:p>
          <a:p>
            <a:pPr algn="just"/>
            <a:r>
              <a:rPr lang="uk-UA"/>
              <a:t>Капіталізм заснований на способі розподілу, при якомупродукт виробництва  належить капіталісту – власнику засобів виробництва. Історично, капіталізм, як спосіб виробництва прийшов на заміну феодалізму.</a:t>
            </a:r>
          </a:p>
          <a:p>
            <a:pPr algn="just"/>
            <a:r>
              <a:rPr lang="uk-UA"/>
              <a:t>У сучасних капіталістичних країнах держава бачить свою роль у встановлення законодавчої бази та юридичних рамок, в яких здійснюється виробництво і торгівля.</a:t>
            </a: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3357563" y="1000125"/>
            <a:ext cx="2238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u="sng">
                <a:latin typeface="Constantia" pitchFamily="18" charset="0"/>
              </a:rPr>
              <a:t>Расова теорія</a:t>
            </a:r>
            <a:endParaRPr lang="ru-RU" sz="2400" b="1" u="sng">
              <a:latin typeface="Constantia" pitchFamily="18" charset="0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214438" y="1643063"/>
            <a:ext cx="67151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Форма державного правління в будь-якій державі зумовлюється етногенетичним расовим походженням державо утворюючого народу. Расова теорія передбачає, що всі форми політичної організації залежать від балансу інтелектуальних та фізичних здібностей раси.</a:t>
            </a:r>
          </a:p>
          <a:p>
            <a:pPr algn="just"/>
            <a:r>
              <a:rPr lang="uk-UA">
                <a:latin typeface="Constantia" pitchFamily="18" charset="0"/>
              </a:rPr>
              <a:t>Теорія була розробленна французькими вченими: </a:t>
            </a: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/>
          <a:srcRect l="1312" t="4430" r="81364" b="47981"/>
          <a:stretch>
            <a:fillRect/>
          </a:stretch>
        </p:blipFill>
        <p:spPr bwMode="auto">
          <a:xfrm>
            <a:off x="762000" y="3643313"/>
            <a:ext cx="2095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/>
          <a:srcRect l="41995" t="4430" r="45932" b="36909"/>
          <a:stretch>
            <a:fillRect/>
          </a:stretch>
        </p:blipFill>
        <p:spPr bwMode="auto">
          <a:xfrm>
            <a:off x="2928938" y="3643313"/>
            <a:ext cx="17145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3"/>
          <a:srcRect l="8661" t="14764" r="81207" b="46506"/>
          <a:stretch>
            <a:fillRect/>
          </a:stretch>
        </p:blipFill>
        <p:spPr bwMode="auto">
          <a:xfrm>
            <a:off x="4714875" y="3643313"/>
            <a:ext cx="18573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3"/>
          <p:cNvPicPr>
            <a:picLocks noChangeAspect="1" noChangeArrowheads="1"/>
          </p:cNvPicPr>
          <p:nvPr/>
        </p:nvPicPr>
        <p:blipFill>
          <a:blip r:embed="rId3"/>
          <a:srcRect l="37402" t="14764" r="53674" b="40968"/>
          <a:stretch>
            <a:fillRect/>
          </a:stretch>
        </p:blipFill>
        <p:spPr bwMode="auto">
          <a:xfrm>
            <a:off x="6643688" y="3643313"/>
            <a:ext cx="16351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000125" y="2143125"/>
            <a:ext cx="342106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uk-UA" u="sng">
                <a:latin typeface="Constantia" pitchFamily="18" charset="0"/>
              </a:rPr>
              <a:t>Європеоїдна</a:t>
            </a:r>
          </a:p>
          <a:p>
            <a:pPr marL="342900" indent="-342900">
              <a:buFontTx/>
              <a:buAutoNum type="arabicPeriod"/>
            </a:pPr>
            <a:r>
              <a:rPr lang="uk-UA" u="sng">
                <a:latin typeface="Constantia" pitchFamily="18" charset="0"/>
              </a:rPr>
              <a:t>Монголоїдна</a:t>
            </a:r>
          </a:p>
          <a:p>
            <a:pPr marL="342900" indent="-342900">
              <a:buFontTx/>
              <a:buAutoNum type="arabicPeriod"/>
            </a:pPr>
            <a:r>
              <a:rPr lang="uk-UA" u="sng">
                <a:latin typeface="Constantia" pitchFamily="18" charset="0"/>
              </a:rPr>
              <a:t>Негроїдна</a:t>
            </a:r>
          </a:p>
          <a:p>
            <a:pPr marL="342900" indent="-342900">
              <a:buFontTx/>
              <a:buAutoNum type="arabicPeriod"/>
            </a:pPr>
            <a:r>
              <a:rPr lang="uk-UA" u="sng">
                <a:latin typeface="Constantia" pitchFamily="18" charset="0"/>
              </a:rPr>
              <a:t>Семітська</a:t>
            </a:r>
          </a:p>
          <a:p>
            <a:pPr marL="342900" indent="-342900">
              <a:buFontTx/>
              <a:buAutoNum type="arabicPeriod"/>
            </a:pPr>
            <a:r>
              <a:rPr lang="uk-UA" u="sng">
                <a:latin typeface="Constantia" pitchFamily="18" charset="0"/>
              </a:rPr>
              <a:t>Американоїдна(індіанська)</a:t>
            </a:r>
          </a:p>
          <a:p>
            <a:pPr marL="342900" indent="-342900">
              <a:buFontTx/>
              <a:buAutoNum type="arabicPeriod"/>
            </a:pPr>
            <a:r>
              <a:rPr lang="uk-UA" u="sng">
                <a:latin typeface="Constantia" pitchFamily="18" charset="0"/>
              </a:rPr>
              <a:t>Австралоїдна</a:t>
            </a:r>
            <a:endParaRPr lang="ru-RU" u="sng">
              <a:latin typeface="Constantia" pitchFamily="18" charset="0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000125" y="1714500"/>
            <a:ext cx="1766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u="sng">
                <a:latin typeface="Constantia" pitchFamily="18" charset="0"/>
              </a:rPr>
              <a:t>Людські раси:</a:t>
            </a:r>
            <a:endParaRPr lang="ru-RU" b="1" u="sng">
              <a:latin typeface="Constantia" pitchFamily="18" charset="0"/>
            </a:endParaRPr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928688" y="1214438"/>
            <a:ext cx="5857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Кожен етнос належить до конкретної раси, субраси.</a:t>
            </a:r>
            <a:endParaRPr lang="ru-RU">
              <a:latin typeface="Constantia" pitchFamily="18" charset="0"/>
            </a:endParaRP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1071563" y="4214813"/>
            <a:ext cx="67865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Constantia" pitchFamily="18" charset="0"/>
              </a:rPr>
              <a:t>Расова теорія пропонує передати виключне право розбудови держав на конкретних територіях виключно тим народам, які є автохтонними населенням цих територій.</a:t>
            </a:r>
          </a:p>
          <a:p>
            <a:pPr algn="just"/>
            <a:r>
              <a:rPr lang="uk-UA">
                <a:latin typeface="Constantia" pitchFamily="18" charset="0"/>
              </a:rPr>
              <a:t>Расова теорія прагне припинити культурний транзит і великі міграції народів, хоча саме ці явища є ключовою умовою зародження і розвитку всіх рас та національностей.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188</TotalTime>
  <Words>533</Words>
  <Application>Microsoft Office PowerPoint</Application>
  <PresentationFormat>Экран (4:3)</PresentationFormat>
  <Paragraphs>40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Теорії походження держави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Теорії походження держави</dc:title>
  <dc:creator>NickOn</dc:creator>
  <cp:lastModifiedBy>NickOn</cp:lastModifiedBy>
  <cp:revision>23</cp:revision>
  <dcterms:created xsi:type="dcterms:W3CDTF">2020-11-03T14:31:56Z</dcterms:created>
  <dcterms:modified xsi:type="dcterms:W3CDTF">2020-12-29T22:03:07Z</dcterms:modified>
</cp:coreProperties>
</file>