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2" r:id="rId12"/>
    <p:sldId id="265" r:id="rId13"/>
    <p:sldId id="266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33CCFF"/>
    <a:srgbClr val="00CC00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1" autoAdjust="0"/>
    <p:restoredTop sz="94660"/>
  </p:normalViewPr>
  <p:slideViewPr>
    <p:cSldViewPr>
      <p:cViewPr varScale="1">
        <p:scale>
          <a:sx n="106" d="100"/>
          <a:sy n="106" d="100"/>
        </p:scale>
        <p:origin x="165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A9881-7081-4FBA-A2E8-0F954F85111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9723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3486B1-047B-44EA-ACF6-D12D02AE6AC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5593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0DBD5D-66EE-413F-A2E1-D9D55AF8B1F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33097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B3896F-93C3-41DA-AF4D-87E298711F2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967512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EBFD33-5B20-42E1-A725-902BBA4EA84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83175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DDC942-ED9C-4E47-BF2E-90790662EF9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8633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DDC942-ED9C-4E47-BF2E-90790662EF9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6924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F2A27B-FA20-49D5-8ED6-2C6A228E538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1393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B739EC-EE6E-4F56-ACA5-1A2E88FDDCA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76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D391A78-392B-43A7-8ABC-1A7714A6E9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761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20845B-2A90-4227-90F9-DDC41383BF1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1166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5EA191-3D8E-4125-9CCE-F8C800B7EF8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8213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26B2D0-5CA2-4A45-B675-43C69281826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2490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B5C621-7642-4495-86D5-866EDA46379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83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9A59BF-2403-430F-83AB-97A32CB7415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5974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33B763-C95D-412A-9915-F2D88294370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9071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3275A4-AC8D-4E50-8D6E-0546A7E4709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6243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8A944D-19D7-474F-94E2-91C1FBA76A6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0771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fld id="{70DDC942-ED9C-4E47-BF2E-90790662EF9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11321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  <p:sldLayoutId id="2147483805" r:id="rId14"/>
    <p:sldLayoutId id="2147483806" r:id="rId15"/>
    <p:sldLayoutId id="2147483807" r:id="rId16"/>
    <p:sldLayoutId id="2147483808" r:id="rId17"/>
    <p:sldLayoutId id="2147483809" r:id="rId1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60648"/>
            <a:ext cx="7886700" cy="615602"/>
          </a:xfrm>
        </p:spPr>
        <p:txBody>
          <a:bodyPr>
            <a:normAutofit fontScale="90000"/>
          </a:bodyPr>
          <a:lstStyle/>
          <a:p>
            <a:pPr algn="ctr"/>
            <a:r>
              <a:rPr lang="uk-UA" altLang="ru-RU" b="1" dirty="0">
                <a:solidFill>
                  <a:srgbClr val="FFC000"/>
                </a:solidFill>
              </a:rPr>
              <a:t>Спадкування в мові С#.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876250"/>
            <a:ext cx="8496944" cy="579311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dirty="0" smtClean="0"/>
              <a:t>Одним з основних принципів об’єктно-орієнтованого програмування є </a:t>
            </a:r>
            <a:r>
              <a:rPr lang="uk-UA" b="1" i="1" dirty="0" smtClean="0"/>
              <a:t>спадкування</a:t>
            </a:r>
            <a:r>
              <a:rPr lang="uk-UA" dirty="0" smtClean="0"/>
              <a:t>, тобто можливість створення так званих </a:t>
            </a:r>
            <a:r>
              <a:rPr lang="uk-UA" b="1" i="1" dirty="0" smtClean="0"/>
              <a:t>похідних класів </a:t>
            </a:r>
            <a:r>
              <a:rPr lang="uk-UA" dirty="0" smtClean="0"/>
              <a:t>від вже існуючих, які виступають в ролі </a:t>
            </a:r>
            <a:r>
              <a:rPr lang="uk-UA" b="1" i="1" dirty="0" smtClean="0"/>
              <a:t>базових</a:t>
            </a:r>
            <a:r>
              <a:rPr lang="uk-UA" dirty="0" smtClean="0"/>
              <a:t> при спадкуванні.</a:t>
            </a:r>
          </a:p>
          <a:p>
            <a:pPr marL="0" indent="0">
              <a:buNone/>
            </a:pPr>
            <a:r>
              <a:rPr lang="uk-UA" dirty="0" smtClean="0"/>
              <a:t>Логіка цього принципу очевидна – зникає необхідність розробки нового класу «з нуля», є можливість використати існуючий вже протестований код.</a:t>
            </a:r>
          </a:p>
          <a:p>
            <a:pPr marL="0" indent="0">
              <a:buNone/>
            </a:pPr>
            <a:r>
              <a:rPr lang="uk-UA" dirty="0" smtClean="0"/>
              <a:t>Головна вимога застосування цього принципу: новостворений похідний клас є різновидом, варіантом існуючого базового класу. Тобто повинна бути можливість стверджувати, що </a:t>
            </a:r>
            <a:r>
              <a:rPr lang="uk-UA" b="1" i="1" dirty="0" smtClean="0"/>
              <a:t>похідний клас є базовим </a:t>
            </a:r>
            <a:r>
              <a:rPr lang="uk-UA" dirty="0" smtClean="0"/>
              <a:t>з певними доповненнями.</a:t>
            </a:r>
          </a:p>
          <a:p>
            <a:pPr marL="0" indent="0">
              <a:buNone/>
            </a:pPr>
            <a:r>
              <a:rPr lang="uk-UA" dirty="0" smtClean="0"/>
              <a:t>Подібних стосунків між різними об’єктами немало в оточуючому світі. Наприклад, ми можемо стверджувати, що лев, слон та кішка Є тваринами, кожна зі своїми певними особливостями існування, звичок та харчування. Якщо реалізувати ці поняття у вигляді класів, то базовим треба визначити клас ТВАРИНА, а ЛЕВ, СЛОН та КІШКА – можуть бути реалізовані, як похідні від нього.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89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280400" cy="15748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sz="4000" b="1" dirty="0">
                <a:solidFill>
                  <a:srgbClr val="FFC000"/>
                </a:solidFill>
              </a:rPr>
              <a:t>Синтаксис виклику </a:t>
            </a:r>
            <a:r>
              <a:rPr lang="uk-UA" altLang="ru-RU" sz="4000" b="1" dirty="0" smtClean="0">
                <a:solidFill>
                  <a:srgbClr val="FFC000"/>
                </a:solidFill>
              </a:rPr>
              <a:t>конструктора </a:t>
            </a:r>
            <a:r>
              <a:rPr lang="uk-UA" altLang="ru-RU" sz="4000" b="1" dirty="0">
                <a:solidFill>
                  <a:srgbClr val="FFC000"/>
                </a:solidFill>
              </a:rPr>
              <a:t>базового класу конструктором похідного класу:</a:t>
            </a:r>
            <a:endParaRPr lang="ru-RU" altLang="ru-RU" sz="4000" b="1" dirty="0">
              <a:solidFill>
                <a:srgbClr val="FFC000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251519" y="2060898"/>
            <a:ext cx="8424935" cy="4536454"/>
          </a:xfrm>
        </p:spPr>
        <p:txBody>
          <a:bodyPr/>
          <a:lstStyle/>
          <a:p>
            <a:pPr eaLnBrk="1" fontAlgn="auto" hangingPunct="1">
              <a:buFontTx/>
              <a:buNone/>
              <a:defRPr/>
            </a:pPr>
            <a:r>
              <a:rPr lang="ru-RU" altLang="ru-RU" sz="2800" b="1" dirty="0">
                <a:solidFill>
                  <a:srgbClr val="0066FF"/>
                </a:solidFill>
                <a:latin typeface="Courier New" panose="02070309020205020404" pitchFamily="49" charset="0"/>
              </a:rPr>
              <a:t>&lt;</a:t>
            </a:r>
            <a:r>
              <a:rPr lang="uk-UA" altLang="ru-RU" sz="2800" b="1" dirty="0" err="1">
                <a:solidFill>
                  <a:srgbClr val="0066FF"/>
                </a:solidFill>
                <a:latin typeface="Courier New" panose="02070309020205020404" pitchFamily="49" charset="0"/>
              </a:rPr>
              <a:t>модифікатор_доступу</a:t>
            </a:r>
            <a:r>
              <a:rPr lang="ru-RU" altLang="ru-RU" sz="2800" b="1" dirty="0">
                <a:solidFill>
                  <a:srgbClr val="0066FF"/>
                </a:solidFill>
                <a:latin typeface="Courier New" panose="02070309020205020404" pitchFamily="49" charset="0"/>
              </a:rPr>
              <a:t>&gt;</a:t>
            </a:r>
            <a:r>
              <a:rPr lang="uk-UA" altLang="ru-RU" sz="2800" b="1" dirty="0">
                <a:solidFill>
                  <a:srgbClr val="0066FF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800" b="1" dirty="0">
                <a:latin typeface="Courier New" panose="02070309020205020404" pitchFamily="49" charset="0"/>
              </a:rPr>
              <a:t>&lt;</a:t>
            </a:r>
            <a:r>
              <a:rPr lang="uk-UA" altLang="ru-RU" sz="2800" b="1" dirty="0">
                <a:latin typeface="Courier New" panose="02070309020205020404" pitchFamily="49" charset="0"/>
              </a:rPr>
              <a:t>ідентифікатор конструктора похідного класу</a:t>
            </a:r>
            <a:r>
              <a:rPr lang="ru-RU" altLang="ru-RU" sz="2800" b="1" dirty="0">
                <a:latin typeface="Courier New" panose="02070309020205020404" pitchFamily="49" charset="0"/>
              </a:rPr>
              <a:t>&gt; </a:t>
            </a:r>
            <a:endParaRPr lang="uk-UA" altLang="ru-RU" sz="2800" b="1" dirty="0">
              <a:latin typeface="Courier New" panose="02070309020205020404" pitchFamily="49" charset="0"/>
            </a:endParaRPr>
          </a:p>
          <a:p>
            <a:pPr eaLnBrk="1" fontAlgn="auto" hangingPunct="1">
              <a:buFontTx/>
              <a:buNone/>
              <a:defRPr/>
            </a:pPr>
            <a:r>
              <a:rPr lang="uk-UA" altLang="ru-RU" sz="2800" b="1" dirty="0">
                <a:latin typeface="Courier New" panose="02070309020205020404" pitchFamily="49" charset="0"/>
              </a:rPr>
              <a:t>(</a:t>
            </a:r>
            <a:r>
              <a:rPr lang="ru-RU" altLang="ru-RU" sz="2800" b="1" dirty="0">
                <a:latin typeface="Courier New" panose="02070309020205020404" pitchFamily="49" charset="0"/>
              </a:rPr>
              <a:t>&lt;</a:t>
            </a:r>
            <a:r>
              <a:rPr lang="uk-UA" altLang="ru-RU" sz="2800" b="1" dirty="0">
                <a:latin typeface="Courier New" panose="02070309020205020404" pitchFamily="49" charset="0"/>
              </a:rPr>
              <a:t>список параметрів конструктора похідного класу</a:t>
            </a:r>
            <a:r>
              <a:rPr lang="ru-RU" altLang="ru-RU" sz="2800" b="1" dirty="0">
                <a:latin typeface="Courier New" panose="02070309020205020404" pitchFamily="49" charset="0"/>
              </a:rPr>
              <a:t> &gt;</a:t>
            </a:r>
            <a:r>
              <a:rPr lang="uk-UA" altLang="ru-RU" sz="2800" b="1" dirty="0">
                <a:latin typeface="Courier New" panose="02070309020205020404" pitchFamily="49" charset="0"/>
              </a:rPr>
              <a:t>)</a:t>
            </a:r>
            <a:r>
              <a:rPr lang="ru-RU" altLang="ru-RU" sz="2800" b="1" dirty="0">
                <a:latin typeface="Courier New" panose="02070309020205020404" pitchFamily="49" charset="0"/>
              </a:rPr>
              <a:t> : </a:t>
            </a:r>
            <a:r>
              <a:rPr lang="ru-RU" altLang="ru-RU" sz="2800" b="1" dirty="0">
                <a:solidFill>
                  <a:srgbClr val="0066FF"/>
                </a:solidFill>
                <a:latin typeface="Courier New" panose="02070309020205020404" pitchFamily="49" charset="0"/>
              </a:rPr>
              <a:t>	</a:t>
            </a:r>
            <a:r>
              <a:rPr lang="en-US" altLang="ru-RU" sz="2800" b="1" dirty="0">
                <a:solidFill>
                  <a:srgbClr val="0066FF"/>
                </a:solidFill>
                <a:latin typeface="Courier New" panose="02070309020205020404" pitchFamily="49" charset="0"/>
              </a:rPr>
              <a:t>base</a:t>
            </a:r>
            <a:r>
              <a:rPr lang="ru-RU" altLang="ru-RU" sz="2800" b="1" dirty="0">
                <a:solidFill>
                  <a:srgbClr val="0066FF"/>
                </a:solidFill>
                <a:latin typeface="Courier New" panose="02070309020205020404" pitchFamily="49" charset="0"/>
              </a:rPr>
              <a:t>  </a:t>
            </a:r>
            <a:r>
              <a:rPr lang="ru-RU" altLang="ru-RU" sz="2800" b="1" dirty="0">
                <a:latin typeface="Courier New" panose="02070309020205020404" pitchFamily="49" charset="0"/>
              </a:rPr>
              <a:t>(&lt;</a:t>
            </a:r>
            <a:r>
              <a:rPr lang="uk-UA" altLang="ru-RU" sz="2800" b="1" dirty="0">
                <a:latin typeface="Courier New" panose="02070309020205020404" pitchFamily="49" charset="0"/>
              </a:rPr>
              <a:t>список параметрів конструктора базового класу</a:t>
            </a:r>
            <a:r>
              <a:rPr lang="ru-RU" altLang="ru-RU" sz="2800" b="1" dirty="0">
                <a:latin typeface="Courier New" panose="02070309020205020404" pitchFamily="49" charset="0"/>
              </a:rPr>
              <a:t>&gt;)</a:t>
            </a:r>
          </a:p>
          <a:p>
            <a:pPr eaLnBrk="1" fontAlgn="auto" hangingPunct="1">
              <a:buFontTx/>
              <a:buNone/>
              <a:defRPr/>
            </a:pPr>
            <a:r>
              <a:rPr lang="ru-RU" altLang="ru-RU" sz="2800" b="1" dirty="0">
                <a:latin typeface="Courier New" panose="02070309020205020404" pitchFamily="49" charset="0"/>
              </a:rPr>
              <a:t>	{</a:t>
            </a:r>
          </a:p>
          <a:p>
            <a:pPr eaLnBrk="1" fontAlgn="auto" hangingPunct="1">
              <a:buFontTx/>
              <a:buNone/>
              <a:defRPr/>
            </a:pPr>
            <a:r>
              <a:rPr lang="ru-RU" altLang="ru-RU" sz="2800" b="1" dirty="0">
                <a:latin typeface="Courier New" panose="02070309020205020404" pitchFamily="49" charset="0"/>
              </a:rPr>
              <a:t>	</a:t>
            </a:r>
            <a:r>
              <a:rPr lang="ru-RU" altLang="ru-RU" sz="28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800" b="1" dirty="0">
                <a:solidFill>
                  <a:srgbClr val="00CC00"/>
                </a:solidFill>
                <a:latin typeface="Courier New" panose="02070309020205020404" pitchFamily="49" charset="0"/>
              </a:rPr>
              <a:t>код конструктора похідного класу</a:t>
            </a:r>
            <a:endParaRPr lang="ru-RU" altLang="ru-RU" sz="2800" b="1" dirty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eaLnBrk="1" fontAlgn="auto" hangingPunct="1">
              <a:buFontTx/>
              <a:buNone/>
              <a:defRPr/>
            </a:pPr>
            <a:r>
              <a:rPr lang="ru-RU" altLang="ru-RU" sz="2800" b="1" dirty="0">
                <a:latin typeface="Courier New" panose="02070309020205020404" pitchFamily="49" charset="0"/>
              </a:rPr>
              <a:t>	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333375"/>
            <a:ext cx="8204200" cy="1223417"/>
          </a:xfrm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altLang="ru-RU" sz="4000" b="1" dirty="0">
                <a:solidFill>
                  <a:srgbClr val="FFC000"/>
                </a:solidFill>
              </a:rPr>
              <a:t>Приведення типів посилань </a:t>
            </a:r>
            <a:r>
              <a:rPr lang="uk-UA" altLang="ru-RU" sz="4000" b="1" dirty="0" smtClean="0">
                <a:solidFill>
                  <a:srgbClr val="FFC000"/>
                </a:solidFill>
              </a:rPr>
              <a:t/>
            </a:r>
            <a:br>
              <a:rPr lang="uk-UA" altLang="ru-RU" sz="4000" b="1" dirty="0" smtClean="0">
                <a:solidFill>
                  <a:srgbClr val="FFC000"/>
                </a:solidFill>
              </a:rPr>
            </a:br>
            <a:r>
              <a:rPr lang="uk-UA" altLang="ru-RU" sz="4000" b="1" dirty="0" smtClean="0">
                <a:solidFill>
                  <a:srgbClr val="FFC000"/>
                </a:solidFill>
              </a:rPr>
              <a:t>на </a:t>
            </a:r>
            <a:r>
              <a:rPr lang="uk-UA" altLang="ru-RU" sz="4000" b="1" dirty="0">
                <a:solidFill>
                  <a:srgbClr val="FFC000"/>
                </a:solidFill>
              </a:rPr>
              <a:t>базовий та похідний класи</a:t>
            </a:r>
            <a:endParaRPr lang="ru-RU" altLang="ru-RU" sz="4000" b="1" dirty="0">
              <a:solidFill>
                <a:srgbClr val="FFC000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1556792"/>
            <a:ext cx="8352606" cy="5112568"/>
          </a:xfrm>
        </p:spPr>
        <p:txBody>
          <a:bodyPr anchor="t" anchorCtr="0">
            <a:noAutofit/>
          </a:bodyPr>
          <a:lstStyle/>
          <a:p>
            <a:pPr algn="l" eaLnBrk="1" fontAlgn="auto" hangingPunct="1">
              <a:buFont typeface="Arial"/>
              <a:buNone/>
              <a:defRPr/>
            </a:pPr>
            <a:r>
              <a:rPr lang="uk-UA" altLang="ru-RU" sz="3200" b="1" i="1" dirty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</a:rPr>
              <a:t>Важливо</a:t>
            </a:r>
            <a:r>
              <a:rPr lang="uk-UA" altLang="ru-RU" sz="3200" dirty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</a:rPr>
              <a:t>: ідентифікатор, який ми вказуємо при визначенні екземпляру класу, є змінною-посиланням на область пам’яті, де буде розміщений об’єкт. </a:t>
            </a:r>
          </a:p>
          <a:p>
            <a:pPr algn="l" eaLnBrk="1" fontAlgn="auto" hangingPunct="1">
              <a:buFont typeface="Arial"/>
              <a:buNone/>
              <a:defRPr/>
            </a:pPr>
            <a:r>
              <a:rPr lang="uk-UA" altLang="ru-RU" sz="3200" dirty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</a:rPr>
              <a:t>З’ясуємо, як відбувається приведення типів при використанні посилань на екземпляри базового та похідних класів. Головне правило: </a:t>
            </a:r>
            <a:r>
              <a:rPr lang="uk-UA" altLang="ru-RU" sz="3200" b="1" i="1" dirty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</a:rPr>
              <a:t>посиланню на базовий клас можна присвоїти посилання на будь-який похідний від нього клас</a:t>
            </a:r>
            <a:r>
              <a:rPr lang="uk-UA" altLang="ru-RU" sz="3200" dirty="0" smtClean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</a:rPr>
              <a:t>.</a:t>
            </a:r>
          </a:p>
          <a:p>
            <a:pPr algn="l" eaLnBrk="1" fontAlgn="auto" hangingPunct="1">
              <a:buFont typeface="Arial"/>
              <a:buNone/>
              <a:defRPr/>
            </a:pPr>
            <a:endParaRPr lang="uk-UA" altLang="ru-RU" sz="2800" dirty="0" smtClean="0">
              <a:gradFill>
                <a:gsLst>
                  <a:gs pos="34000">
                    <a:schemeClr val="tx1">
                      <a:lumMod val="93000"/>
                    </a:schemeClr>
                  </a:gs>
                  <a:gs pos="0">
                    <a:schemeClr val="bg1">
                      <a:lumMod val="25000"/>
                      <a:lumOff val="75000"/>
                    </a:schemeClr>
                  </a:gs>
                  <a:gs pos="100000">
                    <a:schemeClr val="tx2">
                      <a:lumMod val="0"/>
                      <a:lumOff val="100000"/>
                    </a:schemeClr>
                  </a:gs>
                </a:gsLst>
                <a:lin ang="4800000" scaled="0"/>
              </a:gradFill>
              <a:latin typeface="+mn-lt"/>
            </a:endParaRPr>
          </a:p>
          <a:p>
            <a:pPr algn="l" eaLnBrk="1" fontAlgn="auto" hangingPunct="1">
              <a:buFont typeface="Arial"/>
              <a:buNone/>
              <a:defRPr/>
            </a:pPr>
            <a:endParaRPr lang="uk-UA" altLang="ru-RU" sz="2800" dirty="0" smtClean="0">
              <a:gradFill>
                <a:gsLst>
                  <a:gs pos="34000">
                    <a:schemeClr val="tx1">
                      <a:lumMod val="93000"/>
                    </a:schemeClr>
                  </a:gs>
                  <a:gs pos="0">
                    <a:schemeClr val="bg1">
                      <a:lumMod val="25000"/>
                      <a:lumOff val="75000"/>
                    </a:schemeClr>
                  </a:gs>
                  <a:gs pos="100000">
                    <a:schemeClr val="tx2">
                      <a:lumMod val="0"/>
                      <a:lumOff val="100000"/>
                    </a:schemeClr>
                  </a:gs>
                </a:gsLst>
                <a:lin ang="4800000" scaled="0"/>
              </a:gradFill>
              <a:latin typeface="+mn-lt"/>
            </a:endParaRPr>
          </a:p>
          <a:p>
            <a:pPr algn="l" eaLnBrk="1" fontAlgn="auto" hangingPunct="1">
              <a:buFont typeface="Arial"/>
              <a:buNone/>
              <a:defRPr/>
            </a:pPr>
            <a:r>
              <a:rPr lang="uk-UA" altLang="ru-RU" sz="2800" dirty="0" smtClean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</a:rPr>
              <a:t> </a:t>
            </a:r>
            <a:endParaRPr lang="ru-RU" altLang="ru-RU" sz="2800" dirty="0">
              <a:gradFill>
                <a:gsLst>
                  <a:gs pos="34000">
                    <a:schemeClr val="tx1">
                      <a:lumMod val="93000"/>
                    </a:schemeClr>
                  </a:gs>
                  <a:gs pos="0">
                    <a:schemeClr val="bg1">
                      <a:lumMod val="25000"/>
                      <a:lumOff val="75000"/>
                    </a:schemeClr>
                  </a:gs>
                  <a:gs pos="100000">
                    <a:schemeClr val="tx2">
                      <a:lumMod val="0"/>
                      <a:lumOff val="100000"/>
                    </a:schemeClr>
                  </a:gs>
                </a:gsLst>
                <a:lin ang="4800000" scaled="0"/>
              </a:gra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5122862" cy="6334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sz="3200" b="1" dirty="0">
                <a:solidFill>
                  <a:srgbClr val="FFC000"/>
                </a:solidFill>
              </a:rPr>
              <a:t>Приклад.</a:t>
            </a:r>
            <a:endParaRPr lang="ru-RU" altLang="ru-RU" sz="3200" b="1" dirty="0">
              <a:solidFill>
                <a:srgbClr val="FFC0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893763"/>
            <a:ext cx="8425184" cy="5703887"/>
          </a:xfrm>
        </p:spPr>
        <p:txBody>
          <a:bodyPr>
            <a:normAutofit fontScale="77500" lnSpcReduction="20000"/>
          </a:bodyPr>
          <a:lstStyle/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b="1" noProof="1">
                <a:solidFill>
                  <a:srgbClr val="0066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b="1" noProof="1">
                <a:latin typeface="Courier New" panose="02070309020205020404" pitchFamily="49" charset="0"/>
              </a:rPr>
              <a:t> Plant   </a:t>
            </a:r>
            <a:r>
              <a:rPr lang="ru-RU" altLang="ru-RU" b="1" noProof="1">
                <a:solidFill>
                  <a:srgbClr val="00CC00"/>
                </a:solidFill>
                <a:latin typeface="Courier New" panose="02070309020205020404" pitchFamily="49" charset="0"/>
              </a:rPr>
              <a:t>// клас рослин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ru-RU" altLang="ru-RU" b="1" noProof="1">
                <a:latin typeface="Courier New" panose="02070309020205020404" pitchFamily="49" charset="0"/>
              </a:rPr>
              <a:t>{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ru-RU" altLang="ru-RU" b="1" noProof="1">
                <a:latin typeface="Courier New" panose="02070309020205020404" pitchFamily="49" charset="0"/>
              </a:rPr>
              <a:t>    </a:t>
            </a:r>
            <a:r>
              <a:rPr lang="en-US" altLang="ru-RU" b="1" noProof="1">
                <a:solidFill>
                  <a:srgbClr val="0066FF"/>
                </a:solidFill>
                <a:latin typeface="Courier New" panose="02070309020205020404" pitchFamily="49" charset="0"/>
              </a:rPr>
              <a:t>public string </a:t>
            </a:r>
            <a:r>
              <a:rPr lang="en-US" altLang="ru-RU" b="1" noProof="1">
                <a:latin typeface="Courier New" panose="02070309020205020404" pitchFamily="49" charset="0"/>
              </a:rPr>
              <a:t>name;      </a:t>
            </a:r>
            <a:r>
              <a:rPr lang="ru-RU" altLang="ru-RU" b="1" noProof="1">
                <a:solidFill>
                  <a:srgbClr val="00CC00"/>
                </a:solidFill>
                <a:latin typeface="Courier New" panose="02070309020205020404" pitchFamily="49" charset="0"/>
              </a:rPr>
              <a:t>// назва рослини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ru-RU" altLang="ru-RU" b="1" noProof="1">
                <a:latin typeface="Courier New" panose="02070309020205020404" pitchFamily="49" charset="0"/>
              </a:rPr>
              <a:t>    </a:t>
            </a:r>
            <a:r>
              <a:rPr lang="en-US" altLang="ru-RU" b="1" noProof="1">
                <a:solidFill>
                  <a:srgbClr val="0066FF"/>
                </a:solidFill>
                <a:latin typeface="Courier New" panose="02070309020205020404" pitchFamily="49" charset="0"/>
              </a:rPr>
              <a:t>public int </a:t>
            </a:r>
            <a:r>
              <a:rPr lang="en-US" altLang="ru-RU" b="1" noProof="1">
                <a:latin typeface="Courier New" panose="02070309020205020404" pitchFamily="49" charset="0"/>
              </a:rPr>
              <a:t>fotosintez;   </a:t>
            </a:r>
            <a:r>
              <a:rPr lang="ru-RU" altLang="ru-RU" b="1" noProof="1">
                <a:solidFill>
                  <a:srgbClr val="00CC00"/>
                </a:solidFill>
                <a:latin typeface="Courier New" panose="02070309020205020404" pitchFamily="49" charset="0"/>
              </a:rPr>
              <a:t>// здатність до фотосинтезу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ru-RU" altLang="ru-RU" b="1" noProof="1">
                <a:latin typeface="Courier New" panose="02070309020205020404" pitchFamily="49" charset="0"/>
              </a:rPr>
              <a:t>    </a:t>
            </a:r>
            <a:r>
              <a:rPr lang="en-US" altLang="ru-RU" b="1" noProof="1">
                <a:solidFill>
                  <a:srgbClr val="0066FF"/>
                </a:solidFill>
                <a:latin typeface="Courier New" panose="02070309020205020404" pitchFamily="49" charset="0"/>
              </a:rPr>
              <a:t>public </a:t>
            </a:r>
            <a:r>
              <a:rPr lang="en-US" altLang="ru-RU" b="1" noProof="1">
                <a:latin typeface="Courier New" panose="02070309020205020404" pitchFamily="49" charset="0"/>
              </a:rPr>
              <a:t>Plant(string n, int f)</a:t>
            </a:r>
            <a:r>
              <a:rPr lang="en-US" altLang="ru-RU" b="1" dirty="0">
                <a:latin typeface="Courier New" panose="02070309020205020404" pitchFamily="49" charset="0"/>
              </a:rPr>
              <a:t>	 </a:t>
            </a:r>
            <a:r>
              <a:rPr lang="en-US" altLang="ru-RU" b="1" noProof="1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>
                <a:solidFill>
                  <a:srgbClr val="00CC00"/>
                </a:solidFill>
                <a:latin typeface="Courier New" panose="02070309020205020404" pitchFamily="49" charset="0"/>
              </a:rPr>
              <a:t>конструктор </a:t>
            </a:r>
            <a:r>
              <a:rPr lang="en-US" altLang="ru-RU" b="1" dirty="0">
                <a:solidFill>
                  <a:srgbClr val="00CC00"/>
                </a:solidFill>
                <a:latin typeface="Courier New" panose="02070309020205020404" pitchFamily="49" charset="0"/>
              </a:rPr>
              <a:t>Plant</a:t>
            </a:r>
            <a:endParaRPr lang="en-US" altLang="ru-RU" b="1" noProof="1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b="1" dirty="0">
                <a:latin typeface="Courier New" panose="02070309020205020404" pitchFamily="49" charset="0"/>
              </a:rPr>
              <a:t> </a:t>
            </a:r>
            <a:r>
              <a:rPr lang="en-US" altLang="ru-RU" b="1" noProof="1">
                <a:latin typeface="Courier New" panose="02070309020205020404" pitchFamily="49" charset="0"/>
              </a:rPr>
              <a:t>   {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       name = n;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       fotosintez = f;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b="1" dirty="0">
                <a:latin typeface="Courier New" panose="02070309020205020404" pitchFamily="49" charset="0"/>
              </a:rPr>
              <a:t> </a:t>
            </a:r>
            <a:r>
              <a:rPr lang="en-US" altLang="ru-RU" b="1" noProof="1">
                <a:latin typeface="Courier New" panose="02070309020205020404" pitchFamily="49" charset="0"/>
              </a:rPr>
              <a:t>   }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}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b="1" noProof="1">
                <a:solidFill>
                  <a:srgbClr val="0066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b="1" noProof="1">
                <a:latin typeface="Courier New" panose="02070309020205020404" pitchFamily="49" charset="0"/>
              </a:rPr>
              <a:t> Flower : Plant    </a:t>
            </a:r>
            <a:r>
              <a:rPr lang="en-US" altLang="ru-RU" b="1" dirty="0">
                <a:latin typeface="Courier New" panose="02070309020205020404" pitchFamily="49" charset="0"/>
              </a:rPr>
              <a:t>    </a:t>
            </a:r>
            <a:r>
              <a:rPr lang="ru-RU" altLang="ru-RU" b="1" noProof="1">
                <a:solidFill>
                  <a:srgbClr val="00CC00"/>
                </a:solidFill>
                <a:latin typeface="Courier New" panose="02070309020205020404" pitchFamily="49" charset="0"/>
              </a:rPr>
              <a:t>// клас квіткових рослин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ru-RU" altLang="ru-RU" b="1" noProof="1">
                <a:latin typeface="Courier New" panose="02070309020205020404" pitchFamily="49" charset="0"/>
              </a:rPr>
              <a:t>{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ru-RU" altLang="ru-RU" b="1" noProof="1">
                <a:latin typeface="Courier New" panose="02070309020205020404" pitchFamily="49" charset="0"/>
              </a:rPr>
              <a:t>    </a:t>
            </a:r>
            <a:r>
              <a:rPr lang="en-US" altLang="ru-RU" b="1" noProof="1">
                <a:solidFill>
                  <a:srgbClr val="0066FF"/>
                </a:solidFill>
                <a:latin typeface="Courier New" panose="02070309020205020404" pitchFamily="49" charset="0"/>
              </a:rPr>
              <a:t>public int </a:t>
            </a:r>
            <a:r>
              <a:rPr lang="en-US" altLang="ru-RU" b="1" noProof="1">
                <a:latin typeface="Courier New" panose="02070309020205020404" pitchFamily="49" charset="0"/>
              </a:rPr>
              <a:t>smell;    </a:t>
            </a:r>
            <a:r>
              <a:rPr lang="en-US" altLang="ru-RU" b="1" dirty="0">
                <a:latin typeface="Courier New" panose="02070309020205020404" pitchFamily="49" charset="0"/>
              </a:rPr>
              <a:t>   </a:t>
            </a:r>
            <a:r>
              <a:rPr lang="ru-RU" altLang="ru-RU" b="1" noProof="1">
                <a:solidFill>
                  <a:srgbClr val="00CC00"/>
                </a:solidFill>
                <a:latin typeface="Courier New" panose="02070309020205020404" pitchFamily="49" charset="0"/>
              </a:rPr>
              <a:t>// інтенсивність аромату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ru-RU" altLang="ru-RU" b="1" noProof="1">
                <a:latin typeface="Courier New" panose="02070309020205020404" pitchFamily="49" charset="0"/>
              </a:rPr>
              <a:t>    </a:t>
            </a:r>
            <a:r>
              <a:rPr lang="en-US" altLang="ru-RU" b="1" noProof="1">
                <a:solidFill>
                  <a:srgbClr val="0066FF"/>
                </a:solidFill>
                <a:latin typeface="Courier New" panose="02070309020205020404" pitchFamily="49" charset="0"/>
              </a:rPr>
              <a:t>public</a:t>
            </a:r>
            <a:r>
              <a:rPr lang="en-US" altLang="ru-RU" b="1" noProof="1">
                <a:latin typeface="Courier New" panose="02070309020205020404" pitchFamily="49" charset="0"/>
              </a:rPr>
              <a:t> Flower(int s)  </a:t>
            </a:r>
            <a:endParaRPr lang="en-US" altLang="ru-RU" b="1" dirty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b="1" dirty="0">
                <a:latin typeface="Courier New" panose="02070309020205020404" pitchFamily="49" charset="0"/>
              </a:rPr>
              <a:t>       </a:t>
            </a:r>
            <a:r>
              <a:rPr lang="en-US" altLang="ru-RU" b="1" noProof="1">
                <a:latin typeface="Courier New" panose="02070309020205020404" pitchFamily="49" charset="0"/>
              </a:rPr>
              <a:t>: base("рослина", 10)</a:t>
            </a:r>
            <a:r>
              <a:rPr lang="en-US" altLang="ru-RU" b="1" dirty="0">
                <a:latin typeface="Courier New" panose="02070309020205020404" pitchFamily="49" charset="0"/>
              </a:rPr>
              <a:t> </a:t>
            </a:r>
            <a:r>
              <a:rPr lang="en-US" altLang="ru-RU" b="1" noProof="1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>
                <a:solidFill>
                  <a:srgbClr val="00CC00"/>
                </a:solidFill>
                <a:latin typeface="Courier New" panose="02070309020205020404" pitchFamily="49" charset="0"/>
              </a:rPr>
              <a:t>виклик конструктора </a:t>
            </a:r>
            <a:r>
              <a:rPr lang="en-US" altLang="ru-RU" b="1" dirty="0">
                <a:solidFill>
                  <a:srgbClr val="00CC00"/>
                </a:solidFill>
                <a:latin typeface="Courier New" panose="02070309020205020404" pitchFamily="49" charset="0"/>
              </a:rPr>
              <a:t>Plant</a:t>
            </a:r>
            <a:endParaRPr lang="en-US" altLang="ru-RU" b="1" noProof="1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    { </a:t>
            </a:r>
            <a:r>
              <a:rPr lang="uk-UA" altLang="ru-RU" b="1" dirty="0">
                <a:latin typeface="Courier New" panose="02070309020205020404" pitchFamily="49" charset="0"/>
              </a:rPr>
              <a:t> </a:t>
            </a:r>
            <a:r>
              <a:rPr lang="en-US" altLang="ru-RU" b="1" noProof="1">
                <a:latin typeface="Courier New" panose="02070309020205020404" pitchFamily="49" charset="0"/>
              </a:rPr>
              <a:t>smell = s; }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b="1" noProof="1">
                <a:latin typeface="Courier New" panose="02070309020205020404" pitchFamily="49" charset="0"/>
              </a:rPr>
              <a:t>    </a:t>
            </a:r>
            <a:r>
              <a:rPr lang="en-US" altLang="ru-RU" b="1" noProof="1">
                <a:solidFill>
                  <a:srgbClr val="0066FF"/>
                </a:solidFill>
                <a:latin typeface="Courier New" panose="02070309020205020404" pitchFamily="49" charset="0"/>
              </a:rPr>
              <a:t>public</a:t>
            </a:r>
            <a:r>
              <a:rPr lang="en-US" altLang="ru-RU" b="1" noProof="1">
                <a:latin typeface="Courier New" panose="02070309020205020404" pitchFamily="49" charset="0"/>
              </a:rPr>
              <a:t> Flower()</a:t>
            </a:r>
            <a:endParaRPr lang="uk-UA" altLang="ru-RU" b="1" dirty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b="1" dirty="0">
                <a:latin typeface="Courier New" panose="02070309020205020404" pitchFamily="49" charset="0"/>
              </a:rPr>
              <a:t>       </a:t>
            </a:r>
            <a:r>
              <a:rPr lang="en-US" altLang="ru-RU" b="1" noProof="1">
                <a:latin typeface="Courier New" panose="02070309020205020404" pitchFamily="49" charset="0"/>
              </a:rPr>
              <a:t>: this(50)</a:t>
            </a:r>
            <a:r>
              <a:rPr lang="uk-UA" altLang="ru-RU" b="1" dirty="0">
                <a:latin typeface="Courier New" panose="02070309020205020404" pitchFamily="49" charset="0"/>
              </a:rPr>
              <a:t>         </a:t>
            </a:r>
            <a:r>
              <a:rPr lang="uk-UA" altLang="ru-RU" b="1" noProof="1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b="1" dirty="0">
                <a:solidFill>
                  <a:srgbClr val="00CC00"/>
                </a:solidFill>
                <a:latin typeface="Courier New" panose="02070309020205020404" pitchFamily="49" charset="0"/>
              </a:rPr>
              <a:t>виклик власного конструктора</a:t>
            </a:r>
            <a:endParaRPr lang="uk-UA" altLang="ru-RU" b="1" noProof="1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b="1" noProof="1">
                <a:latin typeface="Courier New" panose="02070309020205020404" pitchFamily="49" charset="0"/>
              </a:rPr>
              <a:t>    { }</a:t>
            </a:r>
            <a:endParaRPr lang="en-US" altLang="ru-RU" b="1" dirty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b="1" dirty="0">
                <a:latin typeface="Courier New" panose="02070309020205020404" pitchFamily="49" charset="0"/>
              </a:rPr>
              <a:t>}</a:t>
            </a:r>
            <a:endParaRPr lang="ru-RU" altLang="ru-RU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931150" cy="49053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b="1" dirty="0">
                <a:solidFill>
                  <a:srgbClr val="FFC000"/>
                </a:solidFill>
              </a:rPr>
              <a:t>Приклад</a:t>
            </a:r>
            <a:endParaRPr lang="ru-RU" altLang="ru-RU" b="1" dirty="0">
              <a:solidFill>
                <a:srgbClr val="FFC000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981075"/>
            <a:ext cx="8785225" cy="5688013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solidFill>
                  <a:srgbClr val="0066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400" b="1" noProof="1">
                <a:latin typeface="Courier New" panose="02070309020205020404" pitchFamily="49" charset="0"/>
              </a:rPr>
              <a:t> Plant   </a:t>
            </a:r>
            <a:r>
              <a:rPr lang="ru-RU" altLang="ru-RU" sz="2400" b="1" noProof="1">
                <a:solidFill>
                  <a:srgbClr val="00CC00"/>
                </a:solidFill>
                <a:latin typeface="Courier New" panose="02070309020205020404" pitchFamily="49" charset="0"/>
              </a:rPr>
              <a:t>// клас рослин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400" b="1" noProof="1">
                <a:latin typeface="Courier New" panose="02070309020205020404" pitchFamily="49" charset="0"/>
              </a:rPr>
              <a:t>{</a:t>
            </a:r>
            <a:r>
              <a:rPr lang="en-US" altLang="ru-RU" sz="2400" b="1" dirty="0">
                <a:latin typeface="Courier New" panose="02070309020205020404" pitchFamily="49" charset="0"/>
              </a:rPr>
              <a:t>   </a:t>
            </a:r>
            <a:r>
              <a:rPr lang="en-US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…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}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solidFill>
                  <a:srgbClr val="0066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400" b="1" noProof="1">
                <a:latin typeface="Courier New" panose="02070309020205020404" pitchFamily="49" charset="0"/>
              </a:rPr>
              <a:t> Flower : Plant    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{</a:t>
            </a: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…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}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solidFill>
                  <a:srgbClr val="0066FF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2400" b="1" noProof="1">
                <a:latin typeface="Courier New" panose="02070309020205020404" pitchFamily="49" charset="0"/>
              </a:rPr>
              <a:t>Main(</a:t>
            </a:r>
            <a:r>
              <a:rPr lang="en-US" altLang="ru-RU" sz="2400" b="1" noProof="1">
                <a:solidFill>
                  <a:srgbClr val="0066FF"/>
                </a:solidFill>
                <a:latin typeface="Courier New" panose="02070309020205020404" pitchFamily="49" charset="0"/>
              </a:rPr>
              <a:t>string</a:t>
            </a:r>
            <a:r>
              <a:rPr lang="en-US" altLang="ru-RU" sz="2400" b="1" noProof="1">
                <a:latin typeface="Courier New" panose="02070309020205020404" pitchFamily="49" charset="0"/>
              </a:rPr>
              <a:t>[] args)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noProof="1">
                <a:latin typeface="Courier New" panose="02070309020205020404" pitchFamily="49" charset="0"/>
              </a:rPr>
              <a:t>{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sz="2400" b="1" noProof="1">
                <a:latin typeface="Courier New" panose="02070309020205020404" pitchFamily="49" charset="0"/>
              </a:rPr>
              <a:t>Plant p = </a:t>
            </a:r>
            <a:r>
              <a:rPr lang="en-US" altLang="ru-RU" sz="2400" b="1" noProof="1">
                <a:solidFill>
                  <a:srgbClr val="0066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400" b="1" noProof="1">
                <a:latin typeface="Courier New" panose="02070309020205020404" pitchFamily="49" charset="0"/>
              </a:rPr>
              <a:t> Plant("папороть", 100); 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sz="2400" b="1" noProof="1">
                <a:latin typeface="Courier New" panose="02070309020205020404" pitchFamily="49" charset="0"/>
              </a:rPr>
              <a:t>Flower </a:t>
            </a:r>
            <a:r>
              <a:rPr lang="en-US" altLang="ru-RU" sz="2400" b="1" dirty="0">
                <a:latin typeface="Courier New" panose="02070309020205020404" pitchFamily="49" charset="0"/>
              </a:rPr>
              <a:t>f</a:t>
            </a:r>
            <a:r>
              <a:rPr lang="en-US" altLang="ru-RU" sz="2400" b="1" noProof="1">
                <a:latin typeface="Courier New" panose="02070309020205020404" pitchFamily="49" charset="0"/>
              </a:rPr>
              <a:t> = </a:t>
            </a:r>
            <a:r>
              <a:rPr lang="en-US" altLang="ru-RU" sz="2400" b="1" noProof="1">
                <a:solidFill>
                  <a:srgbClr val="0066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400" b="1" noProof="1">
                <a:latin typeface="Courier New" panose="02070309020205020404" pitchFamily="49" charset="0"/>
              </a:rPr>
              <a:t> Flower("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троянда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)</a:t>
            </a:r>
            <a:r>
              <a:rPr lang="uk-UA" altLang="ru-RU" sz="2400" b="1" noProof="1" smtClean="0">
                <a:latin typeface="Courier New" panose="02070309020205020404" pitchFamily="49" charset="0"/>
              </a:rPr>
              <a:t>;</a:t>
            </a:r>
            <a:endParaRPr lang="uk-UA" altLang="ru-RU" sz="2400" b="1" noProof="1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  </a:t>
            </a:r>
            <a:r>
              <a:rPr lang="en-US" altLang="ru-RU" sz="2400" b="1" noProof="1">
                <a:latin typeface="Courier New" panose="02070309020205020404" pitchFamily="49" charset="0"/>
              </a:rPr>
              <a:t>p = </a:t>
            </a:r>
            <a:r>
              <a:rPr lang="en-US" altLang="ru-RU" sz="2400" b="1" dirty="0">
                <a:latin typeface="Courier New" panose="02070309020205020404" pitchFamily="49" charset="0"/>
              </a:rPr>
              <a:t>f</a:t>
            </a:r>
            <a:r>
              <a:rPr lang="en-US" altLang="ru-RU" sz="2400" b="1" noProof="1">
                <a:latin typeface="Courier New" panose="02070309020205020404" pitchFamily="49" charset="0"/>
              </a:rPr>
              <a:t>;  </a:t>
            </a:r>
            <a:r>
              <a:rPr lang="uk-UA" altLang="ru-RU" sz="2400" b="1" dirty="0">
                <a:latin typeface="Courier New" panose="02070309020205020404" pitchFamily="49" charset="0"/>
              </a:rPr>
              <a:t>	</a:t>
            </a:r>
            <a:r>
              <a:rPr lang="uk-UA" altLang="ru-RU" sz="2400" b="1" noProof="1">
                <a:solidFill>
                  <a:srgbClr val="00CC00"/>
                </a:solidFill>
                <a:latin typeface="Courier New" panose="02070309020205020404" pitchFamily="49" charset="0"/>
              </a:rPr>
              <a:t>//  </a:t>
            </a:r>
            <a:r>
              <a:rPr lang="uk-UA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так можна</a:t>
            </a:r>
            <a:endParaRPr lang="uk-UA" altLang="ru-RU" sz="2400" b="1" noProof="1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400" b="1" noProof="1">
                <a:solidFill>
                  <a:srgbClr val="00CC00"/>
                </a:solidFill>
                <a:latin typeface="Courier New" panose="02070309020205020404" pitchFamily="49" charset="0"/>
              </a:rPr>
              <a:t>//</a:t>
            </a:r>
            <a:r>
              <a:rPr lang="uk-UA" altLang="ru-RU" sz="2400" b="1" noProof="1">
                <a:latin typeface="Courier New" panose="02070309020205020404" pitchFamily="49" charset="0"/>
              </a:rPr>
              <a:t>   </a:t>
            </a:r>
            <a:r>
              <a:rPr lang="en-US" altLang="ru-RU" sz="2400" b="1" dirty="0">
                <a:latin typeface="Courier New" panose="02070309020205020404" pitchFamily="49" charset="0"/>
              </a:rPr>
              <a:t>f</a:t>
            </a:r>
            <a:r>
              <a:rPr lang="en-US" altLang="ru-RU" sz="2400" b="1" noProof="1">
                <a:latin typeface="Courier New" panose="02070309020205020404" pitchFamily="49" charset="0"/>
              </a:rPr>
              <a:t> = p;</a:t>
            </a:r>
            <a:r>
              <a:rPr lang="uk-UA" altLang="ru-RU" sz="2400" b="1" dirty="0">
                <a:latin typeface="Courier New" panose="02070309020205020404" pitchFamily="49" charset="0"/>
              </a:rPr>
              <a:t> 	</a:t>
            </a:r>
            <a:r>
              <a:rPr lang="uk-UA" altLang="ru-RU" sz="2400" b="1" noProof="1">
                <a:solidFill>
                  <a:srgbClr val="00CC00"/>
                </a:solidFill>
                <a:latin typeface="Courier New" panose="02070309020205020404" pitchFamily="49" charset="0"/>
              </a:rPr>
              <a:t>//  </a:t>
            </a:r>
            <a:r>
              <a:rPr lang="uk-UA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а так </a:t>
            </a:r>
            <a:r>
              <a:rPr lang="ru-RU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н</a:t>
            </a:r>
            <a:r>
              <a:rPr lang="uk-UA" altLang="ru-RU" sz="2400" b="1" dirty="0">
                <a:solidFill>
                  <a:srgbClr val="00CC00"/>
                </a:solidFill>
                <a:latin typeface="Courier New" panose="02070309020205020404" pitchFamily="49" charset="0"/>
              </a:rPr>
              <a:t>і!</a:t>
            </a:r>
            <a:endParaRPr lang="en-US" altLang="ru-RU" sz="2400" b="1" dirty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	</a:t>
            </a:r>
            <a:r>
              <a:rPr lang="en-US" altLang="ru-RU" sz="2400" b="1" noProof="1">
                <a:latin typeface="Courier New" panose="02070309020205020404" pitchFamily="49" charset="0"/>
              </a:rPr>
              <a:t>Plant </a:t>
            </a:r>
            <a:r>
              <a:rPr lang="en-US" altLang="ru-RU" sz="2400" b="1" dirty="0" err="1">
                <a:latin typeface="Courier New" panose="02070309020205020404" pitchFamily="49" charset="0"/>
              </a:rPr>
              <a:t>gibrid</a:t>
            </a:r>
            <a:r>
              <a:rPr lang="en-US" altLang="ru-RU" sz="2400" b="1" noProof="1">
                <a:latin typeface="Courier New" panose="02070309020205020404" pitchFamily="49" charset="0"/>
              </a:rPr>
              <a:t> = </a:t>
            </a:r>
            <a:r>
              <a:rPr lang="en-US" altLang="ru-RU" sz="2400" b="1" noProof="1">
                <a:solidFill>
                  <a:srgbClr val="0066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400" b="1" noProof="1">
                <a:latin typeface="Courier New" panose="02070309020205020404" pitchFamily="49" charset="0"/>
              </a:rPr>
              <a:t> Flower("</a:t>
            </a:r>
            <a:r>
              <a:rPr lang="uk-UA" altLang="ru-RU" sz="2400" b="1" dirty="0">
                <a:latin typeface="Courier New" panose="02070309020205020404" pitchFamily="49" charset="0"/>
              </a:rPr>
              <a:t>квіточка</a:t>
            </a:r>
            <a:r>
              <a:rPr lang="uk-UA" altLang="ru-RU" sz="2400" b="1" noProof="1" smtClean="0">
                <a:latin typeface="Courier New" panose="02070309020205020404" pitchFamily="49" charset="0"/>
              </a:rPr>
              <a:t>"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); </a:t>
            </a:r>
            <a:r>
              <a:rPr lang="uk-UA" altLang="ru-RU" sz="2400" b="1" dirty="0" smtClean="0">
                <a:latin typeface="Courier New" panose="02070309020205020404" pitchFamily="49" charset="0"/>
              </a:rPr>
              <a:t> </a:t>
            </a:r>
            <a:endParaRPr lang="en-US" altLang="ru-RU" sz="2400" b="1" dirty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</a:rPr>
              <a:t>}</a:t>
            </a:r>
            <a:endParaRPr lang="ru-RU" altLang="ru-RU" sz="24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642350" cy="6477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sz="3200" b="1" dirty="0">
                <a:solidFill>
                  <a:srgbClr val="FFC000"/>
                </a:solidFill>
              </a:rPr>
              <a:t>Функція, що має параметром базовий клас</a:t>
            </a:r>
            <a:endParaRPr lang="ru-RU" altLang="ru-RU" sz="3200" b="1" dirty="0">
              <a:solidFill>
                <a:srgbClr val="FFC000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980728"/>
            <a:ext cx="8713788" cy="5616922"/>
          </a:xfrm>
        </p:spPr>
        <p:txBody>
          <a:bodyPr>
            <a:normAutofit/>
          </a:bodyPr>
          <a:lstStyle/>
          <a:p>
            <a:pPr marL="0" indent="0"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500" dirty="0"/>
              <a:t>Якщо </a:t>
            </a:r>
            <a:r>
              <a:rPr lang="uk-UA" altLang="ru-RU" sz="2500" b="1" i="1" dirty="0"/>
              <a:t>формальний параметр</a:t>
            </a:r>
            <a:r>
              <a:rPr lang="uk-UA" altLang="ru-RU" sz="2500" dirty="0"/>
              <a:t> функції є посиланням на деякий клас, то вона може бути викликана з </a:t>
            </a:r>
            <a:r>
              <a:rPr lang="uk-UA" altLang="ru-RU" sz="2500" b="1" i="1" dirty="0"/>
              <a:t>фактичним аргументом</a:t>
            </a:r>
            <a:r>
              <a:rPr lang="uk-UA" altLang="ru-RU" sz="2500" dirty="0"/>
              <a:t>, що є посиланням на цей клас, </a:t>
            </a:r>
            <a:r>
              <a:rPr lang="uk-UA" altLang="ru-RU" sz="2500" u="sng" dirty="0"/>
              <a:t>або на будь-який </a:t>
            </a:r>
            <a:r>
              <a:rPr lang="uk-UA" altLang="ru-RU" sz="2500" b="1" u="sng" dirty="0"/>
              <a:t>похідний</a:t>
            </a:r>
            <a:r>
              <a:rPr lang="uk-UA" altLang="ru-RU" sz="2500" u="sng" dirty="0"/>
              <a:t> від нього клас</a:t>
            </a:r>
            <a:r>
              <a:rPr lang="uk-UA" altLang="ru-RU" sz="2500" dirty="0"/>
              <a:t>.</a:t>
            </a:r>
            <a:endParaRPr lang="en-US" altLang="ru-RU" sz="2500" dirty="0"/>
          </a:p>
          <a:p>
            <a:pPr marL="0" indent="0"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500" dirty="0" smtClean="0"/>
              <a:t>Тобто</a:t>
            </a:r>
            <a:r>
              <a:rPr lang="uk-UA" altLang="ru-RU" sz="2500" dirty="0"/>
              <a:t>, для попереднього прикладу можна створити функцію</a:t>
            </a:r>
          </a:p>
          <a:p>
            <a:pPr marL="0" indent="0"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500" b="1" noProof="1">
                <a:solidFill>
                  <a:srgbClr val="0066FF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2500" b="1" noProof="1">
                <a:latin typeface="Courier New" panose="02070309020205020404" pitchFamily="49" charset="0"/>
              </a:rPr>
              <a:t>fun(Plant </a:t>
            </a:r>
            <a:r>
              <a:rPr lang="en-US" altLang="ru-RU" sz="2500" b="1" dirty="0">
                <a:latin typeface="Courier New" panose="02070309020205020404" pitchFamily="49" charset="0"/>
              </a:rPr>
              <a:t>p</a:t>
            </a:r>
            <a:r>
              <a:rPr lang="en-US" altLang="ru-RU" sz="2500" b="1" noProof="1">
                <a:latin typeface="Courier New" panose="02070309020205020404" pitchFamily="49" charset="0"/>
              </a:rPr>
              <a:t>)</a:t>
            </a:r>
          </a:p>
          <a:p>
            <a:pPr marL="0" indent="0"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500" b="1" noProof="1">
                <a:latin typeface="Courier New" panose="02070309020205020404" pitchFamily="49" charset="0"/>
              </a:rPr>
              <a:t>{</a:t>
            </a:r>
          </a:p>
          <a:p>
            <a:pPr marL="0" indent="0"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500" b="1" noProof="1">
                <a:latin typeface="Courier New" panose="02070309020205020404" pitchFamily="49" charset="0"/>
              </a:rPr>
              <a:t> Console.WriteLine("функцiя fun: {0}",</a:t>
            </a:r>
            <a:endParaRPr lang="en-US" altLang="ru-RU" sz="2500" b="1" dirty="0">
              <a:latin typeface="Courier New" panose="02070309020205020404" pitchFamily="49" charset="0"/>
            </a:endParaRPr>
          </a:p>
          <a:p>
            <a:pPr marL="0" indent="0"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500" b="1" dirty="0">
                <a:latin typeface="Courier New" panose="02070309020205020404" pitchFamily="49" charset="0"/>
              </a:rPr>
              <a:t>                    </a:t>
            </a:r>
            <a:r>
              <a:rPr lang="en-US" altLang="ru-RU" sz="2500" b="1" dirty="0">
                <a:latin typeface="Courier New" panose="02070309020205020404" pitchFamily="49" charset="0"/>
              </a:rPr>
              <a:t>p</a:t>
            </a:r>
            <a:r>
              <a:rPr lang="en-US" altLang="ru-RU" sz="2500" b="1" noProof="1">
                <a:latin typeface="Courier New" panose="02070309020205020404" pitchFamily="49" charset="0"/>
              </a:rPr>
              <a:t>.fotosintez);</a:t>
            </a:r>
          </a:p>
          <a:p>
            <a:pPr marL="0" indent="0"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500" b="1" noProof="1">
                <a:latin typeface="Courier New" panose="02070309020205020404" pitchFamily="49" charset="0"/>
              </a:rPr>
              <a:t>}</a:t>
            </a:r>
            <a:endParaRPr lang="uk-UA" altLang="ru-RU" sz="2500" b="1" dirty="0">
              <a:latin typeface="Courier New" panose="02070309020205020404" pitchFamily="49" charset="0"/>
            </a:endParaRPr>
          </a:p>
          <a:p>
            <a:pPr marL="0" indent="0"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500" dirty="0"/>
              <a:t>Тоді допустимі виклики:</a:t>
            </a:r>
          </a:p>
          <a:p>
            <a:pPr marL="0" indent="0"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500" b="1" dirty="0">
                <a:latin typeface="Courier New" panose="02070309020205020404" pitchFamily="49" charset="0"/>
              </a:rPr>
              <a:t>   </a:t>
            </a:r>
            <a:r>
              <a:rPr lang="en-US" altLang="ru-RU" sz="2500" b="1" noProof="1">
                <a:latin typeface="Courier New" panose="02070309020205020404" pitchFamily="49" charset="0"/>
              </a:rPr>
              <a:t>fun(</a:t>
            </a:r>
            <a:r>
              <a:rPr lang="en-US" altLang="ru-RU" sz="2500" b="1" dirty="0">
                <a:latin typeface="Courier New" panose="02070309020205020404" pitchFamily="49" charset="0"/>
              </a:rPr>
              <a:t>p</a:t>
            </a:r>
            <a:r>
              <a:rPr lang="en-US" altLang="ru-RU" sz="2500" b="1" noProof="1">
                <a:latin typeface="Courier New" panose="02070309020205020404" pitchFamily="49" charset="0"/>
              </a:rPr>
              <a:t>);</a:t>
            </a:r>
          </a:p>
          <a:p>
            <a:pPr marL="0" indent="0"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500" b="1" noProof="1">
                <a:latin typeface="Courier New" panose="02070309020205020404" pitchFamily="49" charset="0"/>
              </a:rPr>
              <a:t>   fun(</a:t>
            </a:r>
            <a:r>
              <a:rPr lang="en-US" altLang="ru-RU" sz="2500" b="1" dirty="0">
                <a:latin typeface="Courier New" panose="02070309020205020404" pitchFamily="49" charset="0"/>
              </a:rPr>
              <a:t>f</a:t>
            </a:r>
            <a:r>
              <a:rPr lang="en-US" altLang="ru-RU" sz="2500" b="1" noProof="1">
                <a:latin typeface="Courier New" panose="02070309020205020404" pitchFamily="49" charset="0"/>
              </a:rPr>
              <a:t>);</a:t>
            </a:r>
          </a:p>
          <a:p>
            <a:pPr marL="0" indent="0"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500" b="1" noProof="1">
                <a:latin typeface="Courier New" panose="02070309020205020404" pitchFamily="49" charset="0"/>
              </a:rPr>
              <a:t> </a:t>
            </a:r>
            <a:r>
              <a:rPr lang="uk-UA" altLang="ru-RU" sz="2500" b="1" dirty="0">
                <a:latin typeface="Courier New" panose="02070309020205020404" pitchFamily="49" charset="0"/>
              </a:rPr>
              <a:t>  </a:t>
            </a:r>
            <a:r>
              <a:rPr lang="en-US" altLang="ru-RU" sz="2500" b="1" noProof="1">
                <a:latin typeface="Courier New" panose="02070309020205020404" pitchFamily="49" charset="0"/>
              </a:rPr>
              <a:t>fun(</a:t>
            </a:r>
            <a:r>
              <a:rPr lang="en-US" altLang="ru-RU" sz="2500" b="1" dirty="0" err="1">
                <a:latin typeface="Courier New" panose="02070309020205020404" pitchFamily="49" charset="0"/>
              </a:rPr>
              <a:t>gibrid</a:t>
            </a:r>
            <a:r>
              <a:rPr lang="en-US" altLang="ru-RU" sz="2500" b="1" noProof="1">
                <a:latin typeface="Courier New" panose="02070309020205020404" pitchFamily="49" charset="0"/>
              </a:rPr>
              <a:t>);</a:t>
            </a:r>
            <a:endParaRPr lang="ru-RU" altLang="ru-RU" sz="25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642350" cy="122396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sz="2800" b="1" dirty="0">
                <a:solidFill>
                  <a:srgbClr val="FFC000"/>
                </a:solidFill>
              </a:rPr>
              <a:t>Якщо ж параметром функції є посилання на похідний клас, то викликати її для </a:t>
            </a:r>
            <a:r>
              <a:rPr lang="uk-UA" altLang="ru-RU" sz="2800" b="1" dirty="0" smtClean="0">
                <a:solidFill>
                  <a:srgbClr val="FFC000"/>
                </a:solidFill>
              </a:rPr>
              <a:t>фактичного аргументу</a:t>
            </a:r>
            <a:r>
              <a:rPr lang="uk-UA" altLang="ru-RU" sz="2800" b="1" dirty="0">
                <a:solidFill>
                  <a:srgbClr val="FFC000"/>
                </a:solidFill>
              </a:rPr>
              <a:t>, що є посиланням на базовий клас, неможливо:</a:t>
            </a:r>
            <a:endParaRPr lang="ru-RU" altLang="ru-RU" sz="2800" b="1" dirty="0">
              <a:solidFill>
                <a:srgbClr val="FFC000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251521" y="1484784"/>
            <a:ext cx="8784975" cy="4896966"/>
          </a:xfrm>
        </p:spPr>
        <p:txBody>
          <a:bodyPr/>
          <a:lstStyle/>
          <a:p>
            <a:pPr eaLnBrk="1" fontAlgn="auto" hangingPunct="1">
              <a:buFontTx/>
              <a:buNone/>
              <a:defRPr/>
            </a:pPr>
            <a:r>
              <a:rPr lang="en-US" altLang="ru-RU" sz="2500" b="1" noProof="1" smtClean="0">
                <a:solidFill>
                  <a:srgbClr val="0066FF"/>
                </a:solidFill>
                <a:latin typeface="Courier New" panose="02070309020205020404" pitchFamily="49" charset="0"/>
              </a:rPr>
              <a:t>static </a:t>
            </a:r>
            <a:r>
              <a:rPr lang="en-US" altLang="ru-RU" sz="2500" b="1" noProof="1">
                <a:solidFill>
                  <a:srgbClr val="0066FF"/>
                </a:solidFill>
                <a:latin typeface="Courier New" panose="02070309020205020404" pitchFamily="49" charset="0"/>
              </a:rPr>
              <a:t>void </a:t>
            </a:r>
            <a:r>
              <a:rPr lang="en-US" altLang="ru-RU" sz="2500" b="1" noProof="1">
                <a:latin typeface="Courier New" panose="02070309020205020404" pitchFamily="49" charset="0"/>
              </a:rPr>
              <a:t>fun</a:t>
            </a:r>
            <a:r>
              <a:rPr lang="en-US" altLang="ru-RU" sz="2500" b="1" dirty="0">
                <a:latin typeface="Courier New" panose="02070309020205020404" pitchFamily="49" charset="0"/>
              </a:rPr>
              <a:t>_</a:t>
            </a:r>
            <a:r>
              <a:rPr lang="en-US" altLang="ru-RU" sz="2500" b="1" noProof="1">
                <a:latin typeface="Courier New" panose="02070309020205020404" pitchFamily="49" charset="0"/>
              </a:rPr>
              <a:t>(</a:t>
            </a:r>
            <a:r>
              <a:rPr lang="en-US" altLang="ru-RU" sz="2500" b="1" dirty="0">
                <a:latin typeface="Courier New" panose="02070309020205020404" pitchFamily="49" charset="0"/>
              </a:rPr>
              <a:t>Flower</a:t>
            </a:r>
            <a:r>
              <a:rPr lang="en-US" altLang="ru-RU" sz="2500" b="1" noProof="1">
                <a:latin typeface="Courier New" panose="02070309020205020404" pitchFamily="49" charset="0"/>
              </a:rPr>
              <a:t> f</a:t>
            </a:r>
            <a:r>
              <a:rPr lang="en-US" altLang="ru-RU" sz="2500" b="1" noProof="1" smtClean="0">
                <a:latin typeface="Courier New" panose="02070309020205020404" pitchFamily="49" charset="0"/>
              </a:rPr>
              <a:t>)</a:t>
            </a:r>
            <a:endParaRPr lang="uk-UA" altLang="ru-RU" sz="2500" b="1" noProof="1" smtClean="0">
              <a:latin typeface="Courier New" panose="02070309020205020404" pitchFamily="49" charset="0"/>
            </a:endParaRPr>
          </a:p>
          <a:p>
            <a:pPr eaLnBrk="1" fontAlgn="auto" hangingPunct="1">
              <a:buFontTx/>
              <a:buNone/>
              <a:defRPr/>
            </a:pPr>
            <a:r>
              <a:rPr lang="en-US" altLang="ru-RU" sz="2500" b="1" noProof="1" smtClean="0">
                <a:latin typeface="Courier New" panose="02070309020205020404" pitchFamily="49" charset="0"/>
              </a:rPr>
              <a:t>{</a:t>
            </a:r>
            <a:endParaRPr lang="en-US" altLang="ru-RU" sz="2500" b="1" noProof="1">
              <a:latin typeface="Courier New" panose="02070309020205020404" pitchFamily="49" charset="0"/>
            </a:endParaRPr>
          </a:p>
          <a:p>
            <a:pPr eaLnBrk="1" fontAlgn="auto" hangingPunct="1">
              <a:buFontTx/>
              <a:buNone/>
              <a:defRPr/>
            </a:pPr>
            <a:r>
              <a:rPr lang="uk-UA" altLang="ru-RU" sz="250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2500" b="1" noProof="1" smtClean="0">
                <a:latin typeface="Courier New" panose="02070309020205020404" pitchFamily="49" charset="0"/>
              </a:rPr>
              <a:t>Console.WriteLine</a:t>
            </a:r>
            <a:r>
              <a:rPr lang="en-US" altLang="ru-RU" sz="2500" b="1" noProof="1">
                <a:latin typeface="Courier New" panose="02070309020205020404" pitchFamily="49" charset="0"/>
              </a:rPr>
              <a:t>("функцiя fun: {0}",</a:t>
            </a:r>
            <a:r>
              <a:rPr lang="uk-UA" altLang="ru-RU" sz="2500" b="1" dirty="0">
                <a:latin typeface="Courier New" panose="02070309020205020404" pitchFamily="49" charset="0"/>
              </a:rPr>
              <a:t> </a:t>
            </a:r>
            <a:r>
              <a:rPr lang="uk-UA" altLang="ru-RU" sz="2500" b="1" dirty="0" smtClean="0">
                <a:latin typeface="Courier New" panose="02070309020205020404" pitchFamily="49" charset="0"/>
              </a:rPr>
              <a:t>                        </a:t>
            </a:r>
            <a:r>
              <a:rPr lang="en-US" altLang="ru-RU" sz="2500" b="1" noProof="1" smtClean="0">
                <a:latin typeface="Courier New" panose="02070309020205020404" pitchFamily="49" charset="0"/>
              </a:rPr>
              <a:t>f.fotosintez</a:t>
            </a:r>
            <a:r>
              <a:rPr lang="en-US" altLang="ru-RU" sz="2500" b="1" noProof="1">
                <a:latin typeface="Courier New" panose="02070309020205020404" pitchFamily="49" charset="0"/>
              </a:rPr>
              <a:t>);</a:t>
            </a:r>
          </a:p>
          <a:p>
            <a:pPr eaLnBrk="1" fontAlgn="auto" hangingPunct="1">
              <a:buFontTx/>
              <a:buNone/>
              <a:defRPr/>
            </a:pPr>
            <a:r>
              <a:rPr lang="uk-UA" altLang="ru-RU" sz="2500" b="1" noProof="1" smtClean="0">
                <a:latin typeface="Courier New" panose="02070309020205020404" pitchFamily="49" charset="0"/>
              </a:rPr>
              <a:t>}</a:t>
            </a:r>
            <a:endParaRPr lang="uk-UA" altLang="ru-RU" sz="2500" b="1" dirty="0">
              <a:latin typeface="Courier New" panose="02070309020205020404" pitchFamily="49" charset="0"/>
            </a:endParaRPr>
          </a:p>
          <a:p>
            <a:pPr eaLnBrk="1" fontAlgn="auto" hangingPunct="1">
              <a:buFontTx/>
              <a:buNone/>
              <a:defRPr/>
            </a:pPr>
            <a:r>
              <a:rPr lang="uk-UA" altLang="ru-RU" sz="2500" b="1" dirty="0"/>
              <a:t>	</a:t>
            </a:r>
            <a:r>
              <a:rPr lang="uk-UA" altLang="ru-RU" sz="2500" dirty="0"/>
              <a:t>Тоді допустимий лише виклик:</a:t>
            </a:r>
          </a:p>
          <a:p>
            <a:pPr eaLnBrk="1" fontAlgn="auto" hangingPunct="1">
              <a:buFontTx/>
              <a:buNone/>
              <a:defRPr/>
            </a:pPr>
            <a:r>
              <a:rPr lang="uk-UA" altLang="ru-RU" sz="2500" dirty="0"/>
              <a:t>	</a:t>
            </a:r>
            <a:r>
              <a:rPr lang="en-US" altLang="ru-RU" sz="2500" b="1" noProof="1">
                <a:latin typeface="Courier New" panose="02070309020205020404" pitchFamily="49" charset="0"/>
              </a:rPr>
              <a:t>fun</a:t>
            </a:r>
            <a:r>
              <a:rPr lang="en-US" altLang="ru-RU" sz="2500" b="1" dirty="0">
                <a:latin typeface="Courier New" panose="02070309020205020404" pitchFamily="49" charset="0"/>
              </a:rPr>
              <a:t>_</a:t>
            </a:r>
            <a:r>
              <a:rPr lang="en-US" altLang="ru-RU" sz="2500" b="1" noProof="1">
                <a:latin typeface="Courier New" panose="02070309020205020404" pitchFamily="49" charset="0"/>
              </a:rPr>
              <a:t>(</a:t>
            </a:r>
            <a:r>
              <a:rPr lang="en-US" altLang="ru-RU" sz="2500" b="1" dirty="0">
                <a:latin typeface="Courier New" panose="02070309020205020404" pitchFamily="49" charset="0"/>
              </a:rPr>
              <a:t>f</a:t>
            </a:r>
            <a:r>
              <a:rPr lang="en-US" altLang="ru-RU" sz="2500" b="1" noProof="1">
                <a:latin typeface="Courier New" panose="02070309020205020404" pitchFamily="49" charset="0"/>
              </a:rPr>
              <a:t>);</a:t>
            </a:r>
          </a:p>
          <a:p>
            <a:pPr eaLnBrk="1" fontAlgn="auto" hangingPunct="1">
              <a:buFontTx/>
              <a:buNone/>
              <a:defRPr/>
            </a:pPr>
            <a:r>
              <a:rPr lang="en-US" altLang="ru-RU" sz="2500" b="1" dirty="0">
                <a:latin typeface="Courier New" panose="02070309020205020404" pitchFamily="49" charset="0"/>
              </a:rPr>
              <a:t>	</a:t>
            </a:r>
            <a:r>
              <a:rPr lang="uk-UA" altLang="ru-RU" sz="2500" dirty="0"/>
              <a:t>а наступні виклики приведуть до помилки компіляції:</a:t>
            </a:r>
            <a:endParaRPr lang="en-US" altLang="ru-RU" sz="2500" dirty="0"/>
          </a:p>
          <a:p>
            <a:pPr eaLnBrk="1" fontAlgn="auto" hangingPunct="1">
              <a:buFontTx/>
              <a:buNone/>
              <a:defRPr/>
            </a:pPr>
            <a:r>
              <a:rPr lang="en-US" altLang="ru-RU" sz="2500" dirty="0"/>
              <a:t>	</a:t>
            </a:r>
            <a:r>
              <a:rPr lang="en-US" altLang="ru-RU" sz="2500" b="1" noProof="1">
                <a:latin typeface="Courier New" panose="02070309020205020404" pitchFamily="49" charset="0"/>
              </a:rPr>
              <a:t>fun</a:t>
            </a:r>
            <a:r>
              <a:rPr lang="en-US" altLang="ru-RU" sz="2500" b="1" dirty="0">
                <a:latin typeface="Courier New" panose="02070309020205020404" pitchFamily="49" charset="0"/>
              </a:rPr>
              <a:t>_</a:t>
            </a:r>
            <a:r>
              <a:rPr lang="en-US" altLang="ru-RU" sz="2500" b="1" noProof="1">
                <a:latin typeface="Courier New" panose="02070309020205020404" pitchFamily="49" charset="0"/>
              </a:rPr>
              <a:t>(</a:t>
            </a:r>
            <a:r>
              <a:rPr lang="en-US" altLang="ru-RU" sz="2500" b="1" dirty="0">
                <a:latin typeface="Courier New" panose="02070309020205020404" pitchFamily="49" charset="0"/>
              </a:rPr>
              <a:t>p</a:t>
            </a:r>
            <a:r>
              <a:rPr lang="en-US" altLang="ru-RU" sz="2500" b="1" noProof="1">
                <a:latin typeface="Courier New" panose="02070309020205020404" pitchFamily="49" charset="0"/>
              </a:rPr>
              <a:t>);</a:t>
            </a:r>
            <a:r>
              <a:rPr lang="en-US" altLang="ru-RU" sz="2500" b="1" dirty="0">
                <a:latin typeface="Courier New" panose="02070309020205020404" pitchFamily="49" charset="0"/>
              </a:rPr>
              <a:t> </a:t>
            </a:r>
            <a:r>
              <a:rPr lang="en-US" altLang="ru-RU" sz="2500" b="1" noProof="1">
                <a:latin typeface="Courier New" panose="02070309020205020404" pitchFamily="49" charset="0"/>
              </a:rPr>
              <a:t>fun</a:t>
            </a:r>
            <a:r>
              <a:rPr lang="en-US" altLang="ru-RU" sz="2500" b="1" dirty="0">
                <a:latin typeface="Courier New" panose="02070309020205020404" pitchFamily="49" charset="0"/>
              </a:rPr>
              <a:t>_</a:t>
            </a:r>
            <a:r>
              <a:rPr lang="en-US" altLang="ru-RU" sz="2500" b="1" noProof="1">
                <a:latin typeface="Courier New" panose="02070309020205020404" pitchFamily="49" charset="0"/>
              </a:rPr>
              <a:t>(gibrid);</a:t>
            </a:r>
            <a:r>
              <a:rPr lang="en-US" altLang="ru-RU" sz="3600" b="1" dirty="0">
                <a:latin typeface="Courier New" panose="02070309020205020404" pitchFamily="49" charset="0"/>
              </a:rPr>
              <a:t> </a:t>
            </a:r>
            <a:endParaRPr lang="ru-RU" altLang="ru-RU" sz="36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417" y="1056446"/>
            <a:ext cx="1800225" cy="433387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80000"/>
              </a:lnSpc>
              <a:buFont typeface="Arial"/>
              <a:buNone/>
              <a:defRPr/>
            </a:pPr>
            <a:r>
              <a:rPr lang="uk-UA" altLang="ru-RU" sz="2000" dirty="0"/>
              <a:t>Базовий клас</a:t>
            </a:r>
            <a:endParaRPr lang="ru-RU" altLang="ru-RU" sz="2000" dirty="0"/>
          </a:p>
        </p:txBody>
      </p:sp>
      <p:sp>
        <p:nvSpPr>
          <p:cNvPr id="7172" name="Text Box 11"/>
          <p:cNvSpPr txBox="1">
            <a:spLocks noChangeArrowheads="1"/>
          </p:cNvSpPr>
          <p:nvPr/>
        </p:nvSpPr>
        <p:spPr bwMode="auto">
          <a:xfrm>
            <a:off x="827087" y="1087864"/>
            <a:ext cx="15128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7173" name="Rectangle 20"/>
          <p:cNvSpPr>
            <a:spLocks noChangeArrowheads="1"/>
          </p:cNvSpPr>
          <p:nvPr/>
        </p:nvSpPr>
        <p:spPr bwMode="auto">
          <a:xfrm>
            <a:off x="539750" y="967582"/>
            <a:ext cx="2087563" cy="576263"/>
          </a:xfrm>
          <a:prstGeom prst="rect">
            <a:avLst/>
          </a:prstGeom>
          <a:solidFill>
            <a:srgbClr val="CCFFFF">
              <a:alpha val="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174" name="Rectangle 21"/>
          <p:cNvSpPr>
            <a:spLocks noChangeArrowheads="1"/>
          </p:cNvSpPr>
          <p:nvPr/>
        </p:nvSpPr>
        <p:spPr bwMode="auto">
          <a:xfrm>
            <a:off x="539750" y="1981995"/>
            <a:ext cx="2087563" cy="576262"/>
          </a:xfrm>
          <a:prstGeom prst="rect">
            <a:avLst/>
          </a:prstGeom>
          <a:solidFill>
            <a:srgbClr val="CCFFFF">
              <a:alpha val="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175" name="Text Box 23"/>
          <p:cNvSpPr txBox="1">
            <a:spLocks noChangeArrowheads="1"/>
          </p:cNvSpPr>
          <p:nvPr/>
        </p:nvSpPr>
        <p:spPr bwMode="auto">
          <a:xfrm>
            <a:off x="790575" y="2132807"/>
            <a:ext cx="15128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ru-RU" dirty="0"/>
              <a:t>Похідний клас</a:t>
            </a:r>
            <a:endParaRPr lang="ru-RU" altLang="ru-RU" dirty="0"/>
          </a:p>
        </p:txBody>
      </p:sp>
      <p:sp>
        <p:nvSpPr>
          <p:cNvPr id="7176" name="Line 24"/>
          <p:cNvSpPr>
            <a:spLocks noChangeShapeType="1"/>
          </p:cNvSpPr>
          <p:nvPr/>
        </p:nvSpPr>
        <p:spPr bwMode="auto">
          <a:xfrm flipV="1">
            <a:off x="1583531" y="1558925"/>
            <a:ext cx="0" cy="4318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7" name="Rectangle 26"/>
          <p:cNvSpPr>
            <a:spLocks noChangeArrowheads="1"/>
          </p:cNvSpPr>
          <p:nvPr/>
        </p:nvSpPr>
        <p:spPr bwMode="auto">
          <a:xfrm>
            <a:off x="2915443" y="332656"/>
            <a:ext cx="6121053" cy="2375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sz="2400" b="1" dirty="0" smtClean="0">
                <a:solidFill>
                  <a:srgbClr val="FFC000"/>
                </a:solidFill>
              </a:rPr>
              <a:t>Обговорюючи можливість створення похідних класів від базових, пам’ятаємо, що похідний </a:t>
            </a:r>
            <a:r>
              <a:rPr lang="uk-UA" altLang="ru-RU" sz="2400" b="1" dirty="0">
                <a:solidFill>
                  <a:srgbClr val="FFC000"/>
                </a:solidFill>
              </a:rPr>
              <a:t>та базовий класи пов'язані співвідношенням “Є</a:t>
            </a:r>
            <a:r>
              <a:rPr lang="uk-UA" altLang="ru-RU" sz="2400" b="1" dirty="0" smtClean="0">
                <a:solidFill>
                  <a:srgbClr val="FFC000"/>
                </a:solidFill>
              </a:rPr>
              <a:t>”. А самі вони утворюють так звану «ієрархію класів»</a:t>
            </a:r>
            <a:endParaRPr lang="ru-RU" altLang="ru-RU" sz="2400" b="1" dirty="0">
              <a:solidFill>
                <a:srgbClr val="FFC000"/>
              </a:solidFill>
            </a:endParaRPr>
          </a:p>
        </p:txBody>
      </p:sp>
      <p:sp>
        <p:nvSpPr>
          <p:cNvPr id="7178" name="Rectangle 27"/>
          <p:cNvSpPr>
            <a:spLocks noChangeArrowheads="1"/>
          </p:cNvSpPr>
          <p:nvPr/>
        </p:nvSpPr>
        <p:spPr bwMode="auto">
          <a:xfrm>
            <a:off x="112899" y="2708275"/>
            <a:ext cx="727392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ru-RU" sz="2400" b="1" dirty="0"/>
              <a:t>Синтаксис визначення похідного класу:</a:t>
            </a:r>
            <a:endParaRPr lang="ru-RU" altLang="ru-RU" sz="2400" dirty="0"/>
          </a:p>
        </p:txBody>
      </p:sp>
      <p:sp>
        <p:nvSpPr>
          <p:cNvPr id="7179" name="Rectangle 28"/>
          <p:cNvSpPr>
            <a:spLocks noChangeArrowheads="1"/>
          </p:cNvSpPr>
          <p:nvPr/>
        </p:nvSpPr>
        <p:spPr bwMode="auto">
          <a:xfrm>
            <a:off x="107950" y="3290093"/>
            <a:ext cx="8856538" cy="3378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altLang="ru-RU" sz="2300" b="1" dirty="0" smtClean="0">
              <a:solidFill>
                <a:srgbClr val="0066FF"/>
              </a:solidFill>
              <a:latin typeface="Courier New" panose="02070309020205020404" pitchFamily="49" charset="0"/>
            </a:endParaRPr>
          </a:p>
          <a:p>
            <a:pPr eaLnBrk="1" hangingPunct="1"/>
            <a:r>
              <a:rPr lang="en-US" altLang="ru-RU" sz="2300" b="1" dirty="0" smtClean="0">
                <a:solidFill>
                  <a:srgbClr val="0066FF"/>
                </a:solidFill>
                <a:latin typeface="Courier New" panose="02070309020205020404" pitchFamily="49" charset="0"/>
              </a:rPr>
              <a:t>class</a:t>
            </a:r>
            <a:r>
              <a:rPr lang="ru-RU" altLang="ru-RU" sz="2300" b="1" dirty="0" smtClean="0">
                <a:solidFill>
                  <a:schemeClr val="tx2"/>
                </a:solidFill>
              </a:rPr>
              <a:t> </a:t>
            </a:r>
            <a:r>
              <a:rPr lang="ru-RU" altLang="ru-RU" sz="2300" dirty="0">
                <a:solidFill>
                  <a:schemeClr val="tx2"/>
                </a:solidFill>
              </a:rPr>
              <a:t>&lt;</a:t>
            </a:r>
            <a:r>
              <a:rPr lang="uk-UA" altLang="ru-RU" sz="2300" dirty="0" smtClean="0">
                <a:solidFill>
                  <a:schemeClr val="tx2"/>
                </a:solidFill>
              </a:rPr>
              <a:t>ідентифікатор</a:t>
            </a:r>
            <a:r>
              <a:rPr lang="en-US" altLang="ru-RU" sz="2300" dirty="0">
                <a:solidFill>
                  <a:schemeClr val="tx2"/>
                </a:solidFill>
              </a:rPr>
              <a:t>_</a:t>
            </a:r>
            <a:r>
              <a:rPr lang="uk-UA" altLang="ru-RU" sz="2300" dirty="0">
                <a:solidFill>
                  <a:schemeClr val="tx2"/>
                </a:solidFill>
              </a:rPr>
              <a:t>базового</a:t>
            </a:r>
            <a:r>
              <a:rPr lang="en-US" altLang="ru-RU" sz="2300" dirty="0">
                <a:solidFill>
                  <a:schemeClr val="tx2"/>
                </a:solidFill>
              </a:rPr>
              <a:t>_</a:t>
            </a:r>
            <a:r>
              <a:rPr lang="uk-UA" altLang="ru-RU" sz="2300" dirty="0">
                <a:solidFill>
                  <a:schemeClr val="tx2"/>
                </a:solidFill>
              </a:rPr>
              <a:t>класу</a:t>
            </a:r>
            <a:r>
              <a:rPr lang="ru-RU" altLang="ru-RU" sz="2300" dirty="0">
                <a:solidFill>
                  <a:schemeClr val="tx2"/>
                </a:solidFill>
              </a:rPr>
              <a:t>&gt;</a:t>
            </a:r>
            <a:br>
              <a:rPr lang="ru-RU" altLang="ru-RU" sz="2300" dirty="0">
                <a:solidFill>
                  <a:schemeClr val="tx2"/>
                </a:solidFill>
              </a:rPr>
            </a:br>
            <a:r>
              <a:rPr lang="ru-RU" altLang="ru-RU" sz="2300" dirty="0">
                <a:solidFill>
                  <a:schemeClr val="tx2"/>
                </a:solidFill>
              </a:rPr>
              <a:t>    {</a:t>
            </a:r>
            <a:br>
              <a:rPr lang="ru-RU" altLang="ru-RU" sz="2300" dirty="0">
                <a:solidFill>
                  <a:schemeClr val="tx2"/>
                </a:solidFill>
              </a:rPr>
            </a:br>
            <a:r>
              <a:rPr lang="ru-RU" altLang="ru-RU" sz="2300" dirty="0">
                <a:solidFill>
                  <a:schemeClr val="tx2"/>
                </a:solidFill>
              </a:rPr>
              <a:t>        </a:t>
            </a:r>
            <a:r>
              <a:rPr lang="ru-RU" altLang="ru-RU" sz="23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код базового класу</a:t>
            </a:r>
            <a:r>
              <a:rPr lang="ru-RU" altLang="ru-RU" sz="2300" dirty="0">
                <a:solidFill>
                  <a:srgbClr val="00CC00"/>
                </a:solidFill>
              </a:rPr>
              <a:t/>
            </a:r>
            <a:br>
              <a:rPr lang="ru-RU" altLang="ru-RU" sz="2300" dirty="0">
                <a:solidFill>
                  <a:srgbClr val="00CC00"/>
                </a:solidFill>
              </a:rPr>
            </a:br>
            <a:r>
              <a:rPr lang="en-US" altLang="ru-RU" sz="2300" dirty="0">
                <a:solidFill>
                  <a:srgbClr val="00CC00"/>
                </a:solidFill>
              </a:rPr>
              <a:t> </a:t>
            </a:r>
            <a:r>
              <a:rPr lang="ru-RU" altLang="ru-RU" sz="2300" dirty="0">
                <a:solidFill>
                  <a:schemeClr val="tx2"/>
                </a:solidFill>
              </a:rPr>
              <a:t>    }</a:t>
            </a:r>
            <a:br>
              <a:rPr lang="ru-RU" altLang="ru-RU" sz="2300" dirty="0">
                <a:solidFill>
                  <a:schemeClr val="tx2"/>
                </a:solidFill>
              </a:rPr>
            </a:br>
            <a:r>
              <a:rPr lang="en-US" altLang="ru-RU" sz="2300" b="1" dirty="0">
                <a:solidFill>
                  <a:srgbClr val="0066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300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ru-RU" altLang="ru-RU" sz="2300" b="1" dirty="0">
                <a:solidFill>
                  <a:schemeClr val="tx2"/>
                </a:solidFill>
              </a:rPr>
              <a:t> </a:t>
            </a:r>
            <a:r>
              <a:rPr lang="ru-RU" altLang="ru-RU" sz="2300" dirty="0">
                <a:solidFill>
                  <a:schemeClr val="tx2"/>
                </a:solidFill>
              </a:rPr>
              <a:t>&lt;</a:t>
            </a:r>
            <a:r>
              <a:rPr lang="uk-UA" altLang="ru-RU" sz="2300" dirty="0" err="1">
                <a:solidFill>
                  <a:schemeClr val="tx2"/>
                </a:solidFill>
              </a:rPr>
              <a:t>ідент</a:t>
            </a:r>
            <a:r>
              <a:rPr lang="en-US" altLang="ru-RU" sz="2300" dirty="0">
                <a:solidFill>
                  <a:schemeClr val="tx2"/>
                </a:solidFill>
              </a:rPr>
              <a:t>-</a:t>
            </a:r>
            <a:r>
              <a:rPr lang="uk-UA" altLang="ru-RU" sz="2300" dirty="0">
                <a:solidFill>
                  <a:schemeClr val="tx2"/>
                </a:solidFill>
              </a:rPr>
              <a:t>тор</a:t>
            </a:r>
            <a:r>
              <a:rPr lang="en-US" altLang="ru-RU" sz="2300" dirty="0">
                <a:solidFill>
                  <a:schemeClr val="tx2"/>
                </a:solidFill>
              </a:rPr>
              <a:t>_</a:t>
            </a:r>
            <a:r>
              <a:rPr lang="uk-UA" altLang="ru-RU" sz="2300" dirty="0">
                <a:solidFill>
                  <a:schemeClr val="tx2"/>
                </a:solidFill>
              </a:rPr>
              <a:t>похідного</a:t>
            </a:r>
            <a:r>
              <a:rPr lang="en-US" altLang="ru-RU" sz="2300" dirty="0">
                <a:solidFill>
                  <a:schemeClr val="tx2"/>
                </a:solidFill>
              </a:rPr>
              <a:t>_</a:t>
            </a:r>
            <a:r>
              <a:rPr lang="uk-UA" altLang="ru-RU" sz="2300" dirty="0">
                <a:solidFill>
                  <a:schemeClr val="tx2"/>
                </a:solidFill>
              </a:rPr>
              <a:t>класу</a:t>
            </a:r>
            <a:r>
              <a:rPr lang="ru-RU" altLang="ru-RU" sz="2300" dirty="0">
                <a:solidFill>
                  <a:schemeClr val="tx2"/>
                </a:solidFill>
              </a:rPr>
              <a:t>&gt; : </a:t>
            </a:r>
          </a:p>
          <a:p>
            <a:pPr eaLnBrk="1" hangingPunct="1"/>
            <a:r>
              <a:rPr lang="ru-RU" altLang="ru-RU" sz="2300" dirty="0">
                <a:solidFill>
                  <a:schemeClr val="tx2"/>
                </a:solidFill>
              </a:rPr>
              <a:t>                                                          &lt;</a:t>
            </a:r>
            <a:r>
              <a:rPr lang="uk-UA" altLang="ru-RU" sz="2300" dirty="0" err="1">
                <a:solidFill>
                  <a:schemeClr val="tx2"/>
                </a:solidFill>
              </a:rPr>
              <a:t>ідент-тор_базового_класу</a:t>
            </a:r>
            <a:r>
              <a:rPr lang="ru-RU" altLang="ru-RU" sz="2300" dirty="0">
                <a:solidFill>
                  <a:schemeClr val="tx2"/>
                </a:solidFill>
              </a:rPr>
              <a:t>&gt;</a:t>
            </a:r>
            <a:br>
              <a:rPr lang="ru-RU" altLang="ru-RU" sz="2300" dirty="0">
                <a:solidFill>
                  <a:schemeClr val="tx2"/>
                </a:solidFill>
              </a:rPr>
            </a:br>
            <a:r>
              <a:rPr lang="ru-RU" altLang="ru-RU" sz="2300" dirty="0">
                <a:solidFill>
                  <a:schemeClr val="tx2"/>
                </a:solidFill>
              </a:rPr>
              <a:t>    {</a:t>
            </a:r>
            <a:br>
              <a:rPr lang="ru-RU" altLang="ru-RU" sz="2300" dirty="0">
                <a:solidFill>
                  <a:schemeClr val="tx2"/>
                </a:solidFill>
              </a:rPr>
            </a:br>
            <a:r>
              <a:rPr lang="ru-RU" altLang="ru-RU" sz="2300" dirty="0">
                <a:solidFill>
                  <a:schemeClr val="tx2"/>
                </a:solidFill>
              </a:rPr>
              <a:t>        </a:t>
            </a:r>
            <a:r>
              <a:rPr lang="ru-RU" altLang="ru-RU" sz="23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код похідного класу</a:t>
            </a:r>
            <a:r>
              <a:rPr lang="ru-RU" altLang="ru-RU" sz="2300" dirty="0">
                <a:solidFill>
                  <a:srgbClr val="00CC00"/>
                </a:solidFill>
              </a:rPr>
              <a:t/>
            </a:r>
            <a:br>
              <a:rPr lang="ru-RU" altLang="ru-RU" sz="2300" dirty="0">
                <a:solidFill>
                  <a:srgbClr val="00CC00"/>
                </a:solidFill>
              </a:rPr>
            </a:br>
            <a:r>
              <a:rPr lang="ru-RU" altLang="ru-RU" sz="2300" dirty="0">
                <a:solidFill>
                  <a:schemeClr val="tx2"/>
                </a:solidFill>
              </a:rPr>
              <a:t>    }</a:t>
            </a:r>
            <a:br>
              <a:rPr lang="ru-RU" altLang="ru-RU" sz="2300" dirty="0">
                <a:solidFill>
                  <a:schemeClr val="tx2"/>
                </a:solidFill>
              </a:rPr>
            </a:br>
            <a:endParaRPr lang="ru-RU" altLang="ru-RU" sz="2300" dirty="0">
              <a:solidFill>
                <a:schemeClr val="tx2"/>
              </a:solidFill>
            </a:endParaRPr>
          </a:p>
        </p:txBody>
      </p:sp>
      <p:sp>
        <p:nvSpPr>
          <p:cNvPr id="7180" name="Rectangle 29"/>
          <p:cNvSpPr>
            <a:spLocks noChangeArrowheads="1"/>
          </p:cNvSpPr>
          <p:nvPr/>
        </p:nvSpPr>
        <p:spPr bwMode="auto">
          <a:xfrm>
            <a:off x="1727200" y="1658206"/>
            <a:ext cx="576262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sz="1600" b="1" dirty="0"/>
              <a:t>“Є”</a:t>
            </a:r>
            <a:endParaRPr lang="ru-RU" alt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5122862" cy="50323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sz="3200" b="1" dirty="0">
                <a:solidFill>
                  <a:srgbClr val="FFC000"/>
                </a:solidFill>
              </a:rPr>
              <a:t>Приклад.</a:t>
            </a:r>
            <a:endParaRPr lang="ru-RU" altLang="ru-RU" sz="3200" b="1" dirty="0">
              <a:solidFill>
                <a:srgbClr val="FFC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692696"/>
            <a:ext cx="8892480" cy="5904954"/>
          </a:xfrm>
        </p:spPr>
        <p:txBody>
          <a:bodyPr/>
          <a:lstStyle/>
          <a:p>
            <a:pPr eaLnBrk="1" fontAlgn="auto" hangingPunct="1">
              <a:buFontTx/>
              <a:buNone/>
              <a:defRPr/>
            </a:pPr>
            <a:r>
              <a:rPr lang="en-US" altLang="ru-RU" sz="2600" b="1" noProof="1">
                <a:solidFill>
                  <a:srgbClr val="0066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600" b="1" noProof="1">
                <a:latin typeface="Courier New" panose="02070309020205020404" pitchFamily="49" charset="0"/>
              </a:rPr>
              <a:t> Plant  </a:t>
            </a:r>
            <a:r>
              <a:rPr lang="en-US" altLang="ru-RU" sz="2600" noProof="1"/>
              <a:t> </a:t>
            </a:r>
            <a:r>
              <a:rPr lang="ru-RU" altLang="ru-RU" sz="2600" b="1" noProof="1">
                <a:solidFill>
                  <a:srgbClr val="00CC00"/>
                </a:solidFill>
                <a:latin typeface="Courier New" panose="02070309020205020404" pitchFamily="49" charset="0"/>
              </a:rPr>
              <a:t>// клас рослин</a:t>
            </a:r>
            <a:endParaRPr lang="uk-UA" altLang="ru-RU" sz="2600" b="1" dirty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eaLnBrk="1" fontAlgn="auto" hangingPunct="1">
              <a:buFontTx/>
              <a:buNone/>
              <a:defRPr/>
            </a:pPr>
            <a:r>
              <a:rPr lang="uk-UA" altLang="ru-RU" sz="2600" b="1" noProof="1">
                <a:latin typeface="Courier New" panose="02070309020205020404" pitchFamily="49" charset="0"/>
              </a:rPr>
              <a:t>{</a:t>
            </a:r>
          </a:p>
          <a:p>
            <a:pPr eaLnBrk="1" fontAlgn="auto" hangingPunct="1">
              <a:buFontTx/>
              <a:buNone/>
              <a:defRPr/>
            </a:pPr>
            <a:r>
              <a:rPr lang="uk-UA" altLang="ru-RU" sz="2600" b="1" noProof="1">
                <a:latin typeface="Courier New" panose="02070309020205020404" pitchFamily="49" charset="0"/>
              </a:rPr>
              <a:t> </a:t>
            </a:r>
            <a:r>
              <a:rPr lang="en-US" altLang="ru-RU" sz="2600" b="1" noProof="1" smtClean="0">
                <a:solidFill>
                  <a:srgbClr val="0066FF"/>
                </a:solidFill>
                <a:latin typeface="Courier New" panose="02070309020205020404" pitchFamily="49" charset="0"/>
              </a:rPr>
              <a:t>public </a:t>
            </a:r>
            <a:r>
              <a:rPr lang="en-US" altLang="ru-RU" sz="2600" b="1" noProof="1">
                <a:solidFill>
                  <a:srgbClr val="0066FF"/>
                </a:solidFill>
                <a:latin typeface="Courier New" panose="02070309020205020404" pitchFamily="49" charset="0"/>
              </a:rPr>
              <a:t>string </a:t>
            </a:r>
            <a:r>
              <a:rPr lang="en-US" altLang="ru-RU" sz="2600" b="1" noProof="1">
                <a:latin typeface="Courier New" panose="02070309020205020404" pitchFamily="49" charset="0"/>
              </a:rPr>
              <a:t>name;  </a:t>
            </a:r>
            <a:r>
              <a:rPr lang="ru-RU" altLang="ru-RU" sz="2600" b="1" noProof="1">
                <a:solidFill>
                  <a:srgbClr val="00CC00"/>
                </a:solidFill>
                <a:latin typeface="Courier New" panose="02070309020205020404" pitchFamily="49" charset="0"/>
              </a:rPr>
              <a:t>// назва рослини</a:t>
            </a:r>
            <a:endParaRPr lang="uk-UA" altLang="ru-RU" sz="2600" b="1" dirty="0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eaLnBrk="1" fontAlgn="auto" hangingPunct="1">
              <a:buFont typeface="Arial"/>
              <a:buNone/>
              <a:defRPr/>
            </a:pPr>
            <a:r>
              <a:rPr lang="uk-UA" altLang="ru-RU" sz="2600" b="1" noProof="1" smtClean="0">
                <a:latin typeface="Courier New" panose="02070309020205020404" pitchFamily="49" charset="0"/>
              </a:rPr>
              <a:t> </a:t>
            </a:r>
            <a:r>
              <a:rPr lang="en-US" altLang="ru-RU" sz="2600" b="1" noProof="1" smtClean="0">
                <a:solidFill>
                  <a:srgbClr val="0066FF"/>
                </a:solidFill>
                <a:latin typeface="Courier New" panose="02070309020205020404" pitchFamily="49" charset="0"/>
              </a:rPr>
              <a:t>public </a:t>
            </a:r>
            <a:r>
              <a:rPr lang="en-US" altLang="ru-RU" sz="2600" b="1" noProof="1">
                <a:solidFill>
                  <a:srgbClr val="0066FF"/>
                </a:solidFill>
                <a:latin typeface="Courier New" panose="02070309020205020404" pitchFamily="49" charset="0"/>
              </a:rPr>
              <a:t>int </a:t>
            </a:r>
            <a:r>
              <a:rPr lang="en-US" altLang="ru-RU" sz="2600" b="1" noProof="1">
                <a:latin typeface="Courier New" panose="02070309020205020404" pitchFamily="49" charset="0"/>
              </a:rPr>
              <a:t>fotosintez; </a:t>
            </a:r>
            <a:r>
              <a:rPr lang="uk-UA" altLang="ru-RU" sz="2600" b="1" noProof="1">
                <a:solidFill>
                  <a:srgbClr val="00CC00"/>
                </a:solidFill>
                <a:latin typeface="Courier New" panose="02070309020205020404" pitchFamily="49" charset="0"/>
              </a:rPr>
              <a:t>// здатність до </a:t>
            </a:r>
            <a:r>
              <a:rPr lang="uk-UA" altLang="ru-RU" sz="2600" b="1" noProof="1" smtClean="0">
                <a:solidFill>
                  <a:srgbClr val="00CC00"/>
                </a:solidFill>
                <a:latin typeface="Courier New" panose="02070309020205020404" pitchFamily="49" charset="0"/>
              </a:rPr>
              <a:t>фотосинтезу</a:t>
            </a:r>
            <a:endParaRPr lang="uk-UA" altLang="ru-RU" sz="2600" b="1" dirty="0">
              <a:latin typeface="Courier New" panose="02070309020205020404" pitchFamily="49" charset="0"/>
            </a:endParaRPr>
          </a:p>
          <a:p>
            <a:pPr eaLnBrk="1" fontAlgn="auto" hangingPunct="1">
              <a:buFontTx/>
              <a:buNone/>
              <a:defRPr/>
            </a:pPr>
            <a:r>
              <a:rPr lang="uk-UA" altLang="ru-RU" sz="2600" b="1" noProof="1">
                <a:latin typeface="Courier New" panose="02070309020205020404" pitchFamily="49" charset="0"/>
              </a:rPr>
              <a:t>}</a:t>
            </a:r>
            <a:r>
              <a:rPr lang="uk-UA" altLang="ru-RU" sz="2600" b="1" dirty="0">
                <a:latin typeface="Courier New" panose="02070309020205020404" pitchFamily="49" charset="0"/>
              </a:rPr>
              <a:t>			</a:t>
            </a:r>
          </a:p>
          <a:p>
            <a:pPr eaLnBrk="1" fontAlgn="auto" hangingPunct="1">
              <a:buFontTx/>
              <a:buNone/>
              <a:defRPr/>
            </a:pPr>
            <a:r>
              <a:rPr lang="uk-UA" altLang="ru-RU" sz="2600" b="1" noProof="1">
                <a:solidFill>
                  <a:srgbClr val="00CC00"/>
                </a:solidFill>
                <a:latin typeface="Courier New" panose="02070309020205020404" pitchFamily="49" charset="0"/>
              </a:rPr>
              <a:t>// клас квіткових рослин</a:t>
            </a:r>
            <a:r>
              <a:rPr lang="uk-UA" altLang="ru-RU" sz="2600" b="1" dirty="0">
                <a:solidFill>
                  <a:srgbClr val="00CC00"/>
                </a:solidFill>
                <a:latin typeface="Courier New" panose="02070309020205020404" pitchFamily="49" charset="0"/>
              </a:rPr>
              <a:t> походить від рослин</a:t>
            </a:r>
            <a:endParaRPr lang="uk-UA" altLang="ru-RU" sz="2600" b="1" noProof="1">
              <a:solidFill>
                <a:srgbClr val="00CC00"/>
              </a:solidFill>
              <a:latin typeface="Courier New" panose="02070309020205020404" pitchFamily="49" charset="0"/>
            </a:endParaRPr>
          </a:p>
          <a:p>
            <a:pPr eaLnBrk="1" fontAlgn="auto" hangingPunct="1">
              <a:buFontTx/>
              <a:buNone/>
              <a:defRPr/>
            </a:pPr>
            <a:r>
              <a:rPr lang="en-US" altLang="ru-RU" sz="2600" b="1" noProof="1">
                <a:solidFill>
                  <a:srgbClr val="0066FF"/>
                </a:solidFill>
                <a:latin typeface="Courier New" panose="02070309020205020404" pitchFamily="49" charset="0"/>
              </a:rPr>
              <a:t>class</a:t>
            </a:r>
            <a:r>
              <a:rPr lang="en-US" altLang="ru-RU" sz="2600" b="1" noProof="1">
                <a:latin typeface="Courier New" panose="02070309020205020404" pitchFamily="49" charset="0"/>
              </a:rPr>
              <a:t> Flower : Plant </a:t>
            </a:r>
            <a:r>
              <a:rPr lang="en-US" altLang="ru-RU" sz="2600" b="1" noProof="1">
                <a:solidFill>
                  <a:srgbClr val="00CC00"/>
                </a:solidFill>
                <a:latin typeface="Courier New" panose="02070309020205020404" pitchFamily="49" charset="0"/>
              </a:rPr>
              <a:t>//</a:t>
            </a:r>
            <a:r>
              <a:rPr lang="en-US" altLang="ru-RU" sz="2600" b="1" dirty="0">
                <a:solidFill>
                  <a:srgbClr val="00CC00"/>
                </a:solidFill>
                <a:latin typeface="Courier New" panose="02070309020205020404" pitchFamily="49" charset="0"/>
              </a:rPr>
              <a:t> </a:t>
            </a:r>
            <a:r>
              <a:rPr lang="uk-UA" altLang="ru-RU" sz="2600" b="1" dirty="0">
                <a:solidFill>
                  <a:srgbClr val="00CC00"/>
                </a:solidFill>
                <a:latin typeface="Courier New" panose="02070309020205020404" pitchFamily="49" charset="0"/>
              </a:rPr>
              <a:t>квітка є рослиною</a:t>
            </a:r>
            <a:endParaRPr lang="uk-UA" altLang="ru-RU" sz="2600" b="1" dirty="0">
              <a:latin typeface="Courier New" panose="02070309020205020404" pitchFamily="49" charset="0"/>
            </a:endParaRPr>
          </a:p>
          <a:p>
            <a:pPr eaLnBrk="1" fontAlgn="auto" hangingPunct="1">
              <a:buFontTx/>
              <a:buNone/>
              <a:defRPr/>
            </a:pPr>
            <a:r>
              <a:rPr lang="uk-UA" altLang="ru-RU" sz="2600" b="1" noProof="1">
                <a:latin typeface="Courier New" panose="02070309020205020404" pitchFamily="49" charset="0"/>
              </a:rPr>
              <a:t>{</a:t>
            </a:r>
          </a:p>
          <a:p>
            <a:pPr eaLnBrk="1" fontAlgn="auto" hangingPunct="1">
              <a:buFontTx/>
              <a:buNone/>
              <a:defRPr/>
            </a:pPr>
            <a:r>
              <a:rPr lang="uk-UA" altLang="ru-RU" sz="2600" b="1" noProof="1">
                <a:latin typeface="Courier New" panose="02070309020205020404" pitchFamily="49" charset="0"/>
              </a:rPr>
              <a:t>  </a:t>
            </a:r>
            <a:r>
              <a:rPr lang="en-US" altLang="ru-RU" sz="2600" b="1" noProof="1">
                <a:solidFill>
                  <a:srgbClr val="0066FF"/>
                </a:solidFill>
                <a:latin typeface="Courier New" panose="02070309020205020404" pitchFamily="49" charset="0"/>
              </a:rPr>
              <a:t>public int </a:t>
            </a:r>
            <a:r>
              <a:rPr lang="en-US" altLang="ru-RU" sz="2600" b="1" noProof="1">
                <a:latin typeface="Courier New" panose="02070309020205020404" pitchFamily="49" charset="0"/>
              </a:rPr>
              <a:t>smell; </a:t>
            </a:r>
            <a:r>
              <a:rPr lang="ru-RU" altLang="ru-RU" sz="2600" b="1" noProof="1">
                <a:solidFill>
                  <a:srgbClr val="00CC00"/>
                </a:solidFill>
                <a:latin typeface="Courier New" panose="02070309020205020404" pitchFamily="49" charset="0"/>
              </a:rPr>
              <a:t>// інтенсивність аромату</a:t>
            </a:r>
          </a:p>
          <a:p>
            <a:pPr eaLnBrk="1" fontAlgn="auto" hangingPunct="1">
              <a:buFontTx/>
              <a:buNone/>
              <a:defRPr/>
            </a:pPr>
            <a:r>
              <a:rPr lang="ru-RU" altLang="ru-RU" sz="2600" b="1" noProof="1">
                <a:latin typeface="Courier New" panose="02070309020205020404" pitchFamily="49" charset="0"/>
              </a:rPr>
              <a:t>}</a:t>
            </a:r>
            <a:endParaRPr lang="ru-RU" altLang="ru-RU" sz="26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sz="3200" b="1" dirty="0">
                <a:solidFill>
                  <a:srgbClr val="FFC000"/>
                </a:solidFill>
              </a:rPr>
              <a:t>Приклад (продовження).</a:t>
            </a:r>
            <a:endParaRPr lang="ru-RU" altLang="ru-RU" sz="3200" b="1" dirty="0">
              <a:solidFill>
                <a:srgbClr val="FFC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908050"/>
            <a:ext cx="8712968" cy="5833317"/>
          </a:xfrm>
        </p:spPr>
        <p:txBody>
          <a:bodyPr>
            <a:noAutofit/>
          </a:bodyPr>
          <a:lstStyle/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noProof="1">
                <a:solidFill>
                  <a:srgbClr val="0066FF"/>
                </a:solidFill>
                <a:latin typeface="Courier New" panose="02070309020205020404" pitchFamily="49" charset="0"/>
              </a:rPr>
              <a:t>static void </a:t>
            </a:r>
            <a:r>
              <a:rPr lang="en-US" altLang="ru-RU" sz="2300" b="1" noProof="1">
                <a:latin typeface="Courier New" panose="02070309020205020404" pitchFamily="49" charset="0"/>
              </a:rPr>
              <a:t>Main(</a:t>
            </a:r>
            <a:r>
              <a:rPr lang="en-US" altLang="ru-RU" sz="2300" b="1" noProof="1">
                <a:solidFill>
                  <a:srgbClr val="0066FF"/>
                </a:solidFill>
                <a:latin typeface="Courier New" panose="02070309020205020404" pitchFamily="49" charset="0"/>
              </a:rPr>
              <a:t>string</a:t>
            </a:r>
            <a:r>
              <a:rPr lang="en-US" altLang="ru-RU" sz="2300" b="1" noProof="1">
                <a:latin typeface="Courier New" panose="02070309020205020404" pitchFamily="49" charset="0"/>
              </a:rPr>
              <a:t>[] 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args )</a:t>
            </a:r>
            <a:endParaRPr lang="en-US" altLang="ru-RU" sz="2300" b="1" noProof="1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300" b="1" noProof="1">
                <a:latin typeface="Courier New" panose="02070309020205020404" pitchFamily="49" charset="0"/>
              </a:rPr>
              <a:t>{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Plant </a:t>
            </a:r>
            <a:r>
              <a:rPr lang="en-US" altLang="ru-RU" sz="2300" b="1" noProof="1">
                <a:latin typeface="Courier New" panose="02070309020205020404" pitchFamily="49" charset="0"/>
              </a:rPr>
              <a:t>p = </a:t>
            </a:r>
            <a:r>
              <a:rPr lang="en-US" altLang="ru-RU" sz="2300" b="1" noProof="1">
                <a:solidFill>
                  <a:srgbClr val="0066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300" b="1" noProof="1">
                <a:latin typeface="Courier New" panose="02070309020205020404" pitchFamily="49" charset="0"/>
              </a:rPr>
              <a:t> Plant(); </a:t>
            </a:r>
            <a:r>
              <a:rPr lang="en-US" altLang="ru-RU" sz="23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c</a:t>
            </a:r>
            <a:r>
              <a:rPr lang="uk-UA" altLang="ru-RU" sz="2300" b="1" dirty="0">
                <a:solidFill>
                  <a:srgbClr val="00CC00"/>
                </a:solidFill>
                <a:latin typeface="Courier New" panose="02070309020205020404" pitchFamily="49" charset="0"/>
              </a:rPr>
              <a:t>творили рослину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p.name </a:t>
            </a:r>
            <a:r>
              <a:rPr lang="en-US" altLang="ru-RU" sz="2300" b="1" noProof="1">
                <a:latin typeface="Courier New" panose="02070309020205020404" pitchFamily="49" charset="0"/>
              </a:rPr>
              <a:t>= "папороть"; </a:t>
            </a:r>
            <a:endParaRPr lang="uk-UA" altLang="ru-RU" sz="2300" b="1" dirty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p.fotosintez </a:t>
            </a:r>
            <a:r>
              <a:rPr lang="en-US" altLang="ru-RU" sz="2300" b="1" noProof="1">
                <a:latin typeface="Courier New" panose="02070309020205020404" pitchFamily="49" charset="0"/>
              </a:rPr>
              <a:t>= 100;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Flower </a:t>
            </a:r>
            <a:r>
              <a:rPr lang="en-US" altLang="ru-RU" sz="2300" b="1" noProof="1">
                <a:latin typeface="Courier New" panose="02070309020205020404" pitchFamily="49" charset="0"/>
              </a:rPr>
              <a:t>f = </a:t>
            </a:r>
            <a:r>
              <a:rPr lang="en-US" altLang="ru-RU" sz="2300" b="1" noProof="1">
                <a:solidFill>
                  <a:srgbClr val="0066FF"/>
                </a:solidFill>
                <a:latin typeface="Courier New" panose="02070309020205020404" pitchFamily="49" charset="0"/>
              </a:rPr>
              <a:t>new</a:t>
            </a:r>
            <a:r>
              <a:rPr lang="en-US" altLang="ru-RU" sz="2300" b="1" noProof="1">
                <a:latin typeface="Courier New" panose="02070309020205020404" pitchFamily="49" charset="0"/>
              </a:rPr>
              <a:t> Flower(); </a:t>
            </a:r>
            <a:r>
              <a:rPr lang="en-US" altLang="ru-RU" sz="23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c</a:t>
            </a:r>
            <a:r>
              <a:rPr lang="uk-UA" altLang="ru-RU" sz="2300" b="1" dirty="0">
                <a:solidFill>
                  <a:srgbClr val="00CC00"/>
                </a:solidFill>
                <a:latin typeface="Courier New" panose="02070309020205020404" pitchFamily="49" charset="0"/>
              </a:rPr>
              <a:t>творили квітку</a:t>
            </a:r>
            <a:endParaRPr lang="uk-UA" altLang="ru-RU" sz="2300" b="1" dirty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f.name </a:t>
            </a:r>
            <a:r>
              <a:rPr lang="en-US" altLang="ru-RU" sz="2300" b="1" noProof="1">
                <a:latin typeface="Courier New" panose="02070309020205020404" pitchFamily="49" charset="0"/>
              </a:rPr>
              <a:t>= "троянда";</a:t>
            </a:r>
            <a:r>
              <a:rPr lang="en-US" altLang="ru-RU" sz="23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300" b="1" dirty="0">
                <a:solidFill>
                  <a:srgbClr val="00CC00"/>
                </a:solidFill>
                <a:latin typeface="Courier New" panose="02070309020205020404" pitchFamily="49" charset="0"/>
              </a:rPr>
              <a:t>ці поля успадковані</a:t>
            </a:r>
            <a:endParaRPr lang="uk-UA" altLang="ru-RU" sz="2300" b="1" dirty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f.fotosintez </a:t>
            </a:r>
            <a:r>
              <a:rPr lang="en-US" altLang="ru-RU" sz="2300" b="1" noProof="1">
                <a:latin typeface="Courier New" panose="02070309020205020404" pitchFamily="49" charset="0"/>
              </a:rPr>
              <a:t>= 50; </a:t>
            </a:r>
            <a:r>
              <a:rPr lang="en-US" altLang="ru-RU" sz="23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300" b="1" dirty="0">
                <a:solidFill>
                  <a:srgbClr val="00CC00"/>
                </a:solidFill>
                <a:latin typeface="Courier New" panose="02070309020205020404" pitchFamily="49" charset="0"/>
              </a:rPr>
              <a:t>від класу рослин</a:t>
            </a:r>
            <a:endParaRPr lang="uk-UA" altLang="ru-RU" sz="2300" b="1" dirty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f.smell </a:t>
            </a:r>
            <a:r>
              <a:rPr lang="en-US" altLang="ru-RU" sz="2300" b="1" noProof="1">
                <a:latin typeface="Courier New" panose="02070309020205020404" pitchFamily="49" charset="0"/>
              </a:rPr>
              <a:t>= 1000;</a:t>
            </a:r>
            <a:r>
              <a:rPr lang="uk-UA" altLang="ru-RU" sz="2300" b="1" dirty="0">
                <a:latin typeface="Courier New" panose="02070309020205020404" pitchFamily="49" charset="0"/>
              </a:rPr>
              <a:t>	    </a:t>
            </a:r>
            <a:r>
              <a:rPr lang="en-US" altLang="ru-RU" sz="2300" b="1" dirty="0">
                <a:solidFill>
                  <a:srgbClr val="00CC00"/>
                </a:solidFill>
                <a:latin typeface="Courier New" panose="02070309020205020404" pitchFamily="49" charset="0"/>
              </a:rPr>
              <a:t>// </a:t>
            </a:r>
            <a:r>
              <a:rPr lang="uk-UA" altLang="ru-RU" sz="2300" b="1" dirty="0">
                <a:solidFill>
                  <a:srgbClr val="00CC00"/>
                </a:solidFill>
                <a:latin typeface="Courier New" panose="02070309020205020404" pitchFamily="49" charset="0"/>
              </a:rPr>
              <a:t>це власне поле квітки</a:t>
            </a:r>
            <a:endParaRPr lang="uk-UA" altLang="ru-RU" sz="2300" b="1" noProof="1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Console.WriteLine</a:t>
            </a:r>
            <a:r>
              <a:rPr lang="en-US" altLang="ru-RU" sz="2300" b="1" noProof="1">
                <a:latin typeface="Courier New" panose="02070309020205020404" pitchFamily="49" charset="0"/>
              </a:rPr>
              <a:t>(</a:t>
            </a:r>
            <a:r>
              <a:rPr lang="uk-UA" altLang="ru-RU" sz="2300" b="1" dirty="0">
                <a:latin typeface="Courier New" panose="02070309020205020404" pitchFamily="49" charset="0"/>
              </a:rPr>
              <a:t> </a:t>
            </a:r>
            <a:r>
              <a:rPr lang="en-US" altLang="ru-RU" sz="2300" b="1" noProof="1">
                <a:latin typeface="Courier New" panose="02070309020205020404" pitchFamily="49" charset="0"/>
              </a:rPr>
              <a:t>p.name + </a:t>
            </a:r>
            <a:endParaRPr lang="uk-UA" altLang="ru-RU" sz="2300" b="1" dirty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b="1" dirty="0">
                <a:latin typeface="Courier New" panose="02070309020205020404" pitchFamily="49" charset="0"/>
              </a:rPr>
              <a:t>      </a:t>
            </a:r>
            <a:r>
              <a:rPr lang="uk-UA" altLang="ru-RU" sz="2300" b="1" noProof="1">
                <a:latin typeface="Courier New" panose="02070309020205020404" pitchFamily="49" charset="0"/>
              </a:rPr>
              <a:t>": фотосинтез - {0}", p.fotosintez);</a:t>
            </a: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b="1" noProof="1" smtClean="0">
                <a:latin typeface="Courier New" panose="02070309020205020404" pitchFamily="49" charset="0"/>
              </a:rPr>
              <a:t>  </a:t>
            </a:r>
            <a:r>
              <a:rPr lang="en-US" altLang="ru-RU" sz="2300" b="1" noProof="1" smtClean="0">
                <a:latin typeface="Courier New" panose="02070309020205020404" pitchFamily="49" charset="0"/>
              </a:rPr>
              <a:t>Console.WriteLine(f.name </a:t>
            </a:r>
            <a:r>
              <a:rPr lang="en-US" altLang="ru-RU" sz="2300" b="1" noProof="1">
                <a:latin typeface="Courier New" panose="02070309020205020404" pitchFamily="49" charset="0"/>
              </a:rPr>
              <a:t>+ ": фотосинтез - {0}, аромат - {1}", f.fotosintez, f.smell)</a:t>
            </a:r>
            <a:endParaRPr lang="uk-UA" altLang="ru-RU" sz="2300" b="1" dirty="0">
              <a:latin typeface="Courier New" panose="02070309020205020404" pitchFamily="49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uk-UA" altLang="ru-RU" sz="2300" b="1" noProof="1">
                <a:latin typeface="Courier New" panose="02070309020205020404" pitchFamily="49" charset="0"/>
              </a:rPr>
              <a:t>}</a:t>
            </a:r>
            <a:endParaRPr lang="ru-RU" altLang="ru-RU" sz="2300" b="1" dirty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893175" cy="14986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sz="3600" b="1" dirty="0">
                <a:solidFill>
                  <a:srgbClr val="FFC000"/>
                </a:solidFill>
              </a:rPr>
              <a:t>Зверніть увагу – екземпляр похідного класу успадковує члени базового класу</a:t>
            </a:r>
            <a:r>
              <a:rPr lang="en-US" altLang="ru-RU" sz="3600" b="1" dirty="0">
                <a:solidFill>
                  <a:srgbClr val="FFC000"/>
                </a:solidFill>
              </a:rPr>
              <a:t>.</a:t>
            </a:r>
            <a:endParaRPr lang="ru-RU" altLang="ru-RU" sz="3600" b="1" dirty="0">
              <a:solidFill>
                <a:srgbClr val="FFC000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844675"/>
            <a:ext cx="8229600" cy="4824413"/>
          </a:xfrm>
        </p:spPr>
        <p:txBody>
          <a:bodyPr>
            <a:normAutofit/>
          </a:bodyPr>
          <a:lstStyle/>
          <a:p>
            <a:pPr marL="0" indent="0" eaLnBrk="1" fontAlgn="auto" hangingPunct="1">
              <a:buFontTx/>
              <a:buNone/>
              <a:defRPr/>
            </a:pPr>
            <a:r>
              <a:rPr lang="uk-UA" altLang="ru-RU" sz="3000" dirty="0"/>
              <a:t>Екземпляр </a:t>
            </a:r>
            <a:r>
              <a:rPr lang="en-US" altLang="ru-RU" sz="3000" b="1" noProof="1">
                <a:solidFill>
                  <a:srgbClr val="0066FF"/>
                </a:solidFill>
                <a:latin typeface="Courier New" panose="02070309020205020404" pitchFamily="49" charset="0"/>
              </a:rPr>
              <a:t>p</a:t>
            </a:r>
            <a:r>
              <a:rPr lang="uk-UA" altLang="ru-RU" sz="3000" dirty="0"/>
              <a:t> класу </a:t>
            </a:r>
            <a:r>
              <a:rPr lang="en-US" altLang="ru-RU" sz="3000" b="1" noProof="1">
                <a:solidFill>
                  <a:srgbClr val="0066FF"/>
                </a:solidFill>
                <a:latin typeface="Courier New" panose="02070309020205020404" pitchFamily="49" charset="0"/>
              </a:rPr>
              <a:t>Plant</a:t>
            </a:r>
            <a:r>
              <a:rPr lang="uk-UA" altLang="ru-RU" sz="3000" dirty="0"/>
              <a:t> містить поля </a:t>
            </a:r>
            <a:r>
              <a:rPr lang="en-US" altLang="ru-RU" sz="3000" b="1" noProof="1">
                <a:solidFill>
                  <a:srgbClr val="0066FF"/>
                </a:solidFill>
                <a:latin typeface="Courier New" panose="02070309020205020404" pitchFamily="49" charset="0"/>
              </a:rPr>
              <a:t>name</a:t>
            </a:r>
            <a:r>
              <a:rPr lang="uk-UA" altLang="ru-RU" sz="3000" dirty="0">
                <a:solidFill>
                  <a:srgbClr val="33CCFF"/>
                </a:solidFill>
              </a:rPr>
              <a:t> </a:t>
            </a:r>
            <a:r>
              <a:rPr lang="uk-UA" altLang="ru-RU" sz="3000" dirty="0"/>
              <a:t>та </a:t>
            </a:r>
            <a:r>
              <a:rPr lang="en-US" altLang="ru-RU" sz="3000" b="1" noProof="1">
                <a:solidFill>
                  <a:srgbClr val="0066FF"/>
                </a:solidFill>
                <a:latin typeface="Courier New" panose="02070309020205020404" pitchFamily="49" charset="0"/>
              </a:rPr>
              <a:t>fotosintez</a:t>
            </a:r>
            <a:r>
              <a:rPr lang="uk-UA" altLang="ru-RU" sz="3000" dirty="0"/>
              <a:t>.</a:t>
            </a:r>
          </a:p>
          <a:p>
            <a:pPr marL="0" indent="0" eaLnBrk="1" fontAlgn="auto" hangingPunct="1">
              <a:buFontTx/>
              <a:buNone/>
              <a:defRPr/>
            </a:pPr>
            <a:r>
              <a:rPr lang="uk-UA" altLang="ru-RU" sz="3000" dirty="0"/>
              <a:t>Екземпляр </a:t>
            </a:r>
            <a:r>
              <a:rPr lang="en-US" altLang="ru-RU" sz="3000" b="1" noProof="1">
                <a:solidFill>
                  <a:srgbClr val="0066FF"/>
                </a:solidFill>
                <a:latin typeface="Courier New" panose="02070309020205020404" pitchFamily="49" charset="0"/>
              </a:rPr>
              <a:t>f</a:t>
            </a:r>
            <a:r>
              <a:rPr lang="uk-UA" altLang="ru-RU" sz="3000" dirty="0"/>
              <a:t> класу </a:t>
            </a:r>
            <a:r>
              <a:rPr lang="en-US" altLang="ru-RU" sz="3000" b="1" noProof="1">
                <a:solidFill>
                  <a:srgbClr val="0066FF"/>
                </a:solidFill>
                <a:latin typeface="Courier New" panose="02070309020205020404" pitchFamily="49" charset="0"/>
              </a:rPr>
              <a:t>Flower</a:t>
            </a:r>
            <a:r>
              <a:rPr lang="uk-UA" altLang="ru-RU" sz="3000" dirty="0"/>
              <a:t> містить власне </a:t>
            </a:r>
          </a:p>
          <a:p>
            <a:pPr marL="0" indent="0" eaLnBrk="1" fontAlgn="auto" hangingPunct="1">
              <a:buFontTx/>
              <a:buNone/>
              <a:defRPr/>
            </a:pPr>
            <a:r>
              <a:rPr lang="uk-UA" altLang="ru-RU" sz="3000" dirty="0"/>
              <a:t>поле </a:t>
            </a:r>
            <a:r>
              <a:rPr lang="en-US" altLang="ru-RU" sz="3000" b="1" noProof="1">
                <a:solidFill>
                  <a:srgbClr val="0066FF"/>
                </a:solidFill>
                <a:latin typeface="Courier New" panose="02070309020205020404" pitchFamily="49" charset="0"/>
              </a:rPr>
              <a:t>smell</a:t>
            </a:r>
            <a:r>
              <a:rPr lang="uk-UA" altLang="ru-RU" sz="3000" b="1" dirty="0">
                <a:latin typeface="Courier New" panose="02070309020205020404" pitchFamily="49" charset="0"/>
              </a:rPr>
              <a:t> </a:t>
            </a:r>
            <a:r>
              <a:rPr lang="uk-UA" altLang="ru-RU" sz="3000" dirty="0"/>
              <a:t>та успадковані від класу </a:t>
            </a:r>
            <a:r>
              <a:rPr lang="en-US" altLang="ru-RU" sz="3000" b="1" noProof="1">
                <a:solidFill>
                  <a:srgbClr val="0066FF"/>
                </a:solidFill>
                <a:latin typeface="Courier New" panose="02070309020205020404" pitchFamily="49" charset="0"/>
              </a:rPr>
              <a:t>Plant</a:t>
            </a:r>
            <a:r>
              <a:rPr lang="uk-UA" altLang="ru-RU" sz="3000" dirty="0"/>
              <a:t> </a:t>
            </a:r>
          </a:p>
          <a:p>
            <a:pPr marL="0" indent="0" eaLnBrk="1" fontAlgn="auto" hangingPunct="1">
              <a:buFontTx/>
              <a:buNone/>
              <a:defRPr/>
            </a:pPr>
            <a:r>
              <a:rPr lang="uk-UA" altLang="ru-RU" sz="3000" dirty="0"/>
              <a:t>поля </a:t>
            </a:r>
            <a:r>
              <a:rPr lang="en-US" altLang="ru-RU" sz="3000" b="1" noProof="1">
                <a:solidFill>
                  <a:srgbClr val="0066FF"/>
                </a:solidFill>
                <a:latin typeface="Courier New" panose="02070309020205020404" pitchFamily="49" charset="0"/>
              </a:rPr>
              <a:t>name</a:t>
            </a:r>
            <a:r>
              <a:rPr lang="uk-UA" altLang="ru-RU" sz="3000" dirty="0">
                <a:solidFill>
                  <a:srgbClr val="33CCFF"/>
                </a:solidFill>
              </a:rPr>
              <a:t> </a:t>
            </a:r>
            <a:r>
              <a:rPr lang="uk-UA" altLang="ru-RU" sz="3000" dirty="0"/>
              <a:t>та </a:t>
            </a:r>
            <a:r>
              <a:rPr lang="en-US" altLang="ru-RU" sz="3000" b="1" noProof="1">
                <a:solidFill>
                  <a:srgbClr val="0066FF"/>
                </a:solidFill>
                <a:latin typeface="Courier New" panose="02070309020205020404" pitchFamily="49" charset="0"/>
              </a:rPr>
              <a:t>fotosintez</a:t>
            </a:r>
            <a:r>
              <a:rPr lang="uk-UA" altLang="ru-RU" sz="3000" dirty="0"/>
              <a:t>.</a:t>
            </a:r>
            <a:endParaRPr lang="en-US" altLang="ru-RU" sz="3000" dirty="0"/>
          </a:p>
          <a:p>
            <a:pPr marL="0" indent="0" eaLnBrk="1" fontAlgn="auto" hangingPunct="1">
              <a:buFontTx/>
              <a:buNone/>
              <a:defRPr/>
            </a:pPr>
            <a:endParaRPr lang="uk-UA" altLang="ru-RU" sz="800" dirty="0"/>
          </a:p>
          <a:p>
            <a:pPr marL="0" indent="0" eaLnBrk="1" fontAlgn="auto" hangingPunct="1">
              <a:buFontTx/>
              <a:buNone/>
              <a:defRPr/>
            </a:pPr>
            <a:r>
              <a:rPr lang="uk-UA" altLang="ru-RU" sz="3000" b="1" dirty="0">
                <a:solidFill>
                  <a:srgbClr val="FF0000"/>
                </a:solidFill>
              </a:rPr>
              <a:t>Проте!</a:t>
            </a:r>
            <a:r>
              <a:rPr lang="uk-UA" altLang="ru-RU" sz="3000" b="1" dirty="0"/>
              <a:t> Все вище сказане </a:t>
            </a:r>
            <a:r>
              <a:rPr lang="uk-UA" altLang="ru-RU" sz="3000" b="1" dirty="0" smtClean="0"/>
              <a:t>є справедливим </a:t>
            </a:r>
            <a:endParaRPr lang="uk-UA" altLang="ru-RU" sz="3000" b="1" dirty="0"/>
          </a:p>
          <a:p>
            <a:pPr marL="0" indent="0" eaLnBrk="1" fontAlgn="auto" hangingPunct="1">
              <a:buFontTx/>
              <a:buNone/>
              <a:defRPr/>
            </a:pPr>
            <a:r>
              <a:rPr lang="uk-UA" altLang="ru-RU" sz="3000" b="1" dirty="0"/>
              <a:t>для відкритих (</a:t>
            </a:r>
            <a:r>
              <a:rPr lang="en-US" altLang="ru-RU" sz="3000" b="1" noProof="1">
                <a:solidFill>
                  <a:srgbClr val="0066FF"/>
                </a:solidFill>
                <a:latin typeface="Courier New" panose="02070309020205020404" pitchFamily="49" charset="0"/>
              </a:rPr>
              <a:t>public</a:t>
            </a:r>
            <a:r>
              <a:rPr lang="uk-UA" altLang="ru-RU" sz="3000" b="1" dirty="0"/>
              <a:t>) полів базового </a:t>
            </a:r>
          </a:p>
          <a:p>
            <a:pPr marL="0" indent="0" eaLnBrk="1" fontAlgn="auto" hangingPunct="1">
              <a:buFontTx/>
              <a:buNone/>
              <a:defRPr/>
            </a:pPr>
            <a:r>
              <a:rPr lang="uk-UA" altLang="ru-RU" sz="3000" b="1" dirty="0"/>
              <a:t>класу.</a:t>
            </a:r>
            <a:endParaRPr lang="ru-RU" altLang="ru-RU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6477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b="1" dirty="0">
                <a:solidFill>
                  <a:srgbClr val="FFC000"/>
                </a:solidFill>
              </a:rPr>
              <a:t>Важливі зауваження:</a:t>
            </a:r>
            <a:endParaRPr lang="ru-RU" altLang="ru-RU" b="1" dirty="0">
              <a:solidFill>
                <a:srgbClr val="FFC00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836613"/>
            <a:ext cx="8641655" cy="5761037"/>
          </a:xfrm>
        </p:spPr>
        <p:txBody>
          <a:bodyPr>
            <a:normAutofit lnSpcReduction="10000"/>
          </a:bodyPr>
          <a:lstStyle/>
          <a:p>
            <a:pPr marL="609600" indent="-609600" eaLnBrk="1" fontAlgn="auto" hangingPunct="1">
              <a:lnSpc>
                <a:spcPct val="80000"/>
              </a:lnSpc>
              <a:buFont typeface="Wingdings" panose="05000000000000000000" pitchFamily="2" charset="2"/>
              <a:buChar char="ü"/>
              <a:defRPr/>
            </a:pPr>
            <a:r>
              <a:rPr lang="uk-UA" altLang="ru-RU" sz="2400" dirty="0"/>
              <a:t>Правила спадкування мови С</a:t>
            </a:r>
            <a:r>
              <a:rPr lang="ru-RU" altLang="ru-RU" sz="2400" dirty="0"/>
              <a:t>#</a:t>
            </a:r>
            <a:r>
              <a:rPr lang="uk-UA" altLang="ru-RU" sz="2400" dirty="0"/>
              <a:t> забороняють використовувати два або більше класів як базові – множинне спадкування, подібне до існуючого в С++</a:t>
            </a:r>
            <a:r>
              <a:rPr lang="ru-RU" altLang="ru-RU" sz="2400" dirty="0"/>
              <a:t>,</a:t>
            </a:r>
            <a:r>
              <a:rPr lang="uk-UA" altLang="ru-RU" sz="2400" dirty="0"/>
              <a:t> мова С</a:t>
            </a:r>
            <a:r>
              <a:rPr lang="ru-RU" altLang="ru-RU" sz="2400" dirty="0"/>
              <a:t>#</a:t>
            </a:r>
            <a:r>
              <a:rPr lang="uk-UA" altLang="ru-RU" sz="2400" dirty="0"/>
              <a:t> не підтримує.</a:t>
            </a:r>
          </a:p>
          <a:p>
            <a:pPr marL="609600" indent="-609600" eaLnBrk="1" fontAlgn="auto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uk-UA" altLang="ru-RU" sz="800" dirty="0"/>
          </a:p>
          <a:p>
            <a:pPr marL="609600" indent="-609600" eaLnBrk="1" fontAlgn="auto" hangingPunct="1">
              <a:lnSpc>
                <a:spcPct val="80000"/>
              </a:lnSpc>
              <a:buFont typeface="Wingdings" panose="05000000000000000000" pitchFamily="2" charset="2"/>
              <a:buChar char="ü"/>
              <a:defRPr/>
            </a:pPr>
            <a:r>
              <a:rPr lang="uk-UA" altLang="ru-RU" sz="2400" dirty="0"/>
              <a:t>Якщо при визначенні класу не вказаний базовий клас, то компілятор вважає, що базовим класом є клас </a:t>
            </a:r>
            <a:r>
              <a:rPr lang="ru-RU" altLang="ru-RU" sz="2400" b="1" dirty="0" err="1">
                <a:latin typeface="Courier New" panose="02070309020205020404" pitchFamily="49" charset="0"/>
              </a:rPr>
              <a:t>System</a:t>
            </a:r>
            <a:r>
              <a:rPr lang="uk-UA" altLang="ru-RU" sz="2400" b="1" dirty="0">
                <a:latin typeface="Courier New" panose="02070309020205020404" pitchFamily="49" charset="0"/>
              </a:rPr>
              <a:t>.</a:t>
            </a:r>
            <a:r>
              <a:rPr lang="en-US" altLang="ru-RU" sz="2400" b="1" dirty="0">
                <a:latin typeface="Courier New" panose="02070309020205020404" pitchFamily="49" charset="0"/>
              </a:rPr>
              <a:t>Object</a:t>
            </a:r>
            <a:r>
              <a:rPr lang="uk-UA" altLang="ru-RU" sz="2400" dirty="0"/>
              <a:t>. Таким чином, </a:t>
            </a:r>
            <a:r>
              <a:rPr lang="uk-UA" altLang="ru-RU" sz="2400" u="sng" dirty="0"/>
              <a:t>всі створені класи</a:t>
            </a:r>
            <a:r>
              <a:rPr lang="uk-UA" altLang="ru-RU" sz="2400" dirty="0"/>
              <a:t> успадковують методи від класу </a:t>
            </a:r>
            <a:r>
              <a:rPr lang="ru-RU" altLang="ru-RU" sz="2400" b="1" dirty="0" err="1">
                <a:latin typeface="Courier New" panose="02070309020205020404" pitchFamily="49" charset="0"/>
              </a:rPr>
              <a:t>System</a:t>
            </a:r>
            <a:r>
              <a:rPr lang="uk-UA" altLang="ru-RU" sz="2400" b="1" dirty="0">
                <a:latin typeface="Courier New" panose="02070309020205020404" pitchFamily="49" charset="0"/>
              </a:rPr>
              <a:t>.</a:t>
            </a:r>
            <a:r>
              <a:rPr lang="en-US" altLang="ru-RU" sz="2400" b="1" dirty="0">
                <a:latin typeface="Courier New" panose="02070309020205020404" pitchFamily="49" charset="0"/>
              </a:rPr>
              <a:t>Object</a:t>
            </a:r>
            <a:r>
              <a:rPr lang="uk-UA" altLang="ru-RU" sz="2400" dirty="0"/>
              <a:t>.</a:t>
            </a:r>
          </a:p>
          <a:p>
            <a:pPr marL="609600" indent="-609600" eaLnBrk="1" fontAlgn="auto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uk-UA" altLang="ru-RU" sz="800" dirty="0"/>
          </a:p>
          <a:p>
            <a:pPr marL="609600" indent="-609600" eaLnBrk="1" fontAlgn="auto" hangingPunct="1">
              <a:lnSpc>
                <a:spcPct val="80000"/>
              </a:lnSpc>
              <a:buFont typeface="Wingdings" panose="05000000000000000000" pitchFamily="2" charset="2"/>
              <a:buChar char="ü"/>
              <a:defRPr/>
            </a:pPr>
            <a:r>
              <a:rPr lang="uk-UA" altLang="ru-RU" sz="2400" dirty="0"/>
              <a:t>Якщо при визначенні класу вказано службове слово </a:t>
            </a:r>
            <a:r>
              <a:rPr lang="en-US" altLang="ru-RU" sz="2400" b="1" dirty="0">
                <a:solidFill>
                  <a:srgbClr val="0066FF"/>
                </a:solidFill>
                <a:latin typeface="Courier New" panose="02070309020205020404" pitchFamily="49" charset="0"/>
              </a:rPr>
              <a:t>sealed</a:t>
            </a:r>
            <a:r>
              <a:rPr lang="uk-UA" altLang="ru-RU" sz="2400" dirty="0"/>
              <a:t>, це означає заборону спадкування від такого класу, тобто наступний клас не може бути використаний як базовий: </a:t>
            </a:r>
          </a:p>
          <a:p>
            <a:pPr marL="609600" indent="-609600" eaLnBrk="1" fontAlgn="auto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uk-UA" altLang="ru-RU" sz="800" dirty="0"/>
          </a:p>
          <a:p>
            <a:pPr marL="609600" indent="-609600"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400" b="1" dirty="0">
                <a:solidFill>
                  <a:srgbClr val="00CC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uk-UA" altLang="ru-RU" sz="2400" b="1" dirty="0">
                <a:solidFill>
                  <a:srgbClr val="00CC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Цей клас не дозволяє створити похідний</a:t>
            </a:r>
          </a:p>
          <a:p>
            <a:pPr marL="609600" indent="-609600"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sealed class </a:t>
            </a:r>
            <a:r>
              <a:rPr lang="en-US" altLang="ru-RU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MyClass</a:t>
            </a:r>
            <a:r>
              <a:rPr lang="uk-UA" altLang="ru-RU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endParaRPr lang="en-US" altLang="ru-RU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609600" indent="-609600"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{</a:t>
            </a:r>
            <a:r>
              <a:rPr lang="uk-UA" altLang="ru-RU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</a:t>
            </a:r>
            <a:r>
              <a:rPr lang="en-US" altLang="ru-RU" sz="2400" b="1" dirty="0">
                <a:solidFill>
                  <a:srgbClr val="00CC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uk-UA" altLang="ru-RU" sz="2400" b="1" dirty="0">
                <a:solidFill>
                  <a:srgbClr val="00CC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визначення класу</a:t>
            </a:r>
            <a:endParaRPr lang="en-US" altLang="ru-RU" sz="2400" b="1" dirty="0">
              <a:solidFill>
                <a:srgbClr val="00CC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609600" indent="-609600"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en-US" altLang="ru-RU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}</a:t>
            </a:r>
            <a:endParaRPr lang="ru-RU" altLang="ru-RU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4638"/>
            <a:ext cx="8496300" cy="8509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sz="4000" b="1" dirty="0">
                <a:solidFill>
                  <a:srgbClr val="FFC000"/>
                </a:solidFill>
              </a:rPr>
              <a:t>Спадкування та правила доступу</a:t>
            </a:r>
            <a:endParaRPr lang="ru-RU" altLang="ru-RU" sz="4000" b="1" dirty="0">
              <a:solidFill>
                <a:srgbClr val="FFC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1" y="1125538"/>
            <a:ext cx="8712969" cy="2232025"/>
          </a:xfrm>
        </p:spPr>
        <p:txBody>
          <a:bodyPr/>
          <a:lstStyle/>
          <a:p>
            <a:pPr eaLnBrk="1" fontAlgn="auto" hangingPunct="1">
              <a:buFontTx/>
              <a:buNone/>
              <a:defRPr/>
            </a:pPr>
            <a:r>
              <a:rPr lang="en-US" altLang="ru-RU" sz="2800" dirty="0"/>
              <a:t>	</a:t>
            </a:r>
            <a:r>
              <a:rPr lang="uk-UA" altLang="ru-RU" sz="2800" dirty="0"/>
              <a:t>Формула </a:t>
            </a:r>
            <a:r>
              <a:rPr lang="uk-UA" altLang="ru-RU" sz="2800" b="1" i="1" dirty="0"/>
              <a:t>правила доступу</a:t>
            </a:r>
            <a:r>
              <a:rPr lang="uk-UA" altLang="ru-RU" sz="2800" dirty="0"/>
              <a:t> до членів базового класу у похідному класі проста – відкриті (</a:t>
            </a:r>
            <a:r>
              <a:rPr lang="en-US" altLang="ru-RU" sz="2800" b="1" noProof="1">
                <a:solidFill>
                  <a:srgbClr val="0066FF"/>
                </a:solidFill>
                <a:latin typeface="Courier New" panose="02070309020205020404" pitchFamily="49" charset="0"/>
              </a:rPr>
              <a:t>public</a:t>
            </a:r>
            <a:r>
              <a:rPr lang="uk-UA" altLang="ru-RU" sz="2800" dirty="0"/>
              <a:t>) та захищені (</a:t>
            </a:r>
            <a:r>
              <a:rPr lang="en-US" altLang="ru-RU" sz="2800" b="1" noProof="1">
                <a:solidFill>
                  <a:srgbClr val="0066FF"/>
                </a:solidFill>
                <a:latin typeface="Courier New" panose="02070309020205020404" pitchFamily="49" charset="0"/>
              </a:rPr>
              <a:t>p</a:t>
            </a:r>
            <a:r>
              <a:rPr lang="en-US" altLang="ru-RU" sz="2800" b="1" dirty="0" err="1">
                <a:solidFill>
                  <a:srgbClr val="0066FF"/>
                </a:solidFill>
                <a:latin typeface="Courier New" panose="02070309020205020404" pitchFamily="49" charset="0"/>
              </a:rPr>
              <a:t>rotected</a:t>
            </a:r>
            <a:r>
              <a:rPr lang="uk-UA" altLang="ru-RU" sz="2800" dirty="0"/>
              <a:t>) члени </a:t>
            </a:r>
            <a:r>
              <a:rPr lang="uk-UA" altLang="ru-RU" sz="2800" u="sng" dirty="0"/>
              <a:t>базового класу</a:t>
            </a:r>
            <a:r>
              <a:rPr lang="uk-UA" altLang="ru-RU" sz="2800" dirty="0"/>
              <a:t> доступні </a:t>
            </a:r>
            <a:r>
              <a:rPr lang="uk-UA" altLang="ru-RU" sz="2800" u="sng" dirty="0"/>
              <a:t>у похідному класі</a:t>
            </a:r>
            <a:r>
              <a:rPr lang="uk-UA" altLang="ru-RU" sz="2800" dirty="0"/>
              <a:t>, закриті (</a:t>
            </a:r>
            <a:r>
              <a:rPr lang="en-US" altLang="ru-RU" sz="2800" b="1" noProof="1">
                <a:solidFill>
                  <a:srgbClr val="0066FF"/>
                </a:solidFill>
                <a:latin typeface="Courier New" panose="02070309020205020404" pitchFamily="49" charset="0"/>
              </a:rPr>
              <a:t>p</a:t>
            </a:r>
            <a:r>
              <a:rPr lang="en-US" altLang="ru-RU" sz="2800" b="1" dirty="0" err="1">
                <a:solidFill>
                  <a:srgbClr val="0066FF"/>
                </a:solidFill>
                <a:latin typeface="Courier New" panose="02070309020205020404" pitchFamily="49" charset="0"/>
              </a:rPr>
              <a:t>rivate</a:t>
            </a:r>
            <a:r>
              <a:rPr lang="uk-UA" altLang="ru-RU" sz="2800" dirty="0"/>
              <a:t>) – недоступні.</a:t>
            </a:r>
            <a:endParaRPr lang="ru-RU" altLang="ru-RU" sz="2800" dirty="0"/>
          </a:p>
        </p:txBody>
      </p:sp>
      <p:graphicFrame>
        <p:nvGraphicFramePr>
          <p:cNvPr id="7224" name="Group 56"/>
          <p:cNvGraphicFramePr>
            <a:graphicFrameLocks noGrp="1"/>
          </p:cNvGraphicFramePr>
          <p:nvPr>
            <p:ph sz="half" idx="2"/>
          </p:nvPr>
        </p:nvGraphicFramePr>
        <p:xfrm>
          <a:off x="539750" y="3573463"/>
          <a:ext cx="8353425" cy="2759119"/>
        </p:xfrm>
        <a:graphic>
          <a:graphicData uri="http://schemas.openxmlformats.org/drawingml/2006/table">
            <a:tbl>
              <a:tblPr/>
              <a:tblGrid>
                <a:gridCol w="2520968">
                  <a:extLst>
                    <a:ext uri="{9D8B030D-6E8A-4147-A177-3AD203B41FA5}">
                      <a16:colId xmlns:a16="http://schemas.microsoft.com/office/drawing/2014/main" val="68813915"/>
                    </a:ext>
                  </a:extLst>
                </a:gridCol>
                <a:gridCol w="5832457">
                  <a:extLst>
                    <a:ext uri="{9D8B030D-6E8A-4147-A177-3AD203B41FA5}">
                      <a16:colId xmlns:a16="http://schemas.microsoft.com/office/drawing/2014/main" val="496414842"/>
                    </a:ext>
                  </a:extLst>
                </a:gridCol>
              </a:tblGrid>
              <a:tr h="822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Модифікатор члену класу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5" marR="91445" marT="45706" marB="457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Доступність члену класу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5" marR="91445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5895751"/>
                  </a:ext>
                </a:extLst>
              </a:tr>
              <a:tr h="6459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Courier New" panose="02070309020205020404" pitchFamily="49" charset="0"/>
                        </a:rPr>
                        <a:t>public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1445" marR="91445" marT="45706" marB="457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Доступний всім частинам програми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5" marR="91445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1195374"/>
                  </a:ext>
                </a:extLst>
              </a:tr>
              <a:tr h="6443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Courier New" panose="02070309020205020404" pitchFamily="49" charset="0"/>
                        </a:rPr>
                        <a:t>p</a:t>
                      </a:r>
                      <a:r>
                        <a:rPr kumimoji="0" lang="en-US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Courier New" panose="02070309020205020404" pitchFamily="49" charset="0"/>
                        </a:rPr>
                        <a:t>rotected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1445" marR="91445" marT="45706" marB="457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Доступний лише у похідних класах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5" marR="91445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8454816"/>
                  </a:ext>
                </a:extLst>
              </a:tr>
              <a:tr h="6459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Courier New" panose="02070309020205020404" pitchFamily="49" charset="0"/>
                        </a:rPr>
                        <a:t>p</a:t>
                      </a:r>
                      <a:r>
                        <a:rPr kumimoji="0" lang="en-US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Courier New" panose="02070309020205020404" pitchFamily="49" charset="0"/>
                        </a:rPr>
                        <a:t>rivate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1445" marR="91445" marT="45706" marB="457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Закритий для всіх частин програми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5" marR="91445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119021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ru-RU" sz="4000" b="1" dirty="0">
                <a:solidFill>
                  <a:srgbClr val="FFC000"/>
                </a:solidFill>
              </a:rPr>
              <a:t>Конструктори базового та похідного </a:t>
            </a:r>
            <a:r>
              <a:rPr lang="uk-UA" altLang="ru-RU" sz="4000" b="1" dirty="0" smtClean="0">
                <a:solidFill>
                  <a:srgbClr val="FFC000"/>
                </a:solidFill>
              </a:rPr>
              <a:t>класів</a:t>
            </a:r>
            <a:r>
              <a:rPr lang="en-US" altLang="ru-RU" sz="4000" b="1" dirty="0" smtClean="0">
                <a:solidFill>
                  <a:srgbClr val="FFC000"/>
                </a:solidFill>
              </a:rPr>
              <a:t> – </a:t>
            </a:r>
            <a:r>
              <a:rPr lang="uk-UA" altLang="ru-RU" sz="4000" b="1" dirty="0" smtClean="0">
                <a:solidFill>
                  <a:srgbClr val="FFC000"/>
                </a:solidFill>
              </a:rPr>
              <a:t>як створюється об’єкт?</a:t>
            </a:r>
            <a:endParaRPr lang="ru-RU" altLang="ru-RU" sz="4000" b="1" dirty="0">
              <a:solidFill>
                <a:srgbClr val="FFC000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2060898"/>
            <a:ext cx="8424936" cy="4041162"/>
          </a:xfrm>
        </p:spPr>
        <p:txBody>
          <a:bodyPr/>
          <a:lstStyle/>
          <a:p>
            <a:pPr eaLnBrk="1" fontAlgn="auto" hangingPunct="1">
              <a:buFontTx/>
              <a:buNone/>
              <a:defRPr/>
            </a:pPr>
            <a:r>
              <a:rPr lang="ru-RU" altLang="ru-RU" dirty="0"/>
              <a:t>	</a:t>
            </a:r>
            <a:r>
              <a:rPr lang="ru-RU" altLang="ru-RU" sz="3200" dirty="0"/>
              <a:t>При створенні </a:t>
            </a:r>
            <a:r>
              <a:rPr lang="ru-RU" altLang="ru-RU" sz="3200" dirty="0" smtClean="0"/>
              <a:t>екземпляру (об’єкту)  </a:t>
            </a:r>
            <a:r>
              <a:rPr lang="ru-RU" altLang="ru-RU" sz="3200" dirty="0"/>
              <a:t>похідного класу компілятор </a:t>
            </a:r>
            <a:r>
              <a:rPr lang="ru-RU" altLang="ru-RU" sz="3200" b="1" i="1" dirty="0"/>
              <a:t>спочатку викликає</a:t>
            </a:r>
            <a:r>
              <a:rPr lang="en-US" altLang="ru-RU" sz="3200" b="1" i="1" dirty="0"/>
              <a:t> </a:t>
            </a:r>
            <a:r>
              <a:rPr lang="ru-RU" altLang="ru-RU" sz="3200" b="1" i="1" dirty="0"/>
              <a:t>конструктор базового класу</a:t>
            </a:r>
            <a:r>
              <a:rPr lang="ru-RU" altLang="ru-RU" sz="3200" dirty="0"/>
              <a:t> і лише </a:t>
            </a:r>
            <a:r>
              <a:rPr lang="ru-RU" altLang="ru-RU" sz="3200" b="1" i="1" dirty="0"/>
              <a:t>потім конструктор похідного класу</a:t>
            </a:r>
            <a:r>
              <a:rPr lang="ru-RU" altLang="ru-RU" sz="3200" dirty="0"/>
              <a:t>. Так відбувається тому, що необхідно спочатку проініціалізувати всі поля базового класу, які створюються автоматично при створенні екземпляру похідного класу.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04813"/>
            <a:ext cx="8229600" cy="5976937"/>
          </a:xfrm>
        </p:spPr>
        <p:txBody>
          <a:bodyPr>
            <a:normAutofit/>
          </a:bodyPr>
          <a:lstStyle/>
          <a:p>
            <a:pPr marL="609600" indent="-609600" eaLnBrk="1" fontAlgn="auto" hangingPunct="1">
              <a:buFontTx/>
              <a:buNone/>
              <a:defRPr/>
            </a:pPr>
            <a:r>
              <a:rPr lang="uk-UA" altLang="ru-RU" sz="3200" dirty="0"/>
              <a:t>Оскільки </a:t>
            </a:r>
            <a:r>
              <a:rPr lang="uk-UA" altLang="ru-RU" sz="3200" b="1" i="1" dirty="0"/>
              <a:t>автоматично</a:t>
            </a:r>
            <a:r>
              <a:rPr lang="uk-UA" altLang="ru-RU" sz="3200" dirty="0"/>
              <a:t> компілятором може</a:t>
            </a:r>
          </a:p>
          <a:p>
            <a:pPr marL="609600" indent="-609600" eaLnBrk="1" fontAlgn="auto" hangingPunct="1">
              <a:buFontTx/>
              <a:buNone/>
              <a:defRPr/>
            </a:pPr>
            <a:r>
              <a:rPr lang="uk-UA" altLang="ru-RU" sz="3200" dirty="0"/>
              <a:t>викликатись лише </a:t>
            </a:r>
            <a:r>
              <a:rPr lang="uk-UA" altLang="ru-RU" sz="3200" b="1" i="1" dirty="0"/>
              <a:t>конструктор базового </a:t>
            </a:r>
          </a:p>
          <a:p>
            <a:pPr marL="609600" indent="-609600" eaLnBrk="1" fontAlgn="auto" hangingPunct="1">
              <a:buFontTx/>
              <a:buNone/>
              <a:defRPr/>
            </a:pPr>
            <a:r>
              <a:rPr lang="uk-UA" altLang="ru-RU" sz="3200" b="1" i="1" dirty="0"/>
              <a:t>класу, який не має </a:t>
            </a:r>
            <a:r>
              <a:rPr lang="uk-UA" altLang="ru-RU" sz="3200" b="1" i="1" dirty="0" smtClean="0"/>
              <a:t>параметрів</a:t>
            </a:r>
            <a:r>
              <a:rPr lang="uk-UA" altLang="ru-RU" sz="3200" dirty="0" smtClean="0"/>
              <a:t>, </a:t>
            </a:r>
            <a:r>
              <a:rPr lang="uk-UA" altLang="ru-RU" sz="3200" dirty="0"/>
              <a:t>існує дві </a:t>
            </a:r>
          </a:p>
          <a:p>
            <a:pPr marL="609600" indent="-609600" eaLnBrk="1" fontAlgn="auto" hangingPunct="1">
              <a:buFontTx/>
              <a:buNone/>
              <a:defRPr/>
            </a:pPr>
            <a:r>
              <a:rPr lang="uk-UA" altLang="ru-RU" sz="3200" dirty="0"/>
              <a:t>можливості для створення екземплярів </a:t>
            </a:r>
          </a:p>
          <a:p>
            <a:pPr marL="609600" indent="-609600" eaLnBrk="1" fontAlgn="auto" hangingPunct="1">
              <a:buFontTx/>
              <a:buNone/>
              <a:defRPr/>
            </a:pPr>
            <a:r>
              <a:rPr lang="uk-UA" altLang="ru-RU" sz="3200" dirty="0"/>
              <a:t>похідного класу:</a:t>
            </a:r>
          </a:p>
          <a:p>
            <a:pPr eaLnBrk="1" fontAlgn="auto" hangingPunct="1">
              <a:buFont typeface="Wingdings" panose="05000000000000000000" pitchFamily="2" charset="2"/>
              <a:buChar char="ü"/>
              <a:defRPr/>
            </a:pPr>
            <a:r>
              <a:rPr lang="uk-UA" altLang="ru-RU" sz="3200" dirty="0" smtClean="0"/>
              <a:t>задовольнятись </a:t>
            </a:r>
            <a:r>
              <a:rPr lang="uk-UA" altLang="ru-RU" sz="3200" dirty="0"/>
              <a:t>викликом такого конструктора; </a:t>
            </a:r>
          </a:p>
          <a:p>
            <a:pPr eaLnBrk="1" fontAlgn="auto" hangingPunct="1">
              <a:buFont typeface="Wingdings" panose="05000000000000000000" pitchFamily="2" charset="2"/>
              <a:buChar char="ü"/>
              <a:defRPr/>
            </a:pPr>
            <a:r>
              <a:rPr lang="uk-UA" altLang="ru-RU" sz="3200" dirty="0"/>
              <a:t>безпосередньо у похідному класі викликати конструктор базового класу з параметрами, скориставшись спеціальною синтаксичною конструкцією.</a:t>
            </a:r>
            <a:endParaRPr lang="ru-RU" alt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722</TotalTime>
  <Words>839</Words>
  <Application>Microsoft Office PowerPoint</Application>
  <PresentationFormat>Экран (4:3)</PresentationFormat>
  <Paragraphs>146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Corbel</vt:lpstr>
      <vt:lpstr>Courier New</vt:lpstr>
      <vt:lpstr>Wingdings</vt:lpstr>
      <vt:lpstr>Глубина</vt:lpstr>
      <vt:lpstr>Спадкування в мові С#.</vt:lpstr>
      <vt:lpstr>Презентация PowerPoint</vt:lpstr>
      <vt:lpstr>Приклад.</vt:lpstr>
      <vt:lpstr>Приклад (продовження).</vt:lpstr>
      <vt:lpstr>Зверніть увагу – екземпляр похідного класу успадковує члени базового класу.</vt:lpstr>
      <vt:lpstr>Важливі зауваження:</vt:lpstr>
      <vt:lpstr>Спадкування та правила доступу</vt:lpstr>
      <vt:lpstr>Конструктори базового та похідного класів – як створюється об’єкт?</vt:lpstr>
      <vt:lpstr>Презентация PowerPoint</vt:lpstr>
      <vt:lpstr>Синтаксис виклику конструктора базового класу конструктором похідного класу:</vt:lpstr>
      <vt:lpstr>Приведення типів посилань  на базовий та похідний класи</vt:lpstr>
      <vt:lpstr>Приклад.</vt:lpstr>
      <vt:lpstr>Приклад</vt:lpstr>
      <vt:lpstr>Функція, що має параметром базовий клас</vt:lpstr>
      <vt:lpstr>Якщо ж параметром функції є посилання на похідний клас, то викликати її для фактичного аргументу, що є посиланням на базовий клас, неможливо:</vt:lpstr>
    </vt:vector>
  </TitlesOfParts>
  <Company>LANAKOT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Спадкування в мові С#.</dc:title>
  <dc:creator>KOTIK</dc:creator>
  <cp:lastModifiedBy>Admin</cp:lastModifiedBy>
  <cp:revision>45</cp:revision>
  <dcterms:created xsi:type="dcterms:W3CDTF">2009-12-16T08:26:13Z</dcterms:created>
  <dcterms:modified xsi:type="dcterms:W3CDTF">2023-11-24T08:16:36Z</dcterms:modified>
</cp:coreProperties>
</file>