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0"/>
  </p:notesMasterIdLst>
  <p:sldIdLst>
    <p:sldId id="258" r:id="rId2"/>
    <p:sldId id="360" r:id="rId3"/>
    <p:sldId id="341" r:id="rId4"/>
    <p:sldId id="346" r:id="rId5"/>
    <p:sldId id="358" r:id="rId6"/>
    <p:sldId id="359" r:id="rId7"/>
    <p:sldId id="361" r:id="rId8"/>
    <p:sldId id="36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434"/>
    <a:srgbClr val="FFD10F"/>
    <a:srgbClr val="3BD3A0"/>
    <a:srgbClr val="00B050"/>
    <a:srgbClr val="FFC95D"/>
    <a:srgbClr val="FFFF99"/>
    <a:srgbClr val="FFFFCD"/>
    <a:srgbClr val="FAFFCD"/>
    <a:srgbClr val="FFFFF3"/>
    <a:srgbClr val="E3FF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60"/>
  </p:normalViewPr>
  <p:slideViewPr>
    <p:cSldViewPr>
      <p:cViewPr varScale="1">
        <p:scale>
          <a:sx n="93" d="100"/>
          <a:sy n="93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EEC88C-E95C-4B0A-B7C9-A1AAA0CFA282}" type="datetimeFigureOut">
              <a:rPr lang="ru-RU" smtClean="0"/>
              <a:pPr/>
              <a:t>27.10.2019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459969-CEE0-4041-9530-D56A5400ECF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51430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459969-CEE0-4041-9530-D56A5400ECFA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459969-CEE0-4041-9530-D56A5400ECFA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459969-CEE0-4041-9530-D56A5400ECFA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459969-CEE0-4041-9530-D56A5400ECFA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DBD81-DE2D-4B5C-B5FC-800541DB3355}" type="datetime1">
              <a:rPr lang="ru-RU" smtClean="0"/>
              <a:pPr/>
              <a:t>27.10.2019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56EF-85B5-476A-9ECF-A7C82EA863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ED0D8-8746-4C75-A65C-EFC2F0B51354}" type="datetime1">
              <a:rPr lang="ru-RU" smtClean="0"/>
              <a:pPr/>
              <a:t>27.10.2019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56EF-85B5-476A-9ECF-A7C82EA863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C29D4-5AC0-46A8-9A0C-AF60BEC45790}" type="datetime1">
              <a:rPr lang="ru-RU" smtClean="0"/>
              <a:pPr/>
              <a:t>27.10.2019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56EF-85B5-476A-9ECF-A7C82EA863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F1852-004F-4288-9B86-54A2AAB42241}" type="datetime1">
              <a:rPr lang="ru-RU" smtClean="0"/>
              <a:pPr/>
              <a:t>27.10.2019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56EF-85B5-476A-9ECF-A7C82EA863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10A38-0386-4334-AA6F-8837EF10E581}" type="datetime1">
              <a:rPr lang="ru-RU" smtClean="0"/>
              <a:pPr/>
              <a:t>27.10.2019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56EF-85B5-476A-9ECF-A7C82EA863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D7D6C-D216-472F-9871-98DEDDBD586E}" type="datetime1">
              <a:rPr lang="ru-RU" smtClean="0"/>
              <a:pPr/>
              <a:t>27.10.2019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56EF-85B5-476A-9ECF-A7C82EA863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85455-00A9-4230-B548-9503DE7F8DEB}" type="datetime1">
              <a:rPr lang="ru-RU" smtClean="0"/>
              <a:pPr/>
              <a:t>27.10.2019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56EF-85B5-476A-9ECF-A7C82EA863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44D4-8605-4CC8-9347-3FBF12C28AA2}" type="datetime1">
              <a:rPr lang="ru-RU" smtClean="0"/>
              <a:pPr/>
              <a:t>27.10.2019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56EF-85B5-476A-9ECF-A7C82EA863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6F0BD-E743-4F90-A92B-882E52621CA9}" type="datetime1">
              <a:rPr lang="ru-RU" smtClean="0"/>
              <a:pPr/>
              <a:t>27.10.2019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56EF-85B5-476A-9ECF-A7C82EA863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7A4F4-CD1E-473A-A416-79947E690676}" type="datetime1">
              <a:rPr lang="ru-RU" smtClean="0"/>
              <a:pPr/>
              <a:t>27.10.2019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56EF-85B5-476A-9ECF-A7C82EA863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50196-8E61-4988-9D11-C15A3AFDE7BB}" type="datetime1">
              <a:rPr lang="ru-RU" smtClean="0"/>
              <a:pPr/>
              <a:t>27.10.2019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56EF-85B5-476A-9ECF-A7C82EA863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>
            <a:alpha val="5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A31C3E-83AD-4C44-99AA-8C53DCC0CBAE}" type="datetime1">
              <a:rPr lang="ru-RU" smtClean="0"/>
              <a:pPr/>
              <a:t>27.10.2019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C56EF-85B5-476A-9ECF-A7C82EA863D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 dir="ru"/>
  </p:transition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870" y="433124"/>
            <a:ext cx="1637684" cy="1562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" name="Группа 1"/>
          <p:cNvGrpSpPr/>
          <p:nvPr/>
        </p:nvGrpSpPr>
        <p:grpSpPr>
          <a:xfrm>
            <a:off x="6037662" y="355574"/>
            <a:ext cx="2628122" cy="1716080"/>
            <a:chOff x="4989245" y="176209"/>
            <a:chExt cx="3654721" cy="2566962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627"/>
            <a:stretch/>
          </p:blipFill>
          <p:spPr bwMode="auto">
            <a:xfrm>
              <a:off x="4989245" y="176209"/>
              <a:ext cx="3654721" cy="23955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328" y="1916832"/>
              <a:ext cx="1119637" cy="8263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8" name="Picture 4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8539" y="2115700"/>
              <a:ext cx="230735" cy="1702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084" y="669355"/>
            <a:ext cx="2021048" cy="1423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51389" y="2810277"/>
            <a:ext cx="796901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k-UA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 аналітичного центрифугування для дослідження:</a:t>
            </a:r>
            <a:endParaRPr lang="ru-RU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k-UA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</a:t>
            </a:r>
            <a:r>
              <a:rPr lang="uk-UA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седиментаційних властивостей макромолекул </a:t>
            </a:r>
            <a:r>
              <a:rPr lang="uk-UA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білків</a:t>
            </a:r>
            <a:endParaRPr lang="en-US" b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k-UA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•молекулярної </a:t>
            </a:r>
            <a:r>
              <a:rPr lang="uk-UA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маси  та структури макромолекул білків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56EF-85B5-476A-9ECF-A7C82EA863D4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332656"/>
            <a:ext cx="59766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err="1"/>
              <a:t>Седиментація</a:t>
            </a:r>
            <a:r>
              <a:rPr lang="ru-RU" dirty="0"/>
              <a:t> - </a:t>
            </a:r>
            <a:r>
              <a:rPr lang="ru-RU" dirty="0" err="1"/>
              <a:t>осадження</a:t>
            </a:r>
            <a:r>
              <a:rPr lang="ru-RU" dirty="0"/>
              <a:t> </a:t>
            </a:r>
            <a:r>
              <a:rPr lang="ru-RU" dirty="0" err="1"/>
              <a:t>частинок</a:t>
            </a:r>
            <a:r>
              <a:rPr lang="ru-RU" dirty="0"/>
              <a:t> в </a:t>
            </a:r>
            <a:r>
              <a:rPr lang="ru-RU" dirty="0" err="1"/>
              <a:t>рідині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газі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</a:t>
            </a:r>
            <a:r>
              <a:rPr lang="ru-RU" dirty="0" err="1"/>
              <a:t>дією</a:t>
            </a:r>
            <a:r>
              <a:rPr lang="ru-RU" dirty="0"/>
              <a:t> </a:t>
            </a:r>
            <a:r>
              <a:rPr lang="ru-RU" dirty="0" err="1"/>
              <a:t>сили</a:t>
            </a:r>
            <a:r>
              <a:rPr lang="ru-RU" dirty="0"/>
              <a:t> </a:t>
            </a:r>
            <a:r>
              <a:rPr lang="ru-RU" dirty="0" err="1"/>
              <a:t>тяжіння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відцентрової</a:t>
            </a:r>
            <a:r>
              <a:rPr lang="ru-RU" dirty="0"/>
              <a:t> </a:t>
            </a:r>
            <a:r>
              <a:rPr lang="ru-RU" dirty="0" err="1"/>
              <a:t>сили</a:t>
            </a:r>
            <a:r>
              <a:rPr lang="ru-RU" dirty="0"/>
              <a:t>.</a:t>
            </a:r>
          </a:p>
          <a:p>
            <a:pPr algn="just"/>
            <a:endParaRPr lang="ru-RU" dirty="0"/>
          </a:p>
          <a:p>
            <a:pPr algn="just"/>
            <a:r>
              <a:rPr lang="ru-RU" dirty="0" err="1"/>
              <a:t>Якщо</a:t>
            </a:r>
            <a:r>
              <a:rPr lang="ru-RU" dirty="0"/>
              <a:t> седиментация </a:t>
            </a:r>
            <a:r>
              <a:rPr lang="ru-RU" dirty="0" err="1"/>
              <a:t>здійснюється</a:t>
            </a:r>
            <a:r>
              <a:rPr lang="ru-RU" dirty="0"/>
              <a:t> з </a:t>
            </a:r>
            <a:r>
              <a:rPr lang="ru-RU" dirty="0" err="1" smtClean="0"/>
              <a:t>використанням</a:t>
            </a:r>
            <a:r>
              <a:rPr lang="ru-RU" dirty="0" smtClean="0"/>
              <a:t> центрифуги, </a:t>
            </a:r>
            <a:r>
              <a:rPr lang="ru-RU" dirty="0" err="1"/>
              <a:t>використовується</a:t>
            </a:r>
            <a:r>
              <a:rPr lang="ru-RU" dirty="0"/>
              <a:t> </a:t>
            </a:r>
            <a:r>
              <a:rPr lang="ru-RU" dirty="0" err="1"/>
              <a:t>термін</a:t>
            </a:r>
            <a:r>
              <a:rPr lang="ru-RU" dirty="0"/>
              <a:t> </a:t>
            </a:r>
            <a:r>
              <a:rPr lang="ru-RU" dirty="0" err="1" smtClean="0"/>
              <a:t>центрифугування</a:t>
            </a:r>
            <a:r>
              <a:rPr lang="ru-RU" dirty="0" smtClean="0"/>
              <a:t>.</a:t>
            </a:r>
            <a:endParaRPr lang="ru-RU" dirty="0"/>
          </a:p>
          <a:p>
            <a:pPr algn="just"/>
            <a:endParaRPr lang="ru-RU" dirty="0"/>
          </a:p>
          <a:p>
            <a:pPr algn="just"/>
            <a:r>
              <a:rPr lang="ru-RU" dirty="0"/>
              <a:t>Метод </a:t>
            </a:r>
            <a:r>
              <a:rPr lang="ru-RU" dirty="0" err="1"/>
              <a:t>дозволяє</a:t>
            </a:r>
            <a:r>
              <a:rPr lang="ru-RU" dirty="0" smtClean="0"/>
              <a:t>:</a:t>
            </a:r>
            <a:endParaRPr lang="ru-RU" dirty="0"/>
          </a:p>
          <a:p>
            <a:pPr algn="just"/>
            <a:r>
              <a:rPr lang="ru-RU" dirty="0"/>
              <a:t>- </a:t>
            </a:r>
            <a:r>
              <a:rPr lang="ru-RU" dirty="0" err="1"/>
              <a:t>визначити</a:t>
            </a:r>
            <a:r>
              <a:rPr lang="ru-RU" dirty="0"/>
              <a:t> </a:t>
            </a:r>
            <a:r>
              <a:rPr lang="ru-RU" dirty="0" err="1"/>
              <a:t>Мr</a:t>
            </a:r>
            <a:r>
              <a:rPr lang="ru-RU" dirty="0"/>
              <a:t>, </a:t>
            </a:r>
            <a:r>
              <a:rPr lang="ru-RU" dirty="0" err="1"/>
              <a:t>щільність</a:t>
            </a:r>
            <a:r>
              <a:rPr lang="ru-RU" dirty="0"/>
              <a:t> і форму макромолекул</a:t>
            </a:r>
            <a:r>
              <a:rPr lang="ru-RU" dirty="0" smtClean="0"/>
              <a:t>,</a:t>
            </a:r>
            <a:endParaRPr lang="ru-RU" dirty="0"/>
          </a:p>
          <a:p>
            <a:pPr algn="just"/>
            <a:r>
              <a:rPr lang="ru-RU" dirty="0"/>
              <a:t>- </a:t>
            </a:r>
            <a:r>
              <a:rPr lang="ru-RU" dirty="0" err="1"/>
              <a:t>розділити</a:t>
            </a:r>
            <a:r>
              <a:rPr lang="ru-RU" dirty="0"/>
              <a:t> </a:t>
            </a:r>
            <a:r>
              <a:rPr lang="ru-RU" dirty="0" err="1"/>
              <a:t>суміш</a:t>
            </a:r>
            <a:r>
              <a:rPr lang="ru-RU" dirty="0"/>
              <a:t> </a:t>
            </a:r>
            <a:r>
              <a:rPr lang="ru-RU" dirty="0" err="1"/>
              <a:t>речовин</a:t>
            </a:r>
            <a:r>
              <a:rPr lang="ru-RU" dirty="0"/>
              <a:t> на </a:t>
            </a:r>
            <a:r>
              <a:rPr lang="ru-RU" dirty="0" err="1"/>
              <a:t>компоненти</a:t>
            </a:r>
            <a:r>
              <a:rPr lang="ru-RU" dirty="0"/>
              <a:t> для </a:t>
            </a:r>
            <a:r>
              <a:rPr lang="ru-RU" dirty="0" err="1"/>
              <a:t>аналітичних</a:t>
            </a:r>
            <a:r>
              <a:rPr lang="ru-RU" dirty="0"/>
              <a:t> і </a:t>
            </a:r>
            <a:r>
              <a:rPr lang="ru-RU" dirty="0" err="1"/>
              <a:t>препаративних</a:t>
            </a:r>
            <a:r>
              <a:rPr lang="ru-RU" dirty="0"/>
              <a:t> </a:t>
            </a:r>
            <a:r>
              <a:rPr lang="ru-RU" dirty="0" err="1" smtClean="0"/>
              <a:t>цілей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8567" y="3059854"/>
            <a:ext cx="3748233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94978"/>
            <a:ext cx="3203203" cy="836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81" y="4133478"/>
            <a:ext cx="4158227" cy="2319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8977700"/>
      </p:ext>
    </p:extLst>
  </p:cSld>
  <p:clrMapOvr>
    <a:masterClrMapping/>
  </p:clrMapOvr>
  <p:transition spd="slow">
    <p:pull dir="r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Прямоугольник 38"/>
          <p:cNvSpPr/>
          <p:nvPr/>
        </p:nvSpPr>
        <p:spPr>
          <a:xfrm>
            <a:off x="1379504" y="0"/>
            <a:ext cx="6286544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Принцип </a:t>
            </a:r>
            <a:r>
              <a:rPr lang="ru-RU" sz="28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метод</a:t>
            </a:r>
            <a:r>
              <a:rPr lang="uk-UA" sz="2800" b="1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</a:t>
            </a:r>
            <a:endParaRPr lang="ru-RU" sz="2800" b="1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7391" y="356987"/>
            <a:ext cx="847292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1600" dirty="0" err="1"/>
              <a:t>Поділ</a:t>
            </a:r>
            <a:r>
              <a:rPr lang="ru-RU" sz="1600" dirty="0"/>
              <a:t> </a:t>
            </a:r>
            <a:r>
              <a:rPr lang="ru-RU" sz="1600" dirty="0" err="1"/>
              <a:t>речовин</a:t>
            </a:r>
            <a:r>
              <a:rPr lang="ru-RU" sz="1600" dirty="0"/>
              <a:t> за </a:t>
            </a:r>
            <a:r>
              <a:rPr lang="ru-RU" sz="1600" dirty="0" err="1"/>
              <a:t>допомогою</a:t>
            </a:r>
            <a:r>
              <a:rPr lang="ru-RU" sz="1600" dirty="0"/>
              <a:t> </a:t>
            </a:r>
            <a:r>
              <a:rPr lang="ru-RU" sz="1600" dirty="0" err="1"/>
              <a:t>центрифугування</a:t>
            </a:r>
            <a:r>
              <a:rPr lang="ru-RU" sz="1600" dirty="0"/>
              <a:t> </a:t>
            </a:r>
            <a:r>
              <a:rPr lang="ru-RU" sz="1600" dirty="0" err="1"/>
              <a:t>засноване</a:t>
            </a:r>
            <a:r>
              <a:rPr lang="ru-RU" sz="1600" dirty="0"/>
              <a:t> на </a:t>
            </a:r>
            <a:r>
              <a:rPr lang="ru-RU" sz="1600" dirty="0" err="1" smtClean="0"/>
              <a:t>різній</a:t>
            </a:r>
            <a:r>
              <a:rPr lang="ru-RU" sz="1600" dirty="0" smtClean="0"/>
              <a:t> </a:t>
            </a:r>
            <a:r>
              <a:rPr lang="ru-RU" sz="1600" dirty="0" err="1"/>
              <a:t>поведінці</a:t>
            </a:r>
            <a:r>
              <a:rPr lang="ru-RU" sz="1600" dirty="0"/>
              <a:t> </a:t>
            </a:r>
            <a:r>
              <a:rPr lang="ru-RU" sz="1600" dirty="0" err="1"/>
              <a:t>частинок</a:t>
            </a:r>
            <a:r>
              <a:rPr lang="ru-RU" sz="1600" dirty="0"/>
              <a:t> у </a:t>
            </a:r>
            <a:r>
              <a:rPr lang="ru-RU" sz="1600" dirty="0" err="1" smtClean="0"/>
              <a:t>відцентровому</a:t>
            </a:r>
            <a:r>
              <a:rPr lang="ru-RU" sz="1600" dirty="0" smtClean="0"/>
              <a:t> </a:t>
            </a:r>
            <a:r>
              <a:rPr lang="ru-RU" sz="1600" dirty="0" err="1"/>
              <a:t>полі</a:t>
            </a:r>
            <a:r>
              <a:rPr lang="ru-RU" sz="1600" dirty="0"/>
              <a:t>. </a:t>
            </a:r>
            <a:r>
              <a:rPr lang="ru-RU" sz="1600" dirty="0" err="1"/>
              <a:t>Суспензію</a:t>
            </a:r>
            <a:r>
              <a:rPr lang="ru-RU" sz="1600" dirty="0"/>
              <a:t> </a:t>
            </a:r>
            <a:r>
              <a:rPr lang="ru-RU" sz="1600" dirty="0" err="1"/>
              <a:t>частинок</a:t>
            </a:r>
            <a:r>
              <a:rPr lang="ru-RU" sz="1600" dirty="0"/>
              <a:t>, </a:t>
            </a:r>
            <a:r>
              <a:rPr lang="ru-RU" sz="1600" dirty="0" err="1"/>
              <a:t>вміщену</a:t>
            </a:r>
            <a:r>
              <a:rPr lang="ru-RU" sz="1600" dirty="0"/>
              <a:t> в </a:t>
            </a:r>
            <a:r>
              <a:rPr lang="ru-RU" sz="1600" dirty="0" err="1"/>
              <a:t>пробірку</a:t>
            </a:r>
            <a:r>
              <a:rPr lang="ru-RU" sz="1600" dirty="0"/>
              <a:t>, </a:t>
            </a:r>
            <a:r>
              <a:rPr lang="ru-RU" sz="1600" dirty="0" err="1"/>
              <a:t>завантажують</a:t>
            </a:r>
            <a:r>
              <a:rPr lang="ru-RU" sz="1600" dirty="0"/>
              <a:t> в ротор, </a:t>
            </a:r>
            <a:r>
              <a:rPr lang="ru-RU" sz="1600" dirty="0" err="1"/>
              <a:t>встановлений</a:t>
            </a:r>
            <a:r>
              <a:rPr lang="ru-RU" sz="1600" dirty="0"/>
              <a:t> на валу приводу центрифуги. У </a:t>
            </a:r>
            <a:r>
              <a:rPr lang="ru-RU" sz="1600" dirty="0" err="1"/>
              <a:t>відцентровому</a:t>
            </a:r>
            <a:r>
              <a:rPr lang="ru-RU" sz="1600" dirty="0" smtClean="0"/>
              <a:t> </a:t>
            </a:r>
            <a:r>
              <a:rPr lang="ru-RU" sz="1600" dirty="0" err="1" smtClean="0"/>
              <a:t>полі</a:t>
            </a:r>
            <a:r>
              <a:rPr lang="ru-RU" sz="1600" dirty="0" smtClean="0"/>
              <a:t> </a:t>
            </a:r>
            <a:r>
              <a:rPr lang="ru-RU" sz="1600" dirty="0" err="1"/>
              <a:t>частинки</a:t>
            </a:r>
            <a:r>
              <a:rPr lang="ru-RU" sz="1600" dirty="0"/>
              <a:t>, </a:t>
            </a:r>
            <a:r>
              <a:rPr lang="ru-RU" sz="1600" dirty="0" err="1"/>
              <a:t>що</a:t>
            </a:r>
            <a:r>
              <a:rPr lang="ru-RU" sz="1600" dirty="0"/>
              <a:t> </a:t>
            </a:r>
            <a:r>
              <a:rPr lang="ru-RU" sz="1600" dirty="0" err="1"/>
              <a:t>мають</a:t>
            </a:r>
            <a:r>
              <a:rPr lang="ru-RU" sz="1600" dirty="0"/>
              <a:t> </a:t>
            </a:r>
            <a:r>
              <a:rPr lang="ru-RU" sz="1600" dirty="0" err="1"/>
              <a:t>різну</a:t>
            </a:r>
            <a:r>
              <a:rPr lang="ru-RU" sz="1600" dirty="0"/>
              <a:t> </a:t>
            </a:r>
            <a:r>
              <a:rPr lang="ru-RU" sz="1600" dirty="0" err="1"/>
              <a:t>щільність</a:t>
            </a:r>
            <a:r>
              <a:rPr lang="ru-RU" sz="1600" dirty="0"/>
              <a:t>, форму </a:t>
            </a:r>
            <a:r>
              <a:rPr lang="ru-RU" sz="1600" dirty="0" err="1"/>
              <a:t>або</a:t>
            </a:r>
            <a:r>
              <a:rPr lang="ru-RU" sz="1600" dirty="0"/>
              <a:t> </a:t>
            </a:r>
            <a:r>
              <a:rPr lang="ru-RU" sz="1600" dirty="0" err="1"/>
              <a:t>розміри</a:t>
            </a:r>
            <a:r>
              <a:rPr lang="ru-RU" sz="1600" dirty="0"/>
              <a:t>, </a:t>
            </a:r>
            <a:r>
              <a:rPr lang="ru-RU" sz="1600" dirty="0" err="1"/>
              <a:t>осідають</a:t>
            </a:r>
            <a:r>
              <a:rPr lang="ru-RU" sz="1600" dirty="0"/>
              <a:t> з </a:t>
            </a:r>
            <a:r>
              <a:rPr lang="ru-RU" sz="1600" dirty="0" err="1"/>
              <a:t>різною</a:t>
            </a:r>
            <a:r>
              <a:rPr lang="ru-RU" sz="1600" dirty="0"/>
              <a:t> </a:t>
            </a:r>
            <a:r>
              <a:rPr lang="ru-RU" sz="1600" dirty="0" err="1"/>
              <a:t>швидкістю</a:t>
            </a:r>
            <a:r>
              <a:rPr lang="ru-RU" sz="1600" dirty="0"/>
              <a:t>. </a:t>
            </a:r>
            <a:r>
              <a:rPr lang="ru-RU" sz="1600" dirty="0" err="1"/>
              <a:t>Швидкість</a:t>
            </a:r>
            <a:r>
              <a:rPr lang="ru-RU" sz="1600" dirty="0"/>
              <a:t> </a:t>
            </a:r>
            <a:r>
              <a:rPr lang="ru-RU" sz="1600" dirty="0" err="1" smtClean="0"/>
              <a:t>седиментації</a:t>
            </a:r>
            <a:r>
              <a:rPr lang="ru-RU" sz="1600" dirty="0" smtClean="0"/>
              <a:t> (</a:t>
            </a:r>
            <a:r>
              <a:rPr lang="en-US" sz="1600" b="1" dirty="0" err="1" smtClean="0">
                <a:solidFill>
                  <a:srgbClr val="FF0000"/>
                </a:solidFill>
              </a:rPr>
              <a:t>dS</a:t>
            </a:r>
            <a:r>
              <a:rPr lang="en-US" sz="1600" dirty="0" smtClean="0"/>
              <a:t>)</a:t>
            </a:r>
            <a:r>
              <a:rPr lang="ru-RU" sz="1600" dirty="0" smtClean="0"/>
              <a:t> </a:t>
            </a:r>
            <a:r>
              <a:rPr lang="ru-RU" sz="1600" dirty="0" err="1"/>
              <a:t>залежить</a:t>
            </a:r>
            <a:r>
              <a:rPr lang="ru-RU" sz="1600" dirty="0"/>
              <a:t> </a:t>
            </a:r>
            <a:r>
              <a:rPr lang="ru-RU" sz="1600" dirty="0" err="1" smtClean="0"/>
              <a:t>від</a:t>
            </a:r>
            <a:r>
              <a:rPr lang="ru-RU" sz="1600" dirty="0" smtClean="0"/>
              <a:t> </a:t>
            </a:r>
            <a:r>
              <a:rPr lang="ru-RU" sz="1600" dirty="0" err="1" smtClean="0"/>
              <a:t>відцентрового</a:t>
            </a:r>
            <a:r>
              <a:rPr lang="ru-RU" sz="1600" dirty="0" smtClean="0"/>
              <a:t> </a:t>
            </a:r>
            <a:r>
              <a:rPr lang="ru-RU" sz="1600" dirty="0" err="1" smtClean="0"/>
              <a:t>прискорення</a:t>
            </a:r>
            <a:r>
              <a:rPr lang="ru-RU" sz="1600" dirty="0" smtClean="0"/>
              <a:t> </a:t>
            </a:r>
            <a:r>
              <a:rPr lang="ru-RU" sz="1600" dirty="0"/>
              <a:t>(</a:t>
            </a:r>
            <a:r>
              <a:rPr lang="ru-RU" sz="1600" b="1" dirty="0">
                <a:solidFill>
                  <a:srgbClr val="FF0000"/>
                </a:solidFill>
              </a:rPr>
              <a:t>G</a:t>
            </a:r>
            <a:r>
              <a:rPr lang="ru-RU" sz="1600" dirty="0"/>
              <a:t>), прямо </a:t>
            </a:r>
            <a:r>
              <a:rPr lang="ru-RU" sz="1600" dirty="0" err="1" smtClean="0"/>
              <a:t>пропорційного</a:t>
            </a:r>
            <a:r>
              <a:rPr lang="ru-RU" sz="1600" dirty="0" smtClean="0"/>
              <a:t> </a:t>
            </a:r>
            <a:r>
              <a:rPr lang="ru-RU" sz="1600" dirty="0" err="1" smtClean="0"/>
              <a:t>кутовій</a:t>
            </a:r>
            <a:r>
              <a:rPr lang="ru-RU" sz="1600" dirty="0" smtClean="0"/>
              <a:t> </a:t>
            </a:r>
            <a:r>
              <a:rPr lang="ru-RU" sz="1600" dirty="0" err="1" smtClean="0"/>
              <a:t>швидкості</a:t>
            </a:r>
            <a:r>
              <a:rPr lang="ru-RU" sz="1600" dirty="0" smtClean="0"/>
              <a:t> ротора </a:t>
            </a:r>
            <a:r>
              <a:rPr lang="ru-RU" sz="1600" dirty="0" smtClean="0"/>
              <a:t>(</a:t>
            </a:r>
            <a:r>
              <a:rPr lang="el-GR" sz="1600" b="1" dirty="0">
                <a:solidFill>
                  <a:srgbClr val="FF0000"/>
                </a:solidFill>
              </a:rPr>
              <a:t>ω</a:t>
            </a:r>
            <a:r>
              <a:rPr lang="ru-RU" sz="1600" dirty="0" smtClean="0"/>
              <a:t>, </a:t>
            </a:r>
            <a:r>
              <a:rPr lang="ru-RU" sz="1600" dirty="0"/>
              <a:t>в </a:t>
            </a:r>
            <a:r>
              <a:rPr lang="ru-RU" sz="1600" dirty="0" smtClean="0"/>
              <a:t>рад</a:t>
            </a:r>
            <a:r>
              <a:rPr lang="en-US" sz="1600" dirty="0" smtClean="0"/>
              <a:t>*</a:t>
            </a:r>
            <a:r>
              <a:rPr lang="ru-RU" sz="1600" dirty="0" smtClean="0"/>
              <a:t>с</a:t>
            </a:r>
            <a:r>
              <a:rPr lang="ru-RU" sz="1600" baseline="30000" dirty="0" smtClean="0"/>
              <a:t>-1</a:t>
            </a:r>
            <a:r>
              <a:rPr lang="ru-RU" sz="1600" dirty="0" smtClean="0"/>
              <a:t>) і </a:t>
            </a:r>
            <a:r>
              <a:rPr lang="ru-RU" sz="1600" dirty="0" err="1" smtClean="0"/>
              <a:t>відстані</a:t>
            </a:r>
            <a:r>
              <a:rPr lang="ru-RU" sz="1600" dirty="0" smtClean="0"/>
              <a:t> </a:t>
            </a:r>
            <a:r>
              <a:rPr lang="ru-RU" sz="1600" dirty="0" err="1" smtClean="0"/>
              <a:t>між</a:t>
            </a:r>
            <a:r>
              <a:rPr lang="ru-RU" sz="1600" dirty="0" smtClean="0"/>
              <a:t> </a:t>
            </a:r>
            <a:r>
              <a:rPr lang="ru-RU" sz="1600" dirty="0" err="1" smtClean="0"/>
              <a:t>частинкою</a:t>
            </a:r>
            <a:r>
              <a:rPr lang="ru-RU" sz="1600" dirty="0" smtClean="0"/>
              <a:t> і </a:t>
            </a:r>
            <a:r>
              <a:rPr lang="ru-RU" sz="1600" dirty="0" err="1" smtClean="0"/>
              <a:t>віссю</a:t>
            </a:r>
            <a:r>
              <a:rPr lang="ru-RU" sz="1600" dirty="0" smtClean="0"/>
              <a:t> </a:t>
            </a:r>
            <a:r>
              <a:rPr lang="ru-RU" sz="1600" dirty="0" err="1" smtClean="0"/>
              <a:t>обертання</a:t>
            </a:r>
            <a:r>
              <a:rPr lang="ru-RU" sz="1600" dirty="0" smtClean="0"/>
              <a:t> (</a:t>
            </a:r>
            <a:r>
              <a:rPr lang="en-US" sz="1600" b="1" dirty="0" smtClean="0">
                <a:solidFill>
                  <a:srgbClr val="FF0000"/>
                </a:solidFill>
              </a:rPr>
              <a:t>r</a:t>
            </a:r>
            <a:r>
              <a:rPr lang="ru-RU" sz="1600" dirty="0" smtClean="0"/>
              <a:t>, </a:t>
            </a:r>
            <a:r>
              <a:rPr lang="ru-RU" sz="1600" dirty="0"/>
              <a:t>в см):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4540674" y="2938226"/>
            <a:ext cx="27860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b="1" dirty="0" smtClean="0">
                <a:solidFill>
                  <a:srgbClr val="FF0000"/>
                </a:solidFill>
              </a:rPr>
              <a:t>G = </a:t>
            </a:r>
            <a:r>
              <a:rPr lang="el-GR" sz="3200" b="1" dirty="0" smtClean="0">
                <a:solidFill>
                  <a:srgbClr val="FF0000"/>
                </a:solidFill>
              </a:rPr>
              <a:t>ω</a:t>
            </a:r>
            <a:r>
              <a:rPr lang="en-US" sz="3200" b="1" baseline="30000" dirty="0" smtClean="0">
                <a:solidFill>
                  <a:srgbClr val="FF0000"/>
                </a:solidFill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</a:rPr>
              <a:t>r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241135" y="4366498"/>
            <a:ext cx="84729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1600" dirty="0" err="1" smtClean="0"/>
              <a:t>Оскільки</a:t>
            </a:r>
            <a:r>
              <a:rPr lang="ru-RU" sz="1600" dirty="0" smtClean="0"/>
              <a:t> один </a:t>
            </a:r>
            <a:r>
              <a:rPr lang="ru-RU" sz="1600" dirty="0" err="1" smtClean="0"/>
              <a:t>оберт</a:t>
            </a:r>
            <a:r>
              <a:rPr lang="ru-RU" sz="1600" dirty="0" smtClean="0"/>
              <a:t> ротора </a:t>
            </a:r>
            <a:r>
              <a:rPr lang="ru-RU" sz="1600" dirty="0" smtClean="0"/>
              <a:t>становить </a:t>
            </a:r>
            <a:r>
              <a:rPr lang="ru-RU" sz="1600" dirty="0" smtClean="0"/>
              <a:t>2π радиан, </a:t>
            </a:r>
            <a:r>
              <a:rPr lang="ru-RU" sz="1600" dirty="0" err="1" smtClean="0"/>
              <a:t>кутову</a:t>
            </a:r>
            <a:r>
              <a:rPr lang="ru-RU" sz="1600" dirty="0" smtClean="0"/>
              <a:t> </a:t>
            </a:r>
            <a:r>
              <a:rPr lang="ru-RU" sz="1600" dirty="0" err="1" smtClean="0"/>
              <a:t>швидкіст</a:t>
            </a:r>
            <a:r>
              <a:rPr lang="ru-RU" sz="1600" dirty="0" err="1" smtClean="0"/>
              <a:t>ь</a:t>
            </a:r>
            <a:r>
              <a:rPr lang="ru-RU" sz="1600" dirty="0" smtClean="0"/>
              <a:t> ротора в оборотах за</a:t>
            </a:r>
            <a:r>
              <a:rPr lang="ru-RU" sz="1600" dirty="0" smtClean="0"/>
              <a:t> </a:t>
            </a:r>
            <a:r>
              <a:rPr lang="uk-UA" sz="1600" dirty="0" smtClean="0"/>
              <a:t>хвилину</a:t>
            </a:r>
            <a:r>
              <a:rPr lang="ru-RU" sz="1600" dirty="0" smtClean="0"/>
              <a:t> </a:t>
            </a:r>
            <a:r>
              <a:rPr lang="ru-RU" sz="1600" dirty="0" err="1" smtClean="0"/>
              <a:t>можна</a:t>
            </a:r>
            <a:r>
              <a:rPr lang="ru-RU" sz="1600" dirty="0" smtClean="0"/>
              <a:t> </a:t>
            </a:r>
            <a:r>
              <a:rPr lang="ru-RU" sz="1600" dirty="0" err="1" smtClean="0"/>
              <a:t>записати</a:t>
            </a:r>
            <a:r>
              <a:rPr lang="ru-RU" sz="1600" dirty="0" smtClean="0"/>
              <a:t> </a:t>
            </a:r>
            <a:r>
              <a:rPr lang="ru-RU" sz="1600" dirty="0" smtClean="0"/>
              <a:t>так:</a:t>
            </a:r>
            <a:endParaRPr lang="ru-RU" sz="1600" dirty="0"/>
          </a:p>
        </p:txBody>
      </p:sp>
      <p:sp>
        <p:nvSpPr>
          <p:cNvPr id="45" name="Прямоугольник 44"/>
          <p:cNvSpPr/>
          <p:nvPr/>
        </p:nvSpPr>
        <p:spPr>
          <a:xfrm>
            <a:off x="2489491" y="4819200"/>
            <a:ext cx="44291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l-GR" sz="3200" b="1" dirty="0" smtClean="0">
                <a:solidFill>
                  <a:srgbClr val="FF0000"/>
                </a:solidFill>
              </a:rPr>
              <a:t>ω</a:t>
            </a:r>
            <a:r>
              <a:rPr lang="ru-RU" sz="3200" b="1" dirty="0" smtClean="0">
                <a:solidFill>
                  <a:srgbClr val="FF0000"/>
                </a:solidFill>
              </a:rPr>
              <a:t> = 2 π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ru-RU" sz="3200" b="1" dirty="0" smtClean="0">
                <a:solidFill>
                  <a:srgbClr val="FF0000"/>
                </a:solidFill>
              </a:rPr>
              <a:t>/ </a:t>
            </a:r>
            <a:r>
              <a:rPr lang="ru-RU" sz="3200" b="1" dirty="0" smtClean="0">
                <a:solidFill>
                  <a:srgbClr val="FF0000"/>
                </a:solidFill>
              </a:rPr>
              <a:t>60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227391" y="5370455"/>
            <a:ext cx="84729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1600" dirty="0" err="1" smtClean="0"/>
              <a:t>Відцентрове</a:t>
            </a:r>
            <a:r>
              <a:rPr lang="ru-RU" sz="1600" dirty="0" smtClean="0"/>
              <a:t> </a:t>
            </a:r>
            <a:r>
              <a:rPr lang="ru-RU" sz="1600" dirty="0" err="1" smtClean="0"/>
              <a:t>прискорення</a:t>
            </a:r>
            <a:r>
              <a:rPr lang="ru-RU" sz="1600" dirty="0" smtClean="0"/>
              <a:t> </a:t>
            </a:r>
            <a:r>
              <a:rPr lang="ru-RU" sz="1600" dirty="0" err="1" smtClean="0"/>
              <a:t>тоді</a:t>
            </a:r>
            <a:r>
              <a:rPr lang="ru-RU" sz="1600" dirty="0" smtClean="0"/>
              <a:t> буде </a:t>
            </a:r>
            <a:r>
              <a:rPr lang="ru-RU" sz="1600" dirty="0" err="1" smtClean="0"/>
              <a:t>рівним</a:t>
            </a:r>
            <a:r>
              <a:rPr lang="ru-RU" sz="1600" dirty="0" smtClean="0"/>
              <a:t>:</a:t>
            </a:r>
            <a:endParaRPr lang="ru-RU" sz="1600" dirty="0"/>
          </a:p>
        </p:txBody>
      </p:sp>
      <p:sp>
        <p:nvSpPr>
          <p:cNvPr id="47" name="Прямоугольник 46"/>
          <p:cNvSpPr/>
          <p:nvPr/>
        </p:nvSpPr>
        <p:spPr>
          <a:xfrm>
            <a:off x="1119339" y="5598398"/>
            <a:ext cx="67151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b="1" dirty="0" smtClean="0">
                <a:solidFill>
                  <a:srgbClr val="FF0000"/>
                </a:solidFill>
              </a:rPr>
              <a:t>G</a:t>
            </a:r>
            <a:r>
              <a:rPr lang="ru-RU" sz="3200" b="1" dirty="0" smtClean="0">
                <a:solidFill>
                  <a:srgbClr val="FF0000"/>
                </a:solidFill>
              </a:rPr>
              <a:t> </a:t>
            </a:r>
            <a:r>
              <a:rPr lang="ru-RU" sz="3200" b="1" dirty="0" smtClean="0">
                <a:solidFill>
                  <a:srgbClr val="FF0000"/>
                </a:solidFill>
              </a:rPr>
              <a:t>= 4 π</a:t>
            </a:r>
            <a:r>
              <a:rPr lang="ru-RU" sz="3200" b="1" baseline="30000" dirty="0" smtClean="0">
                <a:solidFill>
                  <a:srgbClr val="FF0000"/>
                </a:solidFill>
              </a:rPr>
              <a:t>2</a:t>
            </a:r>
            <a:r>
              <a:rPr lang="ru-RU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r</a:t>
            </a:r>
            <a:r>
              <a:rPr lang="ru-RU" sz="3200" b="1" dirty="0" smtClean="0">
                <a:solidFill>
                  <a:srgbClr val="FF0000"/>
                </a:solidFill>
              </a:rPr>
              <a:t> </a:t>
            </a:r>
            <a:r>
              <a:rPr lang="ru-RU" sz="3200" b="1" dirty="0" smtClean="0">
                <a:solidFill>
                  <a:srgbClr val="FF0000"/>
                </a:solidFill>
              </a:rPr>
              <a:t>/ </a:t>
            </a:r>
            <a:r>
              <a:rPr lang="en-US" sz="3200" b="1" dirty="0" smtClean="0">
                <a:solidFill>
                  <a:srgbClr val="FF0000"/>
                </a:solidFill>
              </a:rPr>
              <a:t>36</a:t>
            </a:r>
            <a:r>
              <a:rPr lang="en-US" sz="3200" b="1" dirty="0">
                <a:solidFill>
                  <a:srgbClr val="FF0000"/>
                </a:solidFill>
              </a:rPr>
              <a:t>0</a:t>
            </a:r>
            <a:r>
              <a:rPr lang="ru-RU" sz="3200" b="1" dirty="0" smtClean="0">
                <a:solidFill>
                  <a:srgbClr val="FF0000"/>
                </a:solidFill>
              </a:rPr>
              <a:t>0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744" y="2717068"/>
            <a:ext cx="3660321" cy="1649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Прямоугольник 38"/>
          <p:cNvSpPr/>
          <p:nvPr/>
        </p:nvSpPr>
        <p:spPr>
          <a:xfrm>
            <a:off x="1379504" y="0"/>
            <a:ext cx="6286544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Принцип </a:t>
            </a:r>
            <a:r>
              <a:rPr lang="ru-RU" sz="28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методу</a:t>
            </a:r>
            <a:endParaRPr lang="ru-RU" sz="2800" b="1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7391" y="398796"/>
            <a:ext cx="84729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1600" dirty="0" err="1"/>
              <a:t>В</a:t>
            </a:r>
            <a:r>
              <a:rPr lang="ru-RU" sz="1600" dirty="0" err="1" smtClean="0"/>
              <a:t>ідцентрове</a:t>
            </a:r>
            <a:r>
              <a:rPr lang="ru-RU" sz="1600" dirty="0" smtClean="0"/>
              <a:t> </a:t>
            </a:r>
            <a:r>
              <a:rPr lang="ru-RU" sz="1600" dirty="0" err="1" smtClean="0"/>
              <a:t>прискорення</a:t>
            </a:r>
            <a:r>
              <a:rPr lang="ru-RU" sz="1600" dirty="0" smtClean="0"/>
              <a:t> </a:t>
            </a:r>
            <a:r>
              <a:rPr lang="ru-RU" sz="1600" dirty="0" err="1" smtClean="0"/>
              <a:t>виражається</a:t>
            </a:r>
            <a:r>
              <a:rPr lang="ru-RU" sz="1600" dirty="0" smtClean="0"/>
              <a:t> в </a:t>
            </a:r>
            <a:r>
              <a:rPr lang="ru-RU" sz="1600" dirty="0" err="1" smtClean="0"/>
              <a:t>одиницях</a:t>
            </a:r>
            <a:r>
              <a:rPr lang="ru-RU" sz="1600" dirty="0" smtClean="0"/>
              <a:t> </a:t>
            </a:r>
            <a:r>
              <a:rPr lang="en-US" sz="1600" dirty="0" smtClean="0"/>
              <a:t>g</a:t>
            </a:r>
            <a:r>
              <a:rPr lang="ru-RU" sz="1600" dirty="0"/>
              <a:t> </a:t>
            </a:r>
            <a:r>
              <a:rPr lang="ru-RU" sz="1600" dirty="0" smtClean="0"/>
              <a:t> (</a:t>
            </a:r>
            <a:r>
              <a:rPr lang="ru-RU" sz="1600" dirty="0" err="1" smtClean="0"/>
              <a:t>гравітаційна</a:t>
            </a:r>
            <a:r>
              <a:rPr lang="ru-RU" sz="1600" dirty="0" smtClean="0"/>
              <a:t> </a:t>
            </a:r>
            <a:r>
              <a:rPr lang="ru-RU" sz="1600" dirty="0" err="1" smtClean="0"/>
              <a:t>постійна</a:t>
            </a:r>
            <a:r>
              <a:rPr lang="ru-RU" sz="1600" dirty="0" smtClean="0"/>
              <a:t>, </a:t>
            </a:r>
            <a:r>
              <a:rPr lang="ru-RU" sz="1600" dirty="0" err="1" smtClean="0"/>
              <a:t>рівна</a:t>
            </a:r>
            <a:r>
              <a:rPr lang="ru-RU" sz="1600" dirty="0" smtClean="0"/>
              <a:t> </a:t>
            </a:r>
            <a:r>
              <a:rPr lang="ru-RU" sz="1600" dirty="0"/>
              <a:t>980 см</a:t>
            </a:r>
            <a:r>
              <a:rPr lang="ru-RU" sz="1600" dirty="0" smtClean="0"/>
              <a:t>*</a:t>
            </a:r>
            <a:r>
              <a:rPr lang="ru-RU" sz="1600" dirty="0"/>
              <a:t> с</a:t>
            </a:r>
            <a:r>
              <a:rPr lang="ru-RU" sz="1600" baseline="30000" dirty="0"/>
              <a:t>-1</a:t>
            </a:r>
            <a:r>
              <a:rPr lang="ru-RU" sz="1600" dirty="0" smtClean="0"/>
              <a:t> </a:t>
            </a:r>
            <a:r>
              <a:rPr lang="ru-RU" sz="1600" dirty="0"/>
              <a:t>)</a:t>
            </a:r>
            <a:r>
              <a:rPr lang="en-US" sz="1600" dirty="0" smtClean="0"/>
              <a:t> </a:t>
            </a:r>
            <a:r>
              <a:rPr lang="uk-UA" sz="1600" dirty="0" smtClean="0"/>
              <a:t>і називається відносним </a:t>
            </a:r>
            <a:r>
              <a:rPr lang="ru-RU" sz="1600" dirty="0" err="1" smtClean="0"/>
              <a:t>відцентровим</a:t>
            </a:r>
            <a:r>
              <a:rPr lang="uk-UA" sz="1600" dirty="0" smtClean="0"/>
              <a:t> прискоренням:</a:t>
            </a:r>
            <a:endParaRPr lang="ru-RU" sz="1600" dirty="0" smtClean="0"/>
          </a:p>
        </p:txBody>
      </p:sp>
      <p:sp>
        <p:nvSpPr>
          <p:cNvPr id="47" name="Прямоугольник 46"/>
          <p:cNvSpPr/>
          <p:nvPr/>
        </p:nvSpPr>
        <p:spPr>
          <a:xfrm>
            <a:off x="2849970" y="1606186"/>
            <a:ext cx="6715171" cy="754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200" b="1" dirty="0" smtClean="0">
                <a:solidFill>
                  <a:srgbClr val="FF0000"/>
                </a:solidFill>
              </a:rPr>
              <a:t>В</a:t>
            </a:r>
            <a:r>
              <a:rPr lang="ru-RU" sz="3200" b="1" dirty="0" smtClean="0">
                <a:solidFill>
                  <a:srgbClr val="FF0000"/>
                </a:solidFill>
              </a:rPr>
              <a:t>ЦП </a:t>
            </a:r>
            <a:r>
              <a:rPr lang="ru-RU" sz="3200" b="1" dirty="0" smtClean="0">
                <a:solidFill>
                  <a:srgbClr val="FF0000"/>
                </a:solidFill>
              </a:rPr>
              <a:t>= 4 π</a:t>
            </a:r>
            <a:r>
              <a:rPr lang="ru-RU" sz="3200" b="1" baseline="30000" dirty="0" smtClean="0">
                <a:solidFill>
                  <a:srgbClr val="FF0000"/>
                </a:solidFill>
              </a:rPr>
              <a:t>2</a:t>
            </a:r>
            <a:r>
              <a:rPr lang="ru-RU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r</a:t>
            </a:r>
            <a:r>
              <a:rPr lang="ru-RU" sz="3200" b="1" dirty="0" smtClean="0">
                <a:solidFill>
                  <a:srgbClr val="FF0000"/>
                </a:solidFill>
              </a:rPr>
              <a:t> </a:t>
            </a:r>
            <a:r>
              <a:rPr lang="ru-RU" sz="3200" b="1" dirty="0" smtClean="0">
                <a:solidFill>
                  <a:srgbClr val="FF0000"/>
                </a:solidFill>
              </a:rPr>
              <a:t>/ </a:t>
            </a:r>
            <a:r>
              <a:rPr lang="en-US" sz="3200" b="1" dirty="0" smtClean="0">
                <a:solidFill>
                  <a:srgbClr val="FF0000"/>
                </a:solidFill>
              </a:rPr>
              <a:t>36</a:t>
            </a:r>
            <a:r>
              <a:rPr lang="en-US" sz="3200" b="1" dirty="0">
                <a:solidFill>
                  <a:srgbClr val="FF0000"/>
                </a:solidFill>
              </a:rPr>
              <a:t>0</a:t>
            </a:r>
            <a:r>
              <a:rPr lang="ru-RU" sz="3200" b="1" dirty="0" smtClean="0">
                <a:solidFill>
                  <a:srgbClr val="FF0000"/>
                </a:solidFill>
              </a:rPr>
              <a:t>0 * </a:t>
            </a:r>
            <a:r>
              <a:rPr lang="ru-RU" sz="3200" b="1" dirty="0" smtClean="0">
                <a:solidFill>
                  <a:srgbClr val="FF0000"/>
                </a:solidFill>
              </a:rPr>
              <a:t>980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3535" y="3192991"/>
            <a:ext cx="826187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1600" dirty="0" err="1" smtClean="0"/>
              <a:t>Швидкість</a:t>
            </a:r>
            <a:r>
              <a:rPr lang="ru-RU" sz="1600" dirty="0" smtClean="0"/>
              <a:t> </a:t>
            </a:r>
            <a:r>
              <a:rPr lang="ru-RU" sz="1600" dirty="0" err="1" smtClean="0"/>
              <a:t>сидементації</a:t>
            </a:r>
            <a:r>
              <a:rPr lang="ru-RU" sz="1600" dirty="0" smtClean="0"/>
              <a:t> </a:t>
            </a:r>
            <a:r>
              <a:rPr lang="ru-RU" sz="1600" dirty="0" err="1" smtClean="0"/>
              <a:t>сферичних</a:t>
            </a:r>
            <a:r>
              <a:rPr lang="ru-RU" sz="1600" dirty="0" smtClean="0"/>
              <a:t> </a:t>
            </a:r>
            <a:r>
              <a:rPr lang="ru-RU" sz="1600" dirty="0" err="1" smtClean="0"/>
              <a:t>частинок</a:t>
            </a:r>
            <a:r>
              <a:rPr lang="ru-RU" sz="1600" dirty="0" smtClean="0"/>
              <a:t> </a:t>
            </a:r>
            <a:r>
              <a:rPr lang="ru-RU" sz="1600" dirty="0" err="1" smtClean="0"/>
              <a:t>залежить</a:t>
            </a:r>
            <a:r>
              <a:rPr lang="ru-RU" sz="1600" dirty="0" smtClean="0"/>
              <a:t> не </a:t>
            </a:r>
            <a:r>
              <a:rPr lang="ru-RU" sz="1600" dirty="0" err="1" smtClean="0"/>
              <a:t>тільки</a:t>
            </a:r>
            <a:r>
              <a:rPr lang="ru-RU" sz="1600" dirty="0" smtClean="0"/>
              <a:t> </a:t>
            </a:r>
            <a:r>
              <a:rPr lang="ru-RU" sz="1600" dirty="0" err="1" smtClean="0"/>
              <a:t>від</a:t>
            </a:r>
            <a:r>
              <a:rPr lang="ru-RU" sz="1600" dirty="0"/>
              <a:t> </a:t>
            </a:r>
            <a:r>
              <a:rPr lang="ru-RU" sz="1600" dirty="0" err="1" smtClean="0"/>
              <a:t>відцентрового</a:t>
            </a:r>
            <a:r>
              <a:rPr lang="ru-RU" sz="1600" dirty="0" smtClean="0"/>
              <a:t> </a:t>
            </a:r>
            <a:r>
              <a:rPr lang="ru-RU" sz="1600" dirty="0" err="1" smtClean="0"/>
              <a:t>прискорення</a:t>
            </a:r>
            <a:r>
              <a:rPr lang="ru-RU" sz="1600" dirty="0" smtClean="0"/>
              <a:t>, але </a:t>
            </a:r>
            <a:r>
              <a:rPr lang="ru-RU" sz="1600" dirty="0" err="1" smtClean="0"/>
              <a:t>від</a:t>
            </a:r>
            <a:r>
              <a:rPr lang="ru-RU" sz="1600" dirty="0" smtClean="0"/>
              <a:t> </a:t>
            </a:r>
            <a:r>
              <a:rPr lang="ru-RU" sz="1600" dirty="0" err="1" smtClean="0"/>
              <a:t>густини</a:t>
            </a:r>
            <a:r>
              <a:rPr lang="ru-RU" sz="1600" dirty="0"/>
              <a:t>,</a:t>
            </a:r>
            <a:r>
              <a:rPr lang="ru-RU" sz="1600" dirty="0" smtClean="0"/>
              <a:t> </a:t>
            </a:r>
            <a:r>
              <a:rPr lang="ru-RU" sz="1600" dirty="0" err="1" smtClean="0"/>
              <a:t>радіуса</a:t>
            </a:r>
            <a:r>
              <a:rPr lang="ru-RU" sz="1600" dirty="0" smtClean="0"/>
              <a:t> самих </a:t>
            </a:r>
            <a:r>
              <a:rPr lang="ru-RU" sz="1600" dirty="0" err="1" smtClean="0"/>
              <a:t>частинок</a:t>
            </a:r>
            <a:r>
              <a:rPr lang="ru-RU" sz="1600" dirty="0" smtClean="0"/>
              <a:t> і </a:t>
            </a:r>
            <a:r>
              <a:rPr lang="ru-RU" sz="1600" dirty="0" err="1" smtClean="0"/>
              <a:t>в’язкості</a:t>
            </a:r>
            <a:r>
              <a:rPr lang="ru-RU" sz="1600" dirty="0" smtClean="0"/>
              <a:t> </a:t>
            </a:r>
            <a:r>
              <a:rPr lang="ru-RU" sz="1600" dirty="0" err="1" smtClean="0"/>
              <a:t>середовища</a:t>
            </a:r>
            <a:r>
              <a:rPr lang="ru-RU" sz="1600" dirty="0" smtClean="0"/>
              <a:t>. Час </a:t>
            </a:r>
            <a:r>
              <a:rPr lang="ru-RU" sz="1600" dirty="0" err="1" smtClean="0"/>
              <a:t>який</a:t>
            </a:r>
            <a:r>
              <a:rPr lang="ru-RU" sz="1600" dirty="0" smtClean="0"/>
              <a:t> </a:t>
            </a:r>
            <a:r>
              <a:rPr lang="ru-RU" sz="1600" dirty="0" err="1" smtClean="0"/>
              <a:t>необхідний</a:t>
            </a:r>
            <a:r>
              <a:rPr lang="ru-RU" sz="1600" dirty="0" smtClean="0"/>
              <a:t> для </a:t>
            </a:r>
            <a:r>
              <a:rPr lang="ru-RU" sz="1600" dirty="0" err="1" smtClean="0"/>
              <a:t>осадження</a:t>
            </a:r>
            <a:r>
              <a:rPr lang="ru-RU" sz="1600" dirty="0" smtClean="0"/>
              <a:t> </a:t>
            </a:r>
            <a:r>
              <a:rPr lang="ru-RU" sz="1600" dirty="0" err="1" smtClean="0"/>
              <a:t>сферичних</a:t>
            </a:r>
            <a:r>
              <a:rPr lang="ru-RU" sz="1600" dirty="0" smtClean="0"/>
              <a:t> </a:t>
            </a:r>
            <a:r>
              <a:rPr lang="ru-RU" sz="1600" dirty="0" err="1" smtClean="0"/>
              <a:t>частинок</a:t>
            </a:r>
            <a:r>
              <a:rPr lang="ru-RU" sz="1600" dirty="0" smtClean="0"/>
              <a:t> в </a:t>
            </a:r>
            <a:r>
              <a:rPr lang="ru-RU" sz="1600" dirty="0" err="1" smtClean="0"/>
              <a:t>рідкому</a:t>
            </a:r>
            <a:r>
              <a:rPr lang="ru-RU" sz="1600" dirty="0" smtClean="0"/>
              <a:t> </a:t>
            </a:r>
            <a:r>
              <a:rPr lang="ru-RU" sz="1600" dirty="0" err="1" smtClean="0"/>
              <a:t>середовищі</a:t>
            </a:r>
            <a:r>
              <a:rPr lang="ru-RU" sz="1600" dirty="0" smtClean="0"/>
              <a:t> </a:t>
            </a:r>
            <a:r>
              <a:rPr lang="ru-RU" sz="1600" dirty="0" err="1" smtClean="0"/>
              <a:t>від</a:t>
            </a:r>
            <a:r>
              <a:rPr lang="ru-RU" sz="1600" dirty="0" smtClean="0"/>
              <a:t> </a:t>
            </a:r>
            <a:r>
              <a:rPr lang="ru-RU" sz="1600" dirty="0" err="1" smtClean="0"/>
              <a:t>меніска</a:t>
            </a:r>
            <a:r>
              <a:rPr lang="ru-RU" sz="1600" dirty="0" smtClean="0"/>
              <a:t> до дна </a:t>
            </a:r>
            <a:r>
              <a:rPr lang="ru-RU" sz="1600" dirty="0" err="1" smtClean="0"/>
              <a:t>пробірки</a:t>
            </a:r>
            <a:r>
              <a:rPr lang="ru-RU" sz="1600" dirty="0" smtClean="0"/>
              <a:t>, </a:t>
            </a:r>
            <a:r>
              <a:rPr lang="ru-RU" sz="1600" dirty="0" err="1" smtClean="0"/>
              <a:t>обернено</a:t>
            </a:r>
            <a:r>
              <a:rPr lang="ru-RU" sz="1600" dirty="0" smtClean="0"/>
              <a:t> </a:t>
            </a:r>
            <a:r>
              <a:rPr lang="ru-RU" sz="1600" dirty="0" err="1" smtClean="0"/>
              <a:t>пропорційний</a:t>
            </a:r>
            <a:r>
              <a:rPr lang="ru-RU" sz="1600" dirty="0" smtClean="0"/>
              <a:t> </a:t>
            </a:r>
            <a:r>
              <a:rPr lang="ru-RU" sz="1600" dirty="0" err="1" smtClean="0"/>
              <a:t>швидкості</a:t>
            </a:r>
            <a:r>
              <a:rPr lang="ru-RU" sz="1600" dirty="0" smtClean="0"/>
              <a:t> </a:t>
            </a:r>
            <a:r>
              <a:rPr lang="ru-RU" sz="1600" dirty="0" err="1" smtClean="0"/>
              <a:t>седиментації</a:t>
            </a:r>
            <a:r>
              <a:rPr lang="ru-RU" sz="1600" dirty="0" smtClean="0"/>
              <a:t> і </a:t>
            </a:r>
            <a:r>
              <a:rPr lang="ru-RU" sz="1600" dirty="0" err="1" smtClean="0"/>
              <a:t>визначається</a:t>
            </a:r>
            <a:r>
              <a:rPr lang="ru-RU" sz="1600" dirty="0" smtClean="0"/>
              <a:t> </a:t>
            </a:r>
            <a:r>
              <a:rPr lang="ru-RU" sz="1600" dirty="0" err="1" smtClean="0"/>
              <a:t>насупним</a:t>
            </a:r>
            <a:r>
              <a:rPr lang="ru-RU" sz="1600" dirty="0" smtClean="0"/>
              <a:t> </a:t>
            </a:r>
            <a:r>
              <a:rPr lang="ru-RU" sz="1600" dirty="0" err="1" smtClean="0"/>
              <a:t>рівнянням</a:t>
            </a:r>
            <a:r>
              <a:rPr lang="ru-RU" sz="1600" dirty="0" smtClean="0"/>
              <a:t>:</a:t>
            </a:r>
            <a:endParaRPr lang="ru-RU" sz="1600" dirty="0"/>
          </a:p>
        </p:txBody>
      </p:sp>
      <p:sp>
        <p:nvSpPr>
          <p:cNvPr id="42" name="Прямоугольник 41"/>
          <p:cNvSpPr/>
          <p:nvPr/>
        </p:nvSpPr>
        <p:spPr>
          <a:xfrm>
            <a:off x="1165190" y="4509176"/>
            <a:ext cx="67151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b="1" dirty="0" smtClean="0">
                <a:solidFill>
                  <a:srgbClr val="FF0000"/>
                </a:solidFill>
              </a:rPr>
              <a:t>t</a:t>
            </a:r>
            <a:r>
              <a:rPr lang="ru-RU" sz="3200" b="1" dirty="0" smtClean="0">
                <a:solidFill>
                  <a:srgbClr val="FF0000"/>
                </a:solidFill>
              </a:rPr>
              <a:t> = </a:t>
            </a:r>
            <a:r>
              <a:rPr lang="en-US" sz="3200" b="1" dirty="0" smtClean="0">
                <a:solidFill>
                  <a:srgbClr val="FF0000"/>
                </a:solidFill>
              </a:rPr>
              <a:t>9/2  </a:t>
            </a:r>
            <a:r>
              <a:rPr lang="uk-UA" sz="3200" b="1" dirty="0" smtClean="0">
                <a:solidFill>
                  <a:srgbClr val="FF0000"/>
                </a:solidFill>
              </a:rPr>
              <a:t>(</a:t>
            </a:r>
            <a:r>
              <a:rPr lang="el-GR" sz="3200" b="1" dirty="0" smtClean="0">
                <a:solidFill>
                  <a:srgbClr val="FF0000"/>
                </a:solidFill>
              </a:rPr>
              <a:t>η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/ 2 </a:t>
            </a:r>
            <a:r>
              <a:rPr lang="el-GR" sz="3200" b="1" dirty="0" smtClean="0">
                <a:solidFill>
                  <a:srgbClr val="FF0000"/>
                </a:solidFill>
              </a:rPr>
              <a:t>ω</a:t>
            </a:r>
            <a:r>
              <a:rPr lang="en-US" sz="3200" b="1" baseline="30000" dirty="0" smtClean="0">
                <a:solidFill>
                  <a:srgbClr val="FF0000"/>
                </a:solidFill>
              </a:rPr>
              <a:t>2 </a:t>
            </a:r>
            <a:r>
              <a:rPr lang="en-US" sz="3200" b="1" dirty="0" smtClean="0">
                <a:solidFill>
                  <a:srgbClr val="FF0000"/>
                </a:solidFill>
              </a:rPr>
              <a:t>r</a:t>
            </a:r>
            <a:r>
              <a:rPr lang="en-US" sz="3200" b="1" baseline="30000" dirty="0" smtClean="0">
                <a:solidFill>
                  <a:srgbClr val="FF0000"/>
                </a:solidFill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</a:rPr>
              <a:t> (</a:t>
            </a:r>
            <a:r>
              <a:rPr lang="en-US" sz="3200" b="1" dirty="0" err="1" smtClean="0">
                <a:solidFill>
                  <a:srgbClr val="FF0000"/>
                </a:solidFill>
              </a:rPr>
              <a:t>p</a:t>
            </a:r>
            <a:r>
              <a:rPr lang="en-US" sz="3200" b="1" baseline="-25000" dirty="0" err="1" smtClean="0">
                <a:solidFill>
                  <a:srgbClr val="FF0000"/>
                </a:solidFill>
              </a:rPr>
              <a:t>x</a:t>
            </a:r>
            <a:r>
              <a:rPr lang="en-US" sz="3200" b="1" dirty="0" smtClean="0">
                <a:solidFill>
                  <a:srgbClr val="FF0000"/>
                </a:solidFill>
              </a:rPr>
              <a:t> – p</a:t>
            </a:r>
            <a:r>
              <a:rPr lang="en-US" sz="3200" b="1" dirty="0" smtClean="0">
                <a:solidFill>
                  <a:srgbClr val="FF0000"/>
                </a:solidFill>
              </a:rPr>
              <a:t>)</a:t>
            </a:r>
            <a:r>
              <a:rPr lang="uk-UA" sz="3200" b="1" dirty="0" smtClean="0">
                <a:solidFill>
                  <a:srgbClr val="FF0000"/>
                </a:solidFill>
              </a:rPr>
              <a:t>)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ln r</a:t>
            </a:r>
            <a:r>
              <a:rPr lang="ru-RU" sz="3200" b="1" baseline="-25000" dirty="0" smtClean="0">
                <a:solidFill>
                  <a:srgbClr val="FF0000"/>
                </a:solidFill>
              </a:rPr>
              <a:t>д</a:t>
            </a:r>
            <a:r>
              <a:rPr lang="ru-RU" sz="3200" b="1" dirty="0" smtClean="0">
                <a:solidFill>
                  <a:srgbClr val="FF0000"/>
                </a:solidFill>
              </a:rPr>
              <a:t>/</a:t>
            </a:r>
            <a:r>
              <a:rPr lang="en-US" sz="3200" b="1" dirty="0" err="1" smtClean="0">
                <a:solidFill>
                  <a:srgbClr val="FF0000"/>
                </a:solidFill>
              </a:rPr>
              <a:t>r</a:t>
            </a:r>
            <a:r>
              <a:rPr lang="en-US" sz="3200" b="1" baseline="-25000" dirty="0" err="1" smtClean="0">
                <a:solidFill>
                  <a:srgbClr val="FF0000"/>
                </a:solidFill>
              </a:rPr>
              <a:t>m</a:t>
            </a:r>
            <a:endParaRPr lang="ru-RU" sz="3200" b="1" baseline="-25000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92828" y="5396227"/>
            <a:ext cx="77074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η </a:t>
            </a:r>
            <a:r>
              <a:rPr lang="ru-RU" dirty="0"/>
              <a:t>– </a:t>
            </a:r>
            <a:r>
              <a:rPr lang="ru-RU" dirty="0" err="1" smtClean="0"/>
              <a:t>в’язкість</a:t>
            </a:r>
            <a:r>
              <a:rPr lang="ru-RU" dirty="0" smtClean="0"/>
              <a:t> , r </a:t>
            </a:r>
            <a:r>
              <a:rPr lang="ru-RU" dirty="0"/>
              <a:t>– </a:t>
            </a:r>
            <a:r>
              <a:rPr lang="ru-RU" dirty="0" smtClean="0"/>
              <a:t>рад</a:t>
            </a:r>
            <a:r>
              <a:rPr lang="uk-UA" dirty="0"/>
              <a:t>і</a:t>
            </a:r>
            <a:r>
              <a:rPr lang="ru-RU" dirty="0" smtClean="0"/>
              <a:t>ус </a:t>
            </a:r>
            <a:r>
              <a:rPr lang="ru-RU" dirty="0" err="1" smtClean="0"/>
              <a:t>частинки</a:t>
            </a:r>
            <a:r>
              <a:rPr lang="ru-RU" dirty="0" smtClean="0"/>
              <a:t>, </a:t>
            </a:r>
            <a:r>
              <a:rPr lang="en-US" dirty="0" err="1" smtClean="0"/>
              <a:t>px</a:t>
            </a:r>
            <a:r>
              <a:rPr lang="ru-RU" dirty="0" smtClean="0"/>
              <a:t> </a:t>
            </a:r>
            <a:r>
              <a:rPr lang="ru-RU" dirty="0"/>
              <a:t>– </a:t>
            </a:r>
            <a:r>
              <a:rPr lang="ru-RU" dirty="0" err="1" smtClean="0"/>
              <a:t>густина</a:t>
            </a:r>
            <a:r>
              <a:rPr lang="ru-RU" dirty="0" smtClean="0"/>
              <a:t> </a:t>
            </a:r>
            <a:r>
              <a:rPr lang="ru-RU" dirty="0" err="1" smtClean="0"/>
              <a:t>частинки</a:t>
            </a:r>
            <a:r>
              <a:rPr lang="ru-RU" dirty="0" smtClean="0"/>
              <a:t>, </a:t>
            </a:r>
            <a:r>
              <a:rPr lang="en-US" dirty="0" smtClean="0"/>
              <a:t>p</a:t>
            </a:r>
            <a:r>
              <a:rPr lang="ru-RU" dirty="0" smtClean="0"/>
              <a:t> –</a:t>
            </a:r>
            <a:r>
              <a:rPr lang="ru-RU" dirty="0" err="1" smtClean="0"/>
              <a:t>густина</a:t>
            </a:r>
            <a:r>
              <a:rPr lang="ru-RU" dirty="0" smtClean="0"/>
              <a:t> </a:t>
            </a:r>
            <a:r>
              <a:rPr lang="ru-RU" dirty="0" err="1" smtClean="0"/>
              <a:t>середовища</a:t>
            </a:r>
            <a:r>
              <a:rPr lang="ru-RU" dirty="0" smtClean="0"/>
              <a:t>, </a:t>
            </a:r>
            <a:r>
              <a:rPr lang="ru-RU" dirty="0" err="1"/>
              <a:t>rм</a:t>
            </a:r>
            <a:r>
              <a:rPr lang="ru-RU" dirty="0"/>
              <a:t> – </a:t>
            </a:r>
            <a:r>
              <a:rPr lang="ru-RU" dirty="0" err="1" smtClean="0"/>
              <a:t>відстань</a:t>
            </a:r>
            <a:r>
              <a:rPr lang="ru-RU" dirty="0" smtClean="0"/>
              <a:t>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вісі</a:t>
            </a:r>
            <a:r>
              <a:rPr lang="ru-RU" dirty="0" smtClean="0"/>
              <a:t> </a:t>
            </a:r>
            <a:r>
              <a:rPr lang="ru-RU" dirty="0" err="1" smtClean="0"/>
              <a:t>обертання</a:t>
            </a:r>
            <a:r>
              <a:rPr lang="ru-RU" dirty="0" smtClean="0"/>
              <a:t> до </a:t>
            </a:r>
            <a:r>
              <a:rPr lang="ru-RU" dirty="0" err="1" smtClean="0"/>
              <a:t>меніску</a:t>
            </a:r>
            <a:r>
              <a:rPr lang="ru-RU" dirty="0" smtClean="0"/>
              <a:t> </a:t>
            </a:r>
            <a:r>
              <a:rPr lang="ru-RU" dirty="0" err="1" smtClean="0"/>
              <a:t>рідини</a:t>
            </a:r>
            <a:r>
              <a:rPr lang="ru-RU" dirty="0" smtClean="0"/>
              <a:t>, </a:t>
            </a:r>
            <a:r>
              <a:rPr lang="ru-RU" dirty="0" err="1"/>
              <a:t>rд</a:t>
            </a:r>
            <a:r>
              <a:rPr lang="ru-RU" dirty="0"/>
              <a:t> – </a:t>
            </a:r>
            <a:r>
              <a:rPr lang="ru-RU" dirty="0" err="1"/>
              <a:t>відстань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вісі</a:t>
            </a:r>
            <a:r>
              <a:rPr lang="ru-RU" dirty="0"/>
              <a:t> </a:t>
            </a:r>
            <a:r>
              <a:rPr lang="ru-RU" dirty="0" err="1"/>
              <a:t>обертання</a:t>
            </a:r>
            <a:r>
              <a:rPr lang="ru-RU" dirty="0"/>
              <a:t> до </a:t>
            </a:r>
            <a:r>
              <a:rPr lang="ru-RU" dirty="0" smtClean="0"/>
              <a:t> </a:t>
            </a:r>
            <a:r>
              <a:rPr lang="ru-RU" dirty="0"/>
              <a:t>дна </a:t>
            </a:r>
            <a:r>
              <a:rPr lang="ru-RU" dirty="0" err="1" smtClean="0"/>
              <a:t>пробірки</a:t>
            </a:r>
            <a:r>
              <a:rPr lang="ru-RU" dirty="0"/>
              <a:t>.</a:t>
            </a:r>
          </a:p>
        </p:txBody>
      </p:sp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45" y="1229793"/>
            <a:ext cx="3222351" cy="1963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3763553"/>
      </p:ext>
    </p:extLst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Прямоугольник 38"/>
          <p:cNvSpPr/>
          <p:nvPr/>
        </p:nvSpPr>
        <p:spPr>
          <a:xfrm>
            <a:off x="500034" y="0"/>
            <a:ext cx="7607768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err="1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Аналитичне</a:t>
            </a:r>
            <a:r>
              <a:rPr lang="ru-RU" sz="28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800" b="1" dirty="0" err="1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центрифугування</a:t>
            </a:r>
            <a:endParaRPr lang="ru-RU" sz="2800" b="1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349" y="500042"/>
            <a:ext cx="3587269" cy="5857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9879" y="2283578"/>
            <a:ext cx="4461058" cy="2147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1126380"/>
      </p:ext>
    </p:extLst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56EF-85B5-476A-9ECF-A7C82EA863D4}" type="slidenum">
              <a:rPr lang="ru-RU" smtClean="0"/>
              <a:pPr/>
              <a:t>6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447763" y="269238"/>
            <a:ext cx="43564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uk-UA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едиментаційн</a:t>
            </a:r>
            <a:r>
              <a:rPr lang="uk-UA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</a:t>
            </a:r>
            <a:r>
              <a:rPr lang="uk-UA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властивості</a:t>
            </a:r>
            <a:endParaRPr lang="ru-RU" sz="2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926209"/>
            <a:ext cx="84609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/>
              <a:t>Швидкість</a:t>
            </a:r>
            <a:r>
              <a:rPr lang="ru-RU" dirty="0" smtClean="0"/>
              <a:t> </a:t>
            </a:r>
            <a:r>
              <a:rPr lang="ru-RU" dirty="0" err="1"/>
              <a:t>седиментації</a:t>
            </a:r>
            <a:r>
              <a:rPr lang="ru-RU" dirty="0"/>
              <a:t> </a:t>
            </a:r>
            <a:r>
              <a:rPr lang="ru-RU" dirty="0" err="1"/>
              <a:t>визначається</a:t>
            </a:r>
            <a:r>
              <a:rPr lang="ru-RU" dirty="0"/>
              <a:t> </a:t>
            </a:r>
            <a:r>
              <a:rPr lang="ru-RU" dirty="0" err="1"/>
              <a:t>наступним</a:t>
            </a:r>
            <a:r>
              <a:rPr lang="ru-RU" dirty="0"/>
              <a:t> </a:t>
            </a:r>
            <a:r>
              <a:rPr lang="ru-RU" dirty="0" err="1"/>
              <a:t>співвідношенням</a:t>
            </a:r>
            <a:r>
              <a:rPr lang="ru-RU" dirty="0" smtClean="0"/>
              <a:t>: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339752" y="1322775"/>
            <a:ext cx="29642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S = (dx / </a:t>
            </a:r>
            <a:r>
              <a:rPr lang="en-US" sz="2400" b="1" dirty="0" err="1">
                <a:solidFill>
                  <a:srgbClr val="FF0000"/>
                </a:solidFill>
              </a:rPr>
              <a:t>dt</a:t>
            </a:r>
            <a:r>
              <a:rPr lang="en-US" sz="2400" b="1" dirty="0">
                <a:solidFill>
                  <a:srgbClr val="FF0000"/>
                </a:solidFill>
              </a:rPr>
              <a:t>) ∙ (I / </a:t>
            </a:r>
            <a:r>
              <a:rPr lang="el-GR" sz="2400" b="1" dirty="0">
                <a:solidFill>
                  <a:srgbClr val="FF0000"/>
                </a:solidFill>
              </a:rPr>
              <a:t>ω</a:t>
            </a:r>
            <a:r>
              <a:rPr lang="ru-RU" sz="2400" b="1" baseline="30000" dirty="0">
                <a:solidFill>
                  <a:srgbClr val="FF0000"/>
                </a:solidFill>
              </a:rPr>
              <a:t>2</a:t>
            </a:r>
            <a:r>
              <a:rPr lang="el-GR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>
                <a:solidFill>
                  <a:srgbClr val="FF0000"/>
                </a:solidFill>
              </a:rPr>
              <a:t>x)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7075" y="1688971"/>
            <a:ext cx="47271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dirty="0"/>
              <a:t>х - </a:t>
            </a:r>
            <a:r>
              <a:rPr lang="ru-RU" dirty="0" err="1"/>
              <a:t>відстань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осі</a:t>
            </a:r>
            <a:r>
              <a:rPr lang="ru-RU" dirty="0"/>
              <a:t> </a:t>
            </a:r>
            <a:r>
              <a:rPr lang="ru-RU" dirty="0" err="1"/>
              <a:t>обертання</a:t>
            </a:r>
            <a:r>
              <a:rPr lang="ru-RU" dirty="0"/>
              <a:t> в см</a:t>
            </a:r>
            <a:r>
              <a:rPr lang="ru-RU" dirty="0" smtClean="0"/>
              <a:t>,</a:t>
            </a:r>
          </a:p>
          <a:p>
            <a:r>
              <a:rPr lang="ru-RU" dirty="0" smtClean="0"/>
              <a:t> </a:t>
            </a:r>
            <a:r>
              <a:rPr lang="en-US" dirty="0"/>
              <a:t>t - </a:t>
            </a:r>
            <a:r>
              <a:rPr lang="ru-RU" dirty="0"/>
              <a:t>час в с</a:t>
            </a:r>
            <a:r>
              <a:rPr lang="ru-RU" dirty="0" smtClean="0"/>
              <a:t>,</a:t>
            </a:r>
          </a:p>
          <a:p>
            <a:r>
              <a:rPr lang="ru-RU" dirty="0" smtClean="0"/>
              <a:t> </a:t>
            </a:r>
            <a:r>
              <a:rPr lang="el-GR" dirty="0"/>
              <a:t>ω - </a:t>
            </a:r>
            <a:r>
              <a:rPr lang="ru-RU" dirty="0" err="1"/>
              <a:t>кутова</a:t>
            </a:r>
            <a:r>
              <a:rPr lang="ru-RU" dirty="0"/>
              <a:t> </a:t>
            </a:r>
            <a:r>
              <a:rPr lang="ru-RU" dirty="0" err="1"/>
              <a:t>швидкість</a:t>
            </a:r>
            <a:r>
              <a:rPr lang="ru-RU" dirty="0"/>
              <a:t> в </a:t>
            </a:r>
            <a:r>
              <a:rPr lang="ru-RU" dirty="0" err="1" smtClean="0"/>
              <a:t>радіанах</a:t>
            </a:r>
            <a:r>
              <a:rPr lang="ru-RU" dirty="0" smtClean="0"/>
              <a:t> за секунду, </a:t>
            </a:r>
          </a:p>
          <a:p>
            <a:r>
              <a:rPr lang="en-US" dirty="0" smtClean="0"/>
              <a:t>s</a:t>
            </a:r>
            <a:r>
              <a:rPr lang="uk-UA" dirty="0"/>
              <a:t>-</a:t>
            </a:r>
            <a:r>
              <a:rPr lang="ru-RU" dirty="0" err="1" smtClean="0"/>
              <a:t>коефіцієнт</a:t>
            </a:r>
            <a:r>
              <a:rPr lang="ru-RU" dirty="0" smtClean="0"/>
              <a:t> </a:t>
            </a:r>
            <a:r>
              <a:rPr lang="ru-RU" dirty="0" err="1"/>
              <a:t>седиментації</a:t>
            </a:r>
            <a:r>
              <a:rPr lang="ru-RU" dirty="0"/>
              <a:t> </a:t>
            </a:r>
            <a:r>
              <a:rPr lang="ru-RU" dirty="0" err="1"/>
              <a:t>молекули</a:t>
            </a:r>
            <a:r>
              <a:rPr lang="ru-RU" dirty="0"/>
              <a:t>.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62912" y="2983002"/>
            <a:ext cx="81222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Коефіцієнт</a:t>
            </a:r>
            <a:r>
              <a:rPr lang="ru-RU" dirty="0"/>
              <a:t> </a:t>
            </a:r>
            <a:r>
              <a:rPr lang="ru-RU" dirty="0" err="1"/>
              <a:t>седиментації</a:t>
            </a:r>
            <a:r>
              <a:rPr lang="ru-RU" dirty="0"/>
              <a:t> -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швидкість</a:t>
            </a:r>
            <a:r>
              <a:rPr lang="ru-RU" dirty="0"/>
              <a:t>, </a:t>
            </a:r>
            <a:r>
              <a:rPr lang="ru-RU" dirty="0" err="1"/>
              <a:t>віднесена</a:t>
            </a:r>
            <a:r>
              <a:rPr lang="ru-RU" dirty="0"/>
              <a:t> до </a:t>
            </a:r>
            <a:r>
              <a:rPr lang="ru-RU" dirty="0" err="1"/>
              <a:t>одиниці</a:t>
            </a:r>
            <a:r>
              <a:rPr lang="ru-RU" dirty="0"/>
              <a:t> </a:t>
            </a:r>
            <a:r>
              <a:rPr lang="ru-RU" dirty="0" err="1"/>
              <a:t>прискорення</a:t>
            </a:r>
            <a:r>
              <a:rPr lang="ru-RU" dirty="0"/>
              <a:t>,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вимірюють</a:t>
            </a:r>
            <a:r>
              <a:rPr lang="ru-RU" dirty="0"/>
              <a:t> в </a:t>
            </a:r>
            <a:r>
              <a:rPr lang="ru-RU" dirty="0" err="1"/>
              <a:t>одиницях</a:t>
            </a:r>
            <a:r>
              <a:rPr lang="ru-RU" dirty="0"/>
              <a:t> </a:t>
            </a:r>
            <a:r>
              <a:rPr lang="ru-RU" dirty="0" err="1"/>
              <a:t>Сведберга</a:t>
            </a:r>
            <a:r>
              <a:rPr lang="ru-RU" dirty="0"/>
              <a:t> (S)</a:t>
            </a:r>
          </a:p>
        </p:txBody>
      </p:sp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453" y="3297706"/>
            <a:ext cx="3269493" cy="1081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47075" y="4307250"/>
            <a:ext cx="892899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Чисельне</a:t>
            </a:r>
            <a:r>
              <a:rPr lang="ru-RU" dirty="0"/>
              <a:t> </a:t>
            </a:r>
            <a:r>
              <a:rPr lang="ru-RU" dirty="0" err="1"/>
              <a:t>значення</a:t>
            </a:r>
            <a:r>
              <a:rPr lang="ru-RU" dirty="0"/>
              <a:t> </a:t>
            </a:r>
            <a:r>
              <a:rPr lang="en-US" dirty="0" smtClean="0"/>
              <a:t>S </a:t>
            </a:r>
            <a:r>
              <a:rPr lang="ru-RU" dirty="0" err="1" smtClean="0"/>
              <a:t>залежить</a:t>
            </a:r>
            <a:r>
              <a:rPr lang="ru-RU" dirty="0" smtClean="0"/>
              <a:t> </a:t>
            </a:r>
            <a:r>
              <a:rPr lang="ru-RU" dirty="0" err="1"/>
              <a:t>від</a:t>
            </a:r>
            <a:r>
              <a:rPr lang="ru-RU" dirty="0"/>
              <a:t> молекулярного ваги і </a:t>
            </a:r>
            <a:r>
              <a:rPr lang="ru-RU" dirty="0" err="1"/>
              <a:t>форми</a:t>
            </a:r>
            <a:r>
              <a:rPr lang="ru-RU" dirty="0"/>
              <a:t> </a:t>
            </a:r>
            <a:r>
              <a:rPr lang="ru-RU" dirty="0" err="1"/>
              <a:t>частинок</a:t>
            </a:r>
            <a:r>
              <a:rPr lang="ru-RU" dirty="0"/>
              <a:t> і є величиною, характерною для </a:t>
            </a:r>
            <a:r>
              <a:rPr lang="ru-RU" dirty="0" err="1"/>
              <a:t>даної</a:t>
            </a:r>
            <a:r>
              <a:rPr lang="ru-RU" dirty="0"/>
              <a:t> </a:t>
            </a:r>
            <a:r>
              <a:rPr lang="ru-RU" dirty="0" err="1"/>
              <a:t>молекули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надмолекулярной </a:t>
            </a:r>
            <a:r>
              <a:rPr lang="ru-RU" dirty="0" err="1"/>
              <a:t>струкурах</a:t>
            </a:r>
            <a:r>
              <a:rPr lang="ru-RU" dirty="0"/>
              <a:t>. </a:t>
            </a:r>
            <a:endParaRPr lang="ru-RU" dirty="0" smtClean="0"/>
          </a:p>
          <a:p>
            <a:endParaRPr lang="ru-RU" dirty="0"/>
          </a:p>
          <a:p>
            <a:r>
              <a:rPr lang="ru-RU" dirty="0" err="1" smtClean="0"/>
              <a:t>Наприклад</a:t>
            </a:r>
            <a:r>
              <a:rPr lang="ru-RU" dirty="0"/>
              <a:t>, </a:t>
            </a:r>
            <a:r>
              <a:rPr lang="ru-RU" b="1" dirty="0" err="1"/>
              <a:t>коефіцієнт</a:t>
            </a:r>
            <a:r>
              <a:rPr lang="ru-RU" b="1" dirty="0"/>
              <a:t> </a:t>
            </a:r>
            <a:r>
              <a:rPr lang="ru-RU" b="1" dirty="0" err="1"/>
              <a:t>седиментації</a:t>
            </a:r>
            <a:r>
              <a:rPr lang="ru-RU" b="1" dirty="0"/>
              <a:t> </a:t>
            </a:r>
            <a:r>
              <a:rPr lang="ru-RU" b="1" dirty="0" smtClean="0"/>
              <a:t>ЛІЗОЦИМУ </a:t>
            </a:r>
            <a:r>
              <a:rPr lang="ru-RU" b="1" dirty="0" err="1"/>
              <a:t>дорівнює</a:t>
            </a:r>
            <a:r>
              <a:rPr lang="ru-RU" b="1" dirty="0"/>
              <a:t> 2,15</a:t>
            </a:r>
            <a:r>
              <a:rPr lang="en-US" b="1" dirty="0"/>
              <a:t>S; </a:t>
            </a:r>
            <a:r>
              <a:rPr lang="ru-RU" b="1" dirty="0" smtClean="0"/>
              <a:t>КАТАЛАЗА </a:t>
            </a:r>
            <a:r>
              <a:rPr lang="ru-RU" b="1" dirty="0" err="1"/>
              <a:t>має</a:t>
            </a:r>
            <a:r>
              <a:rPr lang="ru-RU" b="1" dirty="0"/>
              <a:t> </a:t>
            </a:r>
            <a:r>
              <a:rPr lang="ru-RU" b="1" dirty="0" err="1"/>
              <a:t>коефіцієнт</a:t>
            </a:r>
            <a:r>
              <a:rPr lang="ru-RU" b="1" dirty="0"/>
              <a:t> </a:t>
            </a:r>
            <a:r>
              <a:rPr lang="ru-RU" b="1" dirty="0" err="1"/>
              <a:t>седиментації</a:t>
            </a:r>
            <a:r>
              <a:rPr lang="ru-RU" b="1" dirty="0"/>
              <a:t> 11,35</a:t>
            </a:r>
            <a:r>
              <a:rPr lang="en-US" b="1" dirty="0"/>
              <a:t>S, </a:t>
            </a:r>
            <a:r>
              <a:rPr lang="ru-RU" b="1" dirty="0" err="1"/>
              <a:t>субодиниці</a:t>
            </a:r>
            <a:r>
              <a:rPr lang="ru-RU" b="1" dirty="0"/>
              <a:t> рибосом </a:t>
            </a:r>
            <a:r>
              <a:rPr lang="ru-RU" b="1" dirty="0" err="1"/>
              <a:t>бактерій</a:t>
            </a:r>
            <a:r>
              <a:rPr lang="ru-RU" b="1" dirty="0"/>
              <a:t> - </a:t>
            </a:r>
            <a:r>
              <a:rPr lang="ru-RU" b="1" dirty="0" err="1"/>
              <a:t>від</a:t>
            </a:r>
            <a:r>
              <a:rPr lang="ru-RU" b="1" dirty="0"/>
              <a:t> 30 до 50</a:t>
            </a:r>
            <a:r>
              <a:rPr lang="en-US" b="1" dirty="0"/>
              <a:t>S, </a:t>
            </a:r>
            <a:r>
              <a:rPr lang="ru-RU" b="1" dirty="0"/>
              <a:t>а </a:t>
            </a:r>
            <a:r>
              <a:rPr lang="ru-RU" b="1" dirty="0" err="1"/>
              <a:t>субодиниці</a:t>
            </a:r>
            <a:r>
              <a:rPr lang="ru-RU" b="1" dirty="0"/>
              <a:t> рибосом </a:t>
            </a:r>
            <a:r>
              <a:rPr lang="ru-RU" b="1" dirty="0" err="1"/>
              <a:t>еукаріотів</a:t>
            </a:r>
            <a:r>
              <a:rPr lang="ru-RU" b="1" dirty="0"/>
              <a:t> - </a:t>
            </a:r>
            <a:r>
              <a:rPr lang="ru-RU" b="1" dirty="0" err="1"/>
              <a:t>від</a:t>
            </a:r>
            <a:r>
              <a:rPr lang="ru-RU" b="1" dirty="0"/>
              <a:t> 40 до 60</a:t>
            </a:r>
            <a:r>
              <a:rPr lang="en-US" b="1" dirty="0"/>
              <a:t>S.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839636208"/>
      </p:ext>
    </p:extLst>
  </p:cSld>
  <p:clrMapOvr>
    <a:masterClrMapping/>
  </p:clrMapOvr>
  <p:transition spd="slow">
    <p:pull dir="r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56EF-85B5-476A-9ECF-A7C82EA863D4}" type="slidenum">
              <a:rPr lang="ru-RU" smtClean="0"/>
              <a:pPr/>
              <a:t>7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1094398"/>
            <a:ext cx="6534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Молекулярний</a:t>
            </a:r>
            <a:r>
              <a:rPr lang="ru-RU" dirty="0"/>
              <a:t> вага молекул </a:t>
            </a:r>
            <a:r>
              <a:rPr lang="ru-RU" dirty="0" err="1"/>
              <a:t>визначається</a:t>
            </a:r>
            <a:r>
              <a:rPr lang="ru-RU" dirty="0"/>
              <a:t> за </a:t>
            </a:r>
            <a:r>
              <a:rPr lang="ru-RU" dirty="0" err="1"/>
              <a:t>рівнянням</a:t>
            </a:r>
            <a:r>
              <a:rPr lang="ru-RU" dirty="0"/>
              <a:t> </a:t>
            </a:r>
            <a:r>
              <a:rPr lang="ru-RU" dirty="0" err="1" smtClean="0"/>
              <a:t>Сведберга</a:t>
            </a:r>
            <a:r>
              <a:rPr lang="en-US" dirty="0" smtClean="0"/>
              <a:t>: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67744" y="2211384"/>
            <a:ext cx="28093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M = RTs / (D (1 - </a:t>
            </a:r>
            <a:r>
              <a:rPr lang="el-GR" sz="2400" b="1" dirty="0">
                <a:solidFill>
                  <a:srgbClr val="FF0000"/>
                </a:solidFill>
              </a:rPr>
              <a:t>υρ))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12424" y="3212976"/>
            <a:ext cx="748883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М </a:t>
            </a:r>
            <a:r>
              <a:rPr lang="ru-RU" dirty="0"/>
              <a:t>- </a:t>
            </a:r>
            <a:r>
              <a:rPr lang="ru-RU" dirty="0" err="1"/>
              <a:t>молекулярна</a:t>
            </a:r>
            <a:r>
              <a:rPr lang="ru-RU" dirty="0"/>
              <a:t> </a:t>
            </a:r>
            <a:r>
              <a:rPr lang="ru-RU" dirty="0" err="1"/>
              <a:t>маса</a:t>
            </a:r>
            <a:r>
              <a:rPr lang="ru-RU" dirty="0"/>
              <a:t> </a:t>
            </a:r>
            <a:r>
              <a:rPr lang="ru-RU" dirty="0" err="1" smtClean="0"/>
              <a:t>молекули</a:t>
            </a:r>
            <a:endParaRPr lang="ru-RU" dirty="0" smtClean="0"/>
          </a:p>
          <a:p>
            <a:r>
              <a:rPr lang="ru-RU" dirty="0" smtClean="0"/>
              <a:t> </a:t>
            </a:r>
            <a:r>
              <a:rPr lang="en-US" dirty="0"/>
              <a:t>R - </a:t>
            </a:r>
            <a:r>
              <a:rPr lang="ru-RU" dirty="0" err="1"/>
              <a:t>газова</a:t>
            </a:r>
            <a:r>
              <a:rPr lang="ru-RU" dirty="0"/>
              <a:t> </a:t>
            </a:r>
            <a:r>
              <a:rPr lang="ru-RU" dirty="0" err="1" smtClean="0"/>
              <a:t>постійна</a:t>
            </a:r>
            <a:endParaRPr lang="ru-RU" dirty="0" smtClean="0"/>
          </a:p>
          <a:p>
            <a:r>
              <a:rPr lang="en-US" dirty="0" smtClean="0"/>
              <a:t>T </a:t>
            </a:r>
            <a:r>
              <a:rPr lang="en-US" dirty="0"/>
              <a:t>- </a:t>
            </a:r>
            <a:r>
              <a:rPr lang="ru-RU" dirty="0"/>
              <a:t>абсолютна </a:t>
            </a:r>
            <a:r>
              <a:rPr lang="ru-RU" dirty="0" smtClean="0"/>
              <a:t>температура</a:t>
            </a:r>
          </a:p>
          <a:p>
            <a:r>
              <a:rPr lang="en-US" dirty="0" smtClean="0"/>
              <a:t>s </a:t>
            </a:r>
            <a:r>
              <a:rPr lang="en-US" dirty="0"/>
              <a:t>- </a:t>
            </a:r>
            <a:r>
              <a:rPr lang="ru-RU" dirty="0" err="1"/>
              <a:t>коефіцієнт</a:t>
            </a:r>
            <a:r>
              <a:rPr lang="ru-RU" dirty="0"/>
              <a:t> </a:t>
            </a:r>
            <a:r>
              <a:rPr lang="ru-RU" dirty="0" err="1"/>
              <a:t>седиментації</a:t>
            </a:r>
            <a:r>
              <a:rPr lang="ru-RU" dirty="0"/>
              <a:t> </a:t>
            </a:r>
            <a:r>
              <a:rPr lang="ru-RU" dirty="0" err="1" smtClean="0"/>
              <a:t>молекули</a:t>
            </a:r>
            <a:endParaRPr lang="ru-RU" dirty="0" smtClean="0"/>
          </a:p>
          <a:p>
            <a:r>
              <a:rPr lang="ru-RU" dirty="0" smtClean="0"/>
              <a:t> </a:t>
            </a:r>
            <a:r>
              <a:rPr lang="en-US" dirty="0"/>
              <a:t>D - </a:t>
            </a:r>
            <a:r>
              <a:rPr lang="ru-RU" dirty="0" err="1"/>
              <a:t>коефіцієнт</a:t>
            </a:r>
            <a:r>
              <a:rPr lang="ru-RU" dirty="0"/>
              <a:t> </a:t>
            </a:r>
            <a:r>
              <a:rPr lang="ru-RU" dirty="0" err="1"/>
              <a:t>дифузії</a:t>
            </a:r>
            <a:r>
              <a:rPr lang="ru-RU" dirty="0"/>
              <a:t> </a:t>
            </a:r>
            <a:r>
              <a:rPr lang="ru-RU" dirty="0" err="1" smtClean="0"/>
              <a:t>молекули</a:t>
            </a:r>
            <a:endParaRPr lang="ru-RU" dirty="0" smtClean="0"/>
          </a:p>
          <a:p>
            <a:r>
              <a:rPr lang="ru-RU" dirty="0" smtClean="0"/>
              <a:t> </a:t>
            </a:r>
            <a:r>
              <a:rPr lang="el-GR" dirty="0"/>
              <a:t>υ - </a:t>
            </a:r>
            <a:r>
              <a:rPr lang="ru-RU" dirty="0" err="1"/>
              <a:t>парціальний</a:t>
            </a:r>
            <a:r>
              <a:rPr lang="ru-RU" dirty="0"/>
              <a:t> </a:t>
            </a:r>
            <a:r>
              <a:rPr lang="ru-RU" dirty="0" err="1"/>
              <a:t>питомий</a:t>
            </a:r>
            <a:r>
              <a:rPr lang="ru-RU" dirty="0"/>
              <a:t> </a:t>
            </a:r>
            <a:r>
              <a:rPr lang="ru-RU" dirty="0" err="1" smtClean="0"/>
              <a:t>об'єм</a:t>
            </a:r>
            <a:r>
              <a:rPr lang="ru-RU" dirty="0"/>
              <a:t> </a:t>
            </a:r>
            <a:r>
              <a:rPr lang="ru-RU" dirty="0" err="1" smtClean="0"/>
              <a:t>який</a:t>
            </a:r>
            <a:r>
              <a:rPr lang="ru-RU" dirty="0" smtClean="0"/>
              <a:t>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розглядати</a:t>
            </a:r>
            <a:r>
              <a:rPr lang="ru-RU" dirty="0"/>
              <a:t> як </a:t>
            </a:r>
            <a:r>
              <a:rPr lang="ru-RU" dirty="0" err="1" smtClean="0"/>
              <a:t>обсяг</a:t>
            </a:r>
            <a:r>
              <a:rPr lang="ru-RU" dirty="0" smtClean="0"/>
              <a:t>, </a:t>
            </a:r>
            <a:r>
              <a:rPr lang="ru-RU" dirty="0"/>
              <a:t>яку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обіймав</a:t>
            </a:r>
            <a:r>
              <a:rPr lang="ru-RU" dirty="0"/>
              <a:t> одним </a:t>
            </a:r>
            <a:r>
              <a:rPr lang="ru-RU" dirty="0" err="1"/>
              <a:t>грамом</a:t>
            </a:r>
            <a:r>
              <a:rPr lang="ru-RU" dirty="0"/>
              <a:t> </a:t>
            </a:r>
            <a:r>
              <a:rPr lang="ru-RU" dirty="0" err="1"/>
              <a:t>розчиненої</a:t>
            </a:r>
            <a:r>
              <a:rPr lang="ru-RU" dirty="0"/>
              <a:t> </a:t>
            </a:r>
            <a:r>
              <a:rPr lang="ru-RU" dirty="0" err="1" smtClean="0"/>
              <a:t>речовини</a:t>
            </a:r>
            <a:endParaRPr lang="ru-RU" dirty="0" smtClean="0"/>
          </a:p>
          <a:p>
            <a:r>
              <a:rPr lang="ru-RU" dirty="0" smtClean="0"/>
              <a:t> </a:t>
            </a:r>
            <a:r>
              <a:rPr lang="el-GR" dirty="0"/>
              <a:t>ρ - </a:t>
            </a:r>
            <a:r>
              <a:rPr lang="ru-RU" dirty="0" err="1"/>
              <a:t>щільність</a:t>
            </a:r>
            <a:r>
              <a:rPr lang="ru-RU" dirty="0"/>
              <a:t> </a:t>
            </a:r>
            <a:r>
              <a:rPr lang="ru-RU" dirty="0" err="1"/>
              <a:t>розчинника</a:t>
            </a:r>
            <a:r>
              <a:rPr lang="ru-RU" dirty="0"/>
              <a:t>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75049" y="332370"/>
            <a:ext cx="85689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 smtClean="0"/>
              <a:t>Визначення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молекулярної</a:t>
            </a:r>
            <a:r>
              <a:rPr lang="ru-RU" sz="2400" b="1" dirty="0" smtClean="0"/>
              <a:t> ваги за </a:t>
            </a:r>
            <a:r>
              <a:rPr lang="ru-RU" sz="2400" b="1" dirty="0" err="1" smtClean="0"/>
              <a:t>швидкістю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седиментації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537141703"/>
      </p:ext>
    </p:extLst>
  </p:cSld>
  <p:clrMapOvr>
    <a:masterClrMapping/>
  </p:clrMapOvr>
  <p:transition spd="slow">
    <p:pull dir="r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56EF-85B5-476A-9ECF-A7C82EA863D4}" type="slidenum">
              <a:rPr lang="ru-RU" smtClean="0"/>
              <a:pPr/>
              <a:t>8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802432" y="188640"/>
            <a:ext cx="7884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/>
              <a:t>Дослідження</a:t>
            </a:r>
            <a:r>
              <a:rPr lang="ru-RU" sz="2400" b="1" dirty="0"/>
              <a:t> </a:t>
            </a:r>
            <a:r>
              <a:rPr lang="ru-RU" sz="2400" b="1" dirty="0" err="1"/>
              <a:t>конформаційних</a:t>
            </a:r>
            <a:r>
              <a:rPr lang="ru-RU" sz="2400" b="1" dirty="0"/>
              <a:t> </a:t>
            </a:r>
            <a:r>
              <a:rPr lang="ru-RU" sz="2400" b="1" dirty="0" err="1"/>
              <a:t>змін</a:t>
            </a:r>
            <a:r>
              <a:rPr lang="ru-RU" sz="2400" b="1" dirty="0"/>
              <a:t> в макромолекулах.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2368478"/>
            <a:ext cx="77768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Під</a:t>
            </a:r>
            <a:r>
              <a:rPr lang="ru-RU" dirty="0"/>
              <a:t> </a:t>
            </a:r>
            <a:r>
              <a:rPr lang="ru-RU" dirty="0" err="1"/>
              <a:t>дією</a:t>
            </a:r>
            <a:r>
              <a:rPr lang="ru-RU" dirty="0"/>
              <a:t> </a:t>
            </a:r>
            <a:r>
              <a:rPr lang="ru-RU" dirty="0" err="1"/>
              <a:t>різних</a:t>
            </a:r>
            <a:r>
              <a:rPr lang="ru-RU" dirty="0"/>
              <a:t> </a:t>
            </a:r>
            <a:r>
              <a:rPr lang="ru-RU" dirty="0" err="1"/>
              <a:t>сполук</a:t>
            </a:r>
            <a:r>
              <a:rPr lang="ru-RU" dirty="0"/>
              <a:t> (таких, </a:t>
            </a:r>
            <a:r>
              <a:rPr lang="ru-RU" dirty="0" err="1"/>
              <a:t>наприклад</a:t>
            </a:r>
            <a:r>
              <a:rPr lang="ru-RU" dirty="0"/>
              <a:t>, як </a:t>
            </a:r>
            <a:r>
              <a:rPr lang="ru-RU" dirty="0" err="1"/>
              <a:t>органічні</a:t>
            </a:r>
            <a:r>
              <a:rPr lang="ru-RU" dirty="0"/>
              <a:t> </a:t>
            </a:r>
            <a:r>
              <a:rPr lang="ru-RU" dirty="0" err="1"/>
              <a:t>розчинники</a:t>
            </a:r>
            <a:r>
              <a:rPr lang="ru-RU" dirty="0"/>
              <a:t>) </a:t>
            </a:r>
            <a:r>
              <a:rPr lang="ru-RU" dirty="0" err="1"/>
              <a:t>або</a:t>
            </a:r>
            <a:r>
              <a:rPr lang="ru-RU" dirty="0"/>
              <a:t> при </a:t>
            </a:r>
            <a:r>
              <a:rPr lang="ru-RU" dirty="0" err="1"/>
              <a:t>підвищених</a:t>
            </a:r>
            <a:r>
              <a:rPr lang="ru-RU" dirty="0"/>
              <a:t> температурах ДНК </a:t>
            </a:r>
            <a:r>
              <a:rPr lang="ru-RU" dirty="0" err="1"/>
              <a:t>зазнає</a:t>
            </a:r>
            <a:r>
              <a:rPr lang="ru-RU" dirty="0"/>
              <a:t> ряд </a:t>
            </a:r>
            <a:r>
              <a:rPr lang="ru-RU" dirty="0" err="1"/>
              <a:t>оборотних</a:t>
            </a:r>
            <a:r>
              <a:rPr lang="ru-RU" dirty="0"/>
              <a:t> і </a:t>
            </a:r>
            <a:r>
              <a:rPr lang="ru-RU" dirty="0" err="1"/>
              <a:t>необоротних</a:t>
            </a:r>
            <a:r>
              <a:rPr lang="ru-RU" dirty="0"/>
              <a:t> </a:t>
            </a:r>
            <a:r>
              <a:rPr lang="ru-RU" dirty="0" err="1"/>
              <a:t>конформаційних</a:t>
            </a:r>
            <a:r>
              <a:rPr lang="ru-RU" dirty="0"/>
              <a:t> </a:t>
            </a:r>
            <a:r>
              <a:rPr lang="ru-RU" dirty="0" err="1"/>
              <a:t>змін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встановити</a:t>
            </a:r>
            <a:r>
              <a:rPr lang="ru-RU" dirty="0"/>
              <a:t> по </a:t>
            </a:r>
            <a:r>
              <a:rPr lang="ru-RU" dirty="0" err="1"/>
              <a:t>зміні</a:t>
            </a:r>
            <a:r>
              <a:rPr lang="ru-RU" dirty="0"/>
              <a:t> </a:t>
            </a:r>
            <a:r>
              <a:rPr lang="ru-RU" dirty="0" err="1"/>
              <a:t>швидкості</a:t>
            </a:r>
            <a:r>
              <a:rPr lang="ru-RU" dirty="0"/>
              <a:t> </a:t>
            </a:r>
            <a:r>
              <a:rPr lang="ru-RU" dirty="0" err="1"/>
              <a:t>седиментації</a:t>
            </a:r>
            <a:r>
              <a:rPr lang="ru-RU" dirty="0"/>
              <a:t> </a:t>
            </a:r>
            <a:r>
              <a:rPr lang="ru-RU" dirty="0" err="1"/>
              <a:t>зразка</a:t>
            </a:r>
            <a:r>
              <a:rPr lang="ru-RU" dirty="0"/>
              <a:t>. Чим </a:t>
            </a:r>
            <a:r>
              <a:rPr lang="ru-RU" dirty="0" err="1"/>
              <a:t>компактніше</a:t>
            </a:r>
            <a:r>
              <a:rPr lang="ru-RU" dirty="0"/>
              <a:t> молекула, </a:t>
            </a:r>
            <a:r>
              <a:rPr lang="ru-RU" dirty="0" err="1"/>
              <a:t>тим</a:t>
            </a:r>
            <a:r>
              <a:rPr lang="ru-RU" dirty="0"/>
              <a:t> </a:t>
            </a:r>
            <a:r>
              <a:rPr lang="ru-RU" dirty="0" err="1"/>
              <a:t>менше</a:t>
            </a:r>
            <a:r>
              <a:rPr lang="ru-RU" dirty="0"/>
              <a:t>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коефіцієнт</a:t>
            </a:r>
            <a:r>
              <a:rPr lang="ru-RU" dirty="0"/>
              <a:t> </a:t>
            </a:r>
            <a:r>
              <a:rPr lang="ru-RU" dirty="0" err="1"/>
              <a:t>тертя</a:t>
            </a:r>
            <a:r>
              <a:rPr lang="ru-RU" dirty="0"/>
              <a:t> в </a:t>
            </a:r>
            <a:r>
              <a:rPr lang="ru-RU" dirty="0" err="1"/>
              <a:t>розчині</a:t>
            </a:r>
            <a:r>
              <a:rPr lang="ru-RU" dirty="0"/>
              <a:t> і </a:t>
            </a:r>
            <a:r>
              <a:rPr lang="ru-RU" dirty="0" err="1"/>
              <a:t>навпаки</a:t>
            </a:r>
            <a:r>
              <a:rPr lang="ru-RU" dirty="0"/>
              <a:t>: </a:t>
            </a:r>
            <a:r>
              <a:rPr lang="ru-RU" dirty="0" err="1"/>
              <a:t>чим</a:t>
            </a:r>
            <a:r>
              <a:rPr lang="ru-RU" dirty="0"/>
              <a:t> </a:t>
            </a:r>
            <a:r>
              <a:rPr lang="ru-RU" dirty="0" err="1"/>
              <a:t>менше</a:t>
            </a:r>
            <a:r>
              <a:rPr lang="ru-RU" dirty="0"/>
              <a:t> вона компактна, </a:t>
            </a:r>
            <a:r>
              <a:rPr lang="ru-RU" dirty="0" err="1"/>
              <a:t>тим</a:t>
            </a:r>
            <a:r>
              <a:rPr lang="ru-RU" dirty="0"/>
              <a:t> </a:t>
            </a:r>
            <a:r>
              <a:rPr lang="ru-RU" dirty="0" err="1"/>
              <a:t>більше</a:t>
            </a:r>
            <a:r>
              <a:rPr lang="ru-RU" dirty="0"/>
              <a:t> </a:t>
            </a:r>
            <a:r>
              <a:rPr lang="ru-RU" dirty="0" err="1"/>
              <a:t>коефіцієнт</a:t>
            </a:r>
            <a:r>
              <a:rPr lang="ru-RU" dirty="0"/>
              <a:t> </a:t>
            </a:r>
            <a:r>
              <a:rPr lang="ru-RU" dirty="0" err="1"/>
              <a:t>тертя</a:t>
            </a:r>
            <a:r>
              <a:rPr lang="ru-RU" dirty="0"/>
              <a:t> і </a:t>
            </a:r>
            <a:r>
              <a:rPr lang="ru-RU" dirty="0" err="1"/>
              <a:t>отже</a:t>
            </a:r>
            <a:r>
              <a:rPr lang="ru-RU" dirty="0"/>
              <a:t>, </a:t>
            </a:r>
            <a:r>
              <a:rPr lang="ru-RU" dirty="0" err="1"/>
              <a:t>тим</a:t>
            </a:r>
            <a:r>
              <a:rPr lang="ru-RU" dirty="0"/>
              <a:t> </a:t>
            </a:r>
            <a:r>
              <a:rPr lang="ru-RU" dirty="0" err="1"/>
              <a:t>повільніше</a:t>
            </a:r>
            <a:r>
              <a:rPr lang="ru-RU" dirty="0"/>
              <a:t> буде вона </a:t>
            </a:r>
            <a:r>
              <a:rPr lang="ru-RU" dirty="0" err="1"/>
              <a:t>седіментіровать</a:t>
            </a:r>
            <a:r>
              <a:rPr lang="ru-RU" dirty="0"/>
              <a:t>. Таким чином, </a:t>
            </a:r>
            <a:r>
              <a:rPr lang="ru-RU" dirty="0" err="1"/>
              <a:t>відмінності</a:t>
            </a:r>
            <a:r>
              <a:rPr lang="ru-RU" dirty="0"/>
              <a:t> в </a:t>
            </a:r>
            <a:r>
              <a:rPr lang="ru-RU" dirty="0" err="1"/>
              <a:t>швидкості</a:t>
            </a:r>
            <a:r>
              <a:rPr lang="ru-RU" dirty="0"/>
              <a:t> </a:t>
            </a:r>
            <a:r>
              <a:rPr lang="ru-RU" dirty="0" err="1"/>
              <a:t>седиментації</a:t>
            </a:r>
            <a:r>
              <a:rPr lang="ru-RU" dirty="0"/>
              <a:t> </a:t>
            </a:r>
            <a:r>
              <a:rPr lang="ru-RU" dirty="0" err="1"/>
              <a:t>зразка</a:t>
            </a:r>
            <a:r>
              <a:rPr lang="ru-RU" dirty="0"/>
              <a:t> до і </a:t>
            </a:r>
            <a:r>
              <a:rPr lang="ru-RU" dirty="0" err="1"/>
              <a:t>після</a:t>
            </a:r>
            <a:r>
              <a:rPr lang="ru-RU" dirty="0"/>
              <a:t> </a:t>
            </a:r>
            <a:r>
              <a:rPr lang="ru-RU" dirty="0" err="1"/>
              <a:t>різних</a:t>
            </a:r>
            <a:r>
              <a:rPr lang="ru-RU" dirty="0"/>
              <a:t> </a:t>
            </a:r>
            <a:r>
              <a:rPr lang="ru-RU" dirty="0" err="1"/>
              <a:t>впливів</a:t>
            </a:r>
            <a:r>
              <a:rPr lang="ru-RU" dirty="0"/>
              <a:t> на </a:t>
            </a:r>
            <a:r>
              <a:rPr lang="ru-RU" dirty="0" err="1"/>
              <a:t>нього</a:t>
            </a:r>
            <a:r>
              <a:rPr lang="ru-RU" dirty="0"/>
              <a:t> </a:t>
            </a:r>
            <a:r>
              <a:rPr lang="ru-RU" dirty="0" err="1"/>
              <a:t>дозволяють</a:t>
            </a:r>
            <a:r>
              <a:rPr lang="ru-RU" dirty="0"/>
              <a:t> </a:t>
            </a:r>
            <a:r>
              <a:rPr lang="ru-RU" dirty="0" err="1"/>
              <a:t>виявляти</a:t>
            </a:r>
            <a:r>
              <a:rPr lang="ru-RU" dirty="0"/>
              <a:t> </a:t>
            </a:r>
            <a:r>
              <a:rPr lang="ru-RU" dirty="0" err="1"/>
              <a:t>конформаційні</a:t>
            </a:r>
            <a:r>
              <a:rPr lang="ru-RU" dirty="0"/>
              <a:t> </a:t>
            </a:r>
            <a:r>
              <a:rPr lang="ru-RU" dirty="0" err="1"/>
              <a:t>зміни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відбуваються</a:t>
            </a:r>
            <a:r>
              <a:rPr lang="ru-RU" dirty="0"/>
              <a:t> в макромолекулах.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79612" y="1068415"/>
            <a:ext cx="66967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/>
              <a:t>Візьмемо</a:t>
            </a:r>
            <a:r>
              <a:rPr lang="ru-RU" dirty="0" smtClean="0"/>
              <a:t> </a:t>
            </a:r>
            <a:r>
              <a:rPr lang="ru-RU" dirty="0" err="1" smtClean="0"/>
              <a:t>наприклад</a:t>
            </a:r>
            <a:r>
              <a:rPr lang="ru-RU" dirty="0" smtClean="0"/>
              <a:t> молекулу </a:t>
            </a:r>
            <a:r>
              <a:rPr lang="ru-RU" dirty="0"/>
              <a:t>ДНК</a:t>
            </a:r>
            <a:r>
              <a:rPr lang="ru-RU"/>
              <a:t>, </a:t>
            </a:r>
            <a:r>
              <a:rPr lang="ru-RU" smtClean="0"/>
              <a:t>вона може</a:t>
            </a:r>
            <a:r>
              <a:rPr lang="ru-RU" dirty="0" smtClean="0"/>
              <a:t> </a:t>
            </a:r>
            <a:r>
              <a:rPr lang="ru-RU" dirty="0"/>
              <a:t>бути одно-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 smtClean="0"/>
              <a:t>дволанцюговою</a:t>
            </a:r>
            <a:r>
              <a:rPr lang="ru-RU" dirty="0" smtClean="0"/>
              <a:t>, </a:t>
            </a:r>
            <a:r>
              <a:rPr lang="ru-RU" dirty="0" err="1"/>
              <a:t>лінійною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кільцевою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39370423"/>
      </p:ext>
    </p:extLst>
  </p:cSld>
  <p:clrMapOvr>
    <a:masterClrMapping/>
  </p:clrMapOvr>
  <p:transition spd="slow">
    <p:pull dir="ru"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137</TotalTime>
  <Words>679</Words>
  <Application>Microsoft Office PowerPoint</Application>
  <PresentationFormat>Экран (4:3)</PresentationFormat>
  <Paragraphs>56</Paragraphs>
  <Slides>8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Ruslan Kovtun</dc:creator>
  <cp:lastModifiedBy>Ruslan Kovtun</cp:lastModifiedBy>
  <cp:revision>16</cp:revision>
  <dcterms:created xsi:type="dcterms:W3CDTF">2019-10-27T20:28:29Z</dcterms:created>
  <dcterms:modified xsi:type="dcterms:W3CDTF">2019-10-27T22:47:20Z</dcterms:modified>
</cp:coreProperties>
</file>