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notesMasterIdLst>
    <p:notesMasterId r:id="rId19"/>
  </p:notesMasterIdLst>
  <p:sldIdLst>
    <p:sldId id="256" r:id="rId2"/>
    <p:sldId id="274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7" r:id="rId12"/>
    <p:sldId id="269" r:id="rId13"/>
    <p:sldId id="270" r:id="rId14"/>
    <p:sldId id="271" r:id="rId15"/>
    <p:sldId id="272" r:id="rId16"/>
    <p:sldId id="273" r:id="rId17"/>
    <p:sldId id="259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2" autoAdjust="0"/>
    <p:restoredTop sz="94255" autoAdjust="0"/>
  </p:normalViewPr>
  <p:slideViewPr>
    <p:cSldViewPr snapToGrid="0">
      <p:cViewPr varScale="1">
        <p:scale>
          <a:sx n="70" d="100"/>
          <a:sy n="70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263054-15EB-4896-8522-1213AD0B81D6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F74B7-AE67-4CC0-AA30-43F57746B1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965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F74B7-AE67-4CC0-AA30-43F57746B11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440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050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580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526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160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838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623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936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201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424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867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101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5FEB2804-9412-4E25-BEED-F0139A9BBB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A4A6B862-2864-4BF1-9792-727237620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716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8800" dirty="0" smtClean="0"/>
              <a:t>Шуми та </a:t>
            </a:r>
            <a:r>
              <a:rPr lang="uk-UA" sz="8800" dirty="0" err="1" smtClean="0"/>
              <a:t>автохвильові</a:t>
            </a:r>
            <a:r>
              <a:rPr lang="uk-UA" sz="8800" dirty="0" smtClean="0"/>
              <a:t> процеси</a:t>
            </a:r>
            <a:endParaRPr lang="ru-RU" sz="8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62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389097"/>
            <a:ext cx="10058400" cy="1609344"/>
          </a:xfrm>
        </p:spPr>
        <p:txBody>
          <a:bodyPr>
            <a:normAutofit/>
          </a:bodyPr>
          <a:lstStyle/>
          <a:p>
            <a:pPr algn="ctr"/>
            <a:r>
              <a:rPr lang="uk-UA" sz="4800" dirty="0" smtClean="0"/>
              <a:t>Список використаної літератури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6576" y="2649303"/>
            <a:ext cx="10058400" cy="4050792"/>
          </a:xfrm>
        </p:spPr>
        <p:txBody>
          <a:bodyPr>
            <a:normAutofit/>
          </a:bodyPr>
          <a:lstStyle/>
          <a:p>
            <a:r>
              <a:rPr lang="uk-UA" sz="3200" dirty="0" smtClean="0"/>
              <a:t> В.А. </a:t>
            </a:r>
            <a:r>
              <a:rPr lang="ru-RU" sz="3200" dirty="0" smtClean="0"/>
              <a:t>Васильев, Ю.М. Романовский, В.Г. </a:t>
            </a:r>
            <a:r>
              <a:rPr lang="ru-RU" sz="3200" dirty="0" err="1" smtClean="0"/>
              <a:t>Яхно</a:t>
            </a:r>
            <a:r>
              <a:rPr lang="ru-RU" sz="3200" dirty="0" smtClean="0"/>
              <a:t>.   </a:t>
            </a:r>
            <a:r>
              <a:rPr lang="ru-RU" sz="3200" dirty="0" err="1" smtClean="0"/>
              <a:t>Автоволновые</a:t>
            </a:r>
            <a:r>
              <a:rPr lang="ru-RU" sz="3200" dirty="0" smtClean="0"/>
              <a:t> процессы. М., Наука, 1987</a:t>
            </a:r>
          </a:p>
          <a:p>
            <a:endParaRPr lang="ru-RU" sz="3200" dirty="0" smtClean="0"/>
          </a:p>
          <a:p>
            <a:r>
              <a:rPr lang="uk-UA" sz="3200" dirty="0" smtClean="0"/>
              <a:t> І.О. Анісімов. </a:t>
            </a:r>
            <a:r>
              <a:rPr lang="uk-UA" sz="3200" dirty="0" err="1" smtClean="0"/>
              <a:t>Синергетика</a:t>
            </a:r>
            <a:r>
              <a:rPr lang="uk-UA" sz="3200" dirty="0" smtClean="0"/>
              <a:t>. К., ВПЦ «Київський університет», 2014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31906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7962" y="743940"/>
            <a:ext cx="10058400" cy="1166747"/>
          </a:xfrm>
        </p:spPr>
        <p:txBody>
          <a:bodyPr>
            <a:normAutofit/>
          </a:bodyPr>
          <a:lstStyle/>
          <a:p>
            <a:pPr algn="ctr"/>
            <a:r>
              <a:rPr lang="uk-UA" sz="4000" dirty="0" err="1" smtClean="0"/>
              <a:t>Автохвильові</a:t>
            </a:r>
            <a:r>
              <a:rPr lang="uk-UA" sz="4000" dirty="0" smtClean="0"/>
              <a:t> процеси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5132" y="3022160"/>
            <a:ext cx="10058400" cy="2286819"/>
          </a:xfrm>
        </p:spPr>
        <p:txBody>
          <a:bodyPr>
            <a:normAutofit/>
          </a:bodyPr>
          <a:lstStyle/>
          <a:p>
            <a:r>
              <a:rPr lang="uk-UA" sz="2800" dirty="0" smtClean="0"/>
              <a:t>Під </a:t>
            </a:r>
            <a:r>
              <a:rPr lang="uk-UA" sz="2800" dirty="0" err="1" smtClean="0"/>
              <a:t>автохвильовими</a:t>
            </a:r>
            <a:r>
              <a:rPr lang="uk-UA" sz="2800" dirty="0" smtClean="0"/>
              <a:t> процесами слід розуміти хвильовий процес, що </a:t>
            </a:r>
            <a:r>
              <a:rPr lang="uk-UA" sz="2800" dirty="0" err="1" smtClean="0"/>
              <a:t>самопідтримується</a:t>
            </a:r>
            <a:r>
              <a:rPr lang="uk-UA" sz="2800" dirty="0" smtClean="0"/>
              <a:t> в активному нелінійному середовищі та зберігає свої характеристики постійними за рахунок розподіленого в середовищі джерела енергії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1472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184381"/>
            <a:ext cx="10058400" cy="1609344"/>
          </a:xfrm>
        </p:spPr>
        <p:txBody>
          <a:bodyPr>
            <a:normAutofit/>
          </a:bodyPr>
          <a:lstStyle/>
          <a:p>
            <a:pPr algn="ctr"/>
            <a:r>
              <a:rPr lang="uk-UA" sz="4400" dirty="0" smtClean="0"/>
              <a:t>Математична модель </a:t>
            </a:r>
            <a:r>
              <a:rPr lang="uk-UA" sz="4400" dirty="0" err="1" smtClean="0"/>
              <a:t>автохвильової</a:t>
            </a:r>
            <a:r>
              <a:rPr lang="uk-UA" sz="4400" dirty="0" smtClean="0"/>
              <a:t> системи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145" t="45572" r="46462" b="47861"/>
          <a:stretch/>
        </p:blipFill>
        <p:spPr>
          <a:xfrm>
            <a:off x="3309475" y="1919624"/>
            <a:ext cx="4713907" cy="9971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1879" t="55721" r="48851" b="37911"/>
          <a:stretch/>
        </p:blipFill>
        <p:spPr>
          <a:xfrm>
            <a:off x="3503258" y="3493823"/>
            <a:ext cx="4326340" cy="93542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757864" y="2187379"/>
            <a:ext cx="8723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(1.1)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66411" y="3730705"/>
            <a:ext cx="8723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(1.2)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5777" t="16120" r="59729" b="77910"/>
          <a:stretch/>
        </p:blipFill>
        <p:spPr>
          <a:xfrm>
            <a:off x="1385140" y="5006275"/>
            <a:ext cx="3489277" cy="8052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9867" t="21421" r="47789" b="71543"/>
          <a:stretch/>
        </p:blipFill>
        <p:spPr>
          <a:xfrm>
            <a:off x="4763068" y="4924387"/>
            <a:ext cx="3550038" cy="88710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9369187" y="5137107"/>
            <a:ext cx="8723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(1.3)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95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6838" t="47562" r="72996" b="43283"/>
          <a:stretch/>
        </p:blipFill>
        <p:spPr>
          <a:xfrm>
            <a:off x="4258101" y="1496937"/>
            <a:ext cx="2051908" cy="12419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507103" y="1656245"/>
            <a:ext cx="8723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(1.4)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7368" t="69851" r="61056" b="25174"/>
          <a:stretch/>
        </p:blipFill>
        <p:spPr>
          <a:xfrm>
            <a:off x="3657600" y="3875963"/>
            <a:ext cx="4222619" cy="88710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191765" y="4088682"/>
            <a:ext cx="8723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(1.5)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90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144" y="2504501"/>
            <a:ext cx="10058400" cy="1609344"/>
          </a:xfrm>
        </p:spPr>
        <p:txBody>
          <a:bodyPr>
            <a:normAutofit/>
          </a:bodyPr>
          <a:lstStyle/>
          <a:p>
            <a:pPr algn="ctr"/>
            <a:r>
              <a:rPr lang="uk-UA" sz="9600" dirty="0" smtClean="0"/>
              <a:t>шуми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76812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327547"/>
            <a:ext cx="10058400" cy="1269242"/>
          </a:xfrm>
        </p:spPr>
        <p:txBody>
          <a:bodyPr>
            <a:noAutofit/>
          </a:bodyPr>
          <a:lstStyle/>
          <a:p>
            <a:pPr algn="ctr"/>
            <a:r>
              <a:rPr lang="uk-UA" sz="3600" dirty="0" smtClean="0"/>
              <a:t>Джерела шумів в активних кінетичних системах та основні стохастичні задачі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Нехай в деякі моменти часу популяція складається з </a:t>
            </a:r>
            <a:r>
              <a:rPr lang="uk-UA" sz="2800" b="1" dirty="0" smtClean="0"/>
              <a:t>х</a:t>
            </a:r>
            <a:r>
              <a:rPr lang="uk-UA" sz="2800" dirty="0" smtClean="0"/>
              <a:t> жертв та </a:t>
            </a:r>
            <a:r>
              <a:rPr lang="uk-UA" sz="2800" b="1" dirty="0" smtClean="0"/>
              <a:t>у</a:t>
            </a:r>
            <a:r>
              <a:rPr lang="uk-UA" sz="2800" dirty="0" smtClean="0"/>
              <a:t> хижаків</a:t>
            </a:r>
          </a:p>
          <a:p>
            <a:r>
              <a:rPr lang="uk-UA" sz="2800" dirty="0" smtClean="0"/>
              <a:t>За час </a:t>
            </a:r>
            <a:r>
              <a:rPr lang="en-US" sz="2800" b="1" dirty="0" err="1" smtClean="0">
                <a:latin typeface="Cambria" panose="02040503050406030204" pitchFamily="18" charset="0"/>
              </a:rPr>
              <a:t>dt</a:t>
            </a:r>
            <a:r>
              <a:rPr lang="uk-UA" sz="2800" b="1" dirty="0" smtClean="0"/>
              <a:t> </a:t>
            </a:r>
            <a:r>
              <a:rPr lang="uk-UA" sz="2800" dirty="0" smtClean="0"/>
              <a:t>в популяції можуть виникнути наступні події:</a:t>
            </a:r>
          </a:p>
          <a:p>
            <a:r>
              <a:rPr lang="uk-UA" sz="2800" dirty="0" smtClean="0"/>
              <a:t>1) народження однієї жертви з ймовірністю</a:t>
            </a:r>
          </a:p>
          <a:p>
            <a:r>
              <a:rPr lang="uk-UA" sz="2800" dirty="0" smtClean="0"/>
              <a:t>2) народження хижака з ймовірністю   </a:t>
            </a:r>
          </a:p>
          <a:p>
            <a:r>
              <a:rPr lang="uk-UA" sz="2800" dirty="0" smtClean="0"/>
              <a:t>3) загибель жертви з ймовірністю</a:t>
            </a:r>
          </a:p>
          <a:p>
            <a:r>
              <a:rPr lang="uk-UA" sz="2800" dirty="0" smtClean="0"/>
              <a:t>4) природна смерть хижака з ймовірністю 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66676" t="75687" r="23788" b="22931"/>
          <a:stretch/>
        </p:blipFill>
        <p:spPr>
          <a:xfrm>
            <a:off x="8453635" y="3684894"/>
            <a:ext cx="1168038" cy="3665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44973" t="77413" r="44685" b="20995"/>
          <a:stretch/>
        </p:blipFill>
        <p:spPr>
          <a:xfrm>
            <a:off x="7369790" y="4176215"/>
            <a:ext cx="1199589" cy="3998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23858" t="13731" r="67998" b="84522"/>
          <a:stretch/>
        </p:blipFill>
        <p:spPr>
          <a:xfrm>
            <a:off x="6892116" y="4691269"/>
            <a:ext cx="859812" cy="3993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15670" t="15124" r="75711" b="82886"/>
          <a:stretch/>
        </p:blipFill>
        <p:spPr>
          <a:xfrm>
            <a:off x="8330806" y="5205516"/>
            <a:ext cx="1025800" cy="51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22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586" y="450377"/>
            <a:ext cx="11022068" cy="6250674"/>
          </a:xfrm>
        </p:spPr>
        <p:txBody>
          <a:bodyPr>
            <a:normAutofit fontScale="92500" lnSpcReduction="10000"/>
          </a:bodyPr>
          <a:lstStyle/>
          <a:p>
            <a:r>
              <a:rPr lang="uk-UA" sz="3200" dirty="0" smtClean="0"/>
              <a:t>Позначимо через                     ймовірність того, що в системі в момент </a:t>
            </a:r>
            <a:r>
              <a:rPr lang="en-US" sz="3200" b="1" dirty="0" smtClean="0">
                <a:latin typeface="Cambria" panose="02040503050406030204" pitchFamily="18" charset="0"/>
              </a:rPr>
              <a:t>t</a:t>
            </a:r>
            <a:r>
              <a:rPr lang="uk-UA" sz="3200" dirty="0" smtClean="0"/>
              <a:t>  є </a:t>
            </a:r>
            <a:r>
              <a:rPr lang="uk-UA" sz="3200" b="1" dirty="0" smtClean="0"/>
              <a:t>х</a:t>
            </a:r>
            <a:r>
              <a:rPr lang="uk-UA" sz="3200" dirty="0" smtClean="0"/>
              <a:t> жертв та </a:t>
            </a:r>
            <a:r>
              <a:rPr lang="uk-UA" sz="3200" b="1" dirty="0" smtClean="0"/>
              <a:t>у</a:t>
            </a:r>
            <a:r>
              <a:rPr lang="uk-UA" sz="3200" dirty="0" smtClean="0"/>
              <a:t> хижаків </a:t>
            </a:r>
          </a:p>
          <a:p>
            <a:endParaRPr lang="uk-UA" sz="3200" dirty="0"/>
          </a:p>
          <a:p>
            <a:endParaRPr lang="uk-UA" sz="3200" dirty="0" smtClean="0"/>
          </a:p>
          <a:p>
            <a:endParaRPr lang="uk-UA" sz="3200" dirty="0"/>
          </a:p>
          <a:p>
            <a:endParaRPr lang="uk-UA" sz="3200" dirty="0" smtClean="0"/>
          </a:p>
          <a:p>
            <a:endParaRPr lang="uk-UA" sz="3200" dirty="0" smtClean="0"/>
          </a:p>
          <a:p>
            <a:endParaRPr lang="uk-UA" sz="3200" dirty="0" smtClean="0"/>
          </a:p>
          <a:p>
            <a:endParaRPr lang="uk-UA" sz="3200" dirty="0"/>
          </a:p>
          <a:p>
            <a:r>
              <a:rPr lang="uk-UA" sz="3200" dirty="0" smtClean="0"/>
              <a:t>Для пояснення припустимо, що перший член правої частини дорівнює добутку ймовірності                        та ймовірності переходу</a:t>
            </a:r>
          </a:p>
          <a:p>
            <a:pPr marL="0" indent="0">
              <a:buNone/>
            </a:pPr>
            <a:r>
              <a:rPr lang="uk-UA" sz="3200" dirty="0" smtClean="0"/>
              <a:t> 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4631" t="16717" r="51149" b="81492"/>
          <a:stretch/>
        </p:blipFill>
        <p:spPr>
          <a:xfrm>
            <a:off x="4148918" y="450377"/>
            <a:ext cx="1701419" cy="4640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9638" t="21891" r="21847" b="66965"/>
          <a:stretch/>
        </p:blipFill>
        <p:spPr>
          <a:xfrm>
            <a:off x="2512998" y="2033517"/>
            <a:ext cx="6674678" cy="235082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937487" y="3208931"/>
            <a:ext cx="8723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</a:t>
            </a:r>
            <a:r>
              <a:rPr lang="uk-UA" sz="2400" b="1" dirty="0" smtClean="0">
                <a:ln w="0"/>
              </a:rPr>
              <a:t>8.1</a:t>
            </a:r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38940" t="36219" r="40807" b="61990"/>
          <a:stretch/>
        </p:blipFill>
        <p:spPr>
          <a:xfrm>
            <a:off x="6149300" y="5290389"/>
            <a:ext cx="1982423" cy="3796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6621" t="38020" r="62117" b="60275"/>
          <a:stretch/>
        </p:blipFill>
        <p:spPr>
          <a:xfrm>
            <a:off x="2512997" y="5768305"/>
            <a:ext cx="3158619" cy="37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71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786" y="292608"/>
            <a:ext cx="11259402" cy="4050792"/>
          </a:xfrm>
        </p:spPr>
        <p:txBody>
          <a:bodyPr>
            <a:normAutofit/>
          </a:bodyPr>
          <a:lstStyle/>
          <a:p>
            <a:r>
              <a:rPr lang="uk-UA" sz="2800" dirty="0" smtClean="0"/>
              <a:t>Члени виду                                                                    можна апроксимувати розкладенням в ряд Тейлора</a:t>
            </a:r>
          </a:p>
          <a:p>
            <a:endParaRPr lang="uk-UA" sz="2800" dirty="0"/>
          </a:p>
          <a:p>
            <a:endParaRPr lang="uk-UA" sz="2800" dirty="0" smtClean="0"/>
          </a:p>
          <a:p>
            <a:r>
              <a:rPr lang="uk-UA" sz="2800" dirty="0" smtClean="0"/>
              <a:t>При цьому керуючі рівняння приймають вигляд:</a:t>
            </a:r>
          </a:p>
          <a:p>
            <a:endParaRPr lang="uk-UA" sz="2800" dirty="0" smtClean="0"/>
          </a:p>
          <a:p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036" t="58906" r="45547" b="38706"/>
          <a:stretch/>
        </p:blipFill>
        <p:spPr>
          <a:xfrm>
            <a:off x="2852383" y="268724"/>
            <a:ext cx="4923402" cy="5049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4036" t="63681" r="35636" b="31344"/>
          <a:stretch/>
        </p:blipFill>
        <p:spPr>
          <a:xfrm>
            <a:off x="573206" y="1098234"/>
            <a:ext cx="5925420" cy="10581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3604" t="70846" r="9782" b="15821"/>
          <a:stretch/>
        </p:blipFill>
        <p:spPr>
          <a:xfrm>
            <a:off x="1214650" y="3261813"/>
            <a:ext cx="8229597" cy="274320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127735" y="4343400"/>
            <a:ext cx="8723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</a:t>
            </a:r>
            <a:r>
              <a:rPr lang="uk-UA" sz="2400" b="1" dirty="0" smtClean="0">
                <a:ln w="0"/>
              </a:rPr>
              <a:t>8.2</a:t>
            </a:r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41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605" t="19304" r="26587" b="70547"/>
          <a:stretch/>
        </p:blipFill>
        <p:spPr>
          <a:xfrm>
            <a:off x="2161965" y="491319"/>
            <a:ext cx="6502751" cy="20471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920020" y="875815"/>
            <a:ext cx="8723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</a:t>
            </a:r>
            <a:r>
              <a:rPr lang="uk-UA" sz="2400" b="1" dirty="0" smtClean="0">
                <a:ln w="0"/>
              </a:rPr>
              <a:t>8.3</a:t>
            </a:r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3175" t="34030" r="54595" b="59801"/>
          <a:stretch/>
        </p:blipFill>
        <p:spPr>
          <a:xfrm>
            <a:off x="2745043" y="3862317"/>
            <a:ext cx="578135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34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0"/>
            <a:ext cx="10058400" cy="1609344"/>
          </a:xfrm>
        </p:spPr>
        <p:txBody>
          <a:bodyPr>
            <a:noAutofit/>
          </a:bodyPr>
          <a:lstStyle/>
          <a:p>
            <a:pPr algn="ctr"/>
            <a:r>
              <a:rPr lang="uk-UA" sz="3200" dirty="0" smtClean="0"/>
              <a:t>Природні шуми в розподілених системах та просторова самоорганізація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460" y="1609344"/>
            <a:ext cx="11423176" cy="4050792"/>
          </a:xfrm>
        </p:spPr>
        <p:txBody>
          <a:bodyPr>
            <a:normAutofit/>
          </a:bodyPr>
          <a:lstStyle/>
          <a:p>
            <a:r>
              <a:rPr lang="uk-UA" sz="2400" dirty="0" smtClean="0"/>
              <a:t>Для опису дискретної системи перейдемо від концентрацій до чисел в об’ємах</a:t>
            </a:r>
          </a:p>
          <a:p>
            <a:r>
              <a:rPr lang="uk-UA" sz="2400" dirty="0" smtClean="0"/>
              <a:t>Аналогічно тому, як ми робили в точковій моделі (8.1), введемо в розгляд </a:t>
            </a:r>
            <a:r>
              <a:rPr lang="en-US" sz="2400" dirty="0" smtClean="0"/>
              <a:t>2N</a:t>
            </a:r>
            <a:r>
              <a:rPr lang="uk-UA" sz="2400" dirty="0" smtClean="0"/>
              <a:t>-вимірну функцію розподілу 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4898" t="37214" r="25294" b="59999"/>
          <a:stretch/>
        </p:blipFill>
        <p:spPr>
          <a:xfrm>
            <a:off x="2702255" y="2811438"/>
            <a:ext cx="6474853" cy="5595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6621" t="49751" r="33913" b="40299"/>
          <a:stretch/>
        </p:blipFill>
        <p:spPr>
          <a:xfrm>
            <a:off x="332473" y="3566569"/>
            <a:ext cx="5238466" cy="18979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5760" t="62412" r="27018" b="27960"/>
          <a:stretch/>
        </p:blipFill>
        <p:spPr>
          <a:xfrm>
            <a:off x="5915829" y="3561587"/>
            <a:ext cx="6064155" cy="188079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406392" y="5524599"/>
            <a:ext cx="285558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0" cap="none" spc="0" dirty="0" smtClean="0">
                <a:ln w="0"/>
                <a:solidFill>
                  <a:schemeClr val="tx1"/>
                </a:solidFill>
              </a:rPr>
              <a:t>За рахунок реакцій</a:t>
            </a:r>
            <a:endParaRPr lang="ru-RU" sz="2400" b="0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26624" y="5524598"/>
            <a:ext cx="444256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0" cap="none" spc="0" dirty="0" smtClean="0">
                <a:ln w="0"/>
                <a:solidFill>
                  <a:schemeClr val="tx1"/>
                </a:solidFill>
              </a:rPr>
              <a:t>За рахунок дифузії речовини х</a:t>
            </a:r>
            <a:endParaRPr lang="ru-RU" sz="2400" b="0" cap="none" spc="0" dirty="0">
              <a:ln w="0"/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l="29029" t="73433" r="45116" b="23980"/>
          <a:stretch/>
        </p:blipFill>
        <p:spPr>
          <a:xfrm>
            <a:off x="4053669" y="6046298"/>
            <a:ext cx="3259961" cy="70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708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692" y="0"/>
            <a:ext cx="11518711" cy="1609344"/>
          </a:xfrm>
        </p:spPr>
        <p:txBody>
          <a:bodyPr>
            <a:noAutofit/>
          </a:bodyPr>
          <a:lstStyle/>
          <a:p>
            <a:pPr algn="ctr"/>
            <a:r>
              <a:rPr lang="uk-UA" sz="3600" dirty="0" smtClean="0"/>
              <a:t>Зовнішні шуми та дисипативні структури. Лінійна теорія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9814" t="70300" r="67537" b="22186"/>
          <a:stretch/>
        </p:blipFill>
        <p:spPr>
          <a:xfrm>
            <a:off x="4891219" y="4191497"/>
            <a:ext cx="1866550" cy="5120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1492" t="5582" r="39888" b="77451"/>
          <a:stretch/>
        </p:blipFill>
        <p:spPr>
          <a:xfrm>
            <a:off x="2815221" y="5106987"/>
            <a:ext cx="6567652" cy="13325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8777" t="44378" r="25293" b="43283"/>
          <a:stretch/>
        </p:blipFill>
        <p:spPr>
          <a:xfrm>
            <a:off x="3370996" y="1606886"/>
            <a:ext cx="5152906" cy="2088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5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5257" y="3672951"/>
            <a:ext cx="10058400" cy="2787555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Тут</a:t>
            </a:r>
          </a:p>
          <a:p>
            <a:r>
              <a:rPr lang="ru-RU" sz="3200" dirty="0" err="1" smtClean="0"/>
              <a:t>Коеф</a:t>
            </a:r>
            <a:r>
              <a:rPr lang="uk-UA" sz="3200" dirty="0" err="1" smtClean="0"/>
              <a:t>іцієнти</a:t>
            </a:r>
            <a:r>
              <a:rPr lang="uk-UA" sz="3200" dirty="0" smtClean="0"/>
              <a:t>            </a:t>
            </a:r>
            <a:r>
              <a:rPr lang="uk-UA" sz="3200" dirty="0" err="1" smtClean="0"/>
              <a:t>брюселятора</a:t>
            </a:r>
            <a:r>
              <a:rPr lang="uk-UA" sz="3200" dirty="0" smtClean="0"/>
              <a:t> дорівнюють 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492" t="2432" r="47388" b="67027"/>
          <a:stretch/>
        </p:blipFill>
        <p:spPr>
          <a:xfrm>
            <a:off x="3166281" y="382137"/>
            <a:ext cx="5239440" cy="237471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623933" y="1338659"/>
            <a:ext cx="105509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</a:t>
            </a:r>
            <a:r>
              <a:rPr lang="uk-UA" sz="2400" b="1" dirty="0" smtClean="0">
                <a:ln w="0"/>
              </a:rPr>
              <a:t>8.31</a:t>
            </a:r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24851" t="36123" r="60149" b="57817"/>
          <a:stretch/>
        </p:blipFill>
        <p:spPr>
          <a:xfrm>
            <a:off x="2169992" y="3687449"/>
            <a:ext cx="2560311" cy="4776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54627" t="35881" r="41791" b="58059"/>
          <a:stretch/>
        </p:blipFill>
        <p:spPr>
          <a:xfrm>
            <a:off x="3739486" y="4220566"/>
            <a:ext cx="764275" cy="59708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 l="21941" t="47758" r="37761" b="45698"/>
          <a:stretch/>
        </p:blipFill>
        <p:spPr>
          <a:xfrm>
            <a:off x="1160058" y="4947307"/>
            <a:ext cx="6368950" cy="47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2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6046" y="1398077"/>
            <a:ext cx="10058400" cy="4050792"/>
          </a:xfrm>
        </p:spPr>
        <p:txBody>
          <a:bodyPr>
            <a:normAutofit/>
          </a:bodyPr>
          <a:lstStyle/>
          <a:p>
            <a:r>
              <a:rPr lang="ru-RU" sz="2800" dirty="0" err="1" smtClean="0"/>
              <a:t>Однак</a:t>
            </a:r>
            <a:r>
              <a:rPr lang="ru-RU" sz="2800" dirty="0" smtClean="0"/>
              <a:t> методично </a:t>
            </a:r>
            <a:r>
              <a:rPr lang="ru-RU" sz="2800" dirty="0" err="1" smtClean="0"/>
              <a:t>легше</a:t>
            </a:r>
            <a:r>
              <a:rPr lang="ru-RU" sz="2800" dirty="0" smtClean="0"/>
              <a:t> </a:t>
            </a:r>
            <a:r>
              <a:rPr lang="ru-RU" sz="2800" dirty="0" err="1" smtClean="0"/>
              <a:t>отримати</a:t>
            </a:r>
            <a:r>
              <a:rPr lang="ru-RU" sz="2800" dirty="0" smtClean="0"/>
              <a:t> </a:t>
            </a:r>
            <a:r>
              <a:rPr lang="ru-RU" sz="2800" dirty="0" err="1" smtClean="0"/>
              <a:t>спочатку</a:t>
            </a:r>
            <a:r>
              <a:rPr lang="ru-RU" sz="2800" dirty="0" smtClean="0"/>
              <a:t> </a:t>
            </a:r>
            <a:r>
              <a:rPr lang="ru-RU" sz="2800" dirty="0" err="1" smtClean="0"/>
              <a:t>єдиночасові</a:t>
            </a:r>
            <a:r>
              <a:rPr lang="ru-RU" sz="2800" dirty="0" smtClean="0"/>
              <a:t> </a:t>
            </a:r>
            <a:r>
              <a:rPr lang="ru-RU" sz="2800" dirty="0" err="1" smtClean="0"/>
              <a:t>кореляційні</a:t>
            </a:r>
            <a:r>
              <a:rPr lang="ru-RU" sz="2800" dirty="0" smtClean="0"/>
              <a:t> </a:t>
            </a:r>
            <a:r>
              <a:rPr lang="ru-RU" sz="2800" dirty="0" err="1" smtClean="0"/>
              <a:t>функції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2164" t="73451" r="44478" b="19520"/>
          <a:stretch/>
        </p:blipFill>
        <p:spPr>
          <a:xfrm>
            <a:off x="2579427" y="464024"/>
            <a:ext cx="6731638" cy="6550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1829" t="16005" r="47388" b="76481"/>
          <a:stretch/>
        </p:blipFill>
        <p:spPr>
          <a:xfrm>
            <a:off x="2579427" y="2676716"/>
            <a:ext cx="6469039" cy="7292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21941" t="51394" r="19739" b="36002"/>
          <a:stretch/>
        </p:blipFill>
        <p:spPr>
          <a:xfrm>
            <a:off x="1296082" y="4135272"/>
            <a:ext cx="9298327" cy="92804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212784" y="5179979"/>
            <a:ext cx="105509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</a:t>
            </a:r>
            <a:r>
              <a:rPr lang="uk-UA" sz="2400" b="1" dirty="0" smtClean="0">
                <a:ln w="0"/>
              </a:rPr>
              <a:t>8.32</a:t>
            </a:r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7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Параметр       </a:t>
            </a:r>
            <a:r>
              <a:rPr lang="ru-RU" sz="2800" dirty="0" err="1" smtClean="0"/>
              <a:t>хара</a:t>
            </a:r>
            <a:r>
              <a:rPr lang="uk-UA" sz="2800" dirty="0" err="1" smtClean="0"/>
              <a:t>ктеризує</a:t>
            </a:r>
            <a:r>
              <a:rPr lang="uk-UA" sz="2800" dirty="0" smtClean="0"/>
              <a:t> ступінь когерентності флуктуацій кінетичних змінних</a:t>
            </a:r>
          </a:p>
          <a:p>
            <a:r>
              <a:rPr lang="uk-UA" sz="2800" dirty="0" smtClean="0"/>
              <a:t>Знаючи просторову функцію                     легко отримати рівняння для просторово-часової функції  </a:t>
            </a:r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0560" t="10915" r="57574" b="82783"/>
          <a:stretch/>
        </p:blipFill>
        <p:spPr>
          <a:xfrm>
            <a:off x="4940489" y="464024"/>
            <a:ext cx="2003075" cy="4913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9479" t="33457" r="54999" b="58787"/>
          <a:stretch/>
        </p:blipFill>
        <p:spPr>
          <a:xfrm>
            <a:off x="3911146" y="1392071"/>
            <a:ext cx="4375803" cy="6141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789703" y="1392071"/>
            <a:ext cx="105509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(</a:t>
            </a:r>
            <a:r>
              <a:rPr lang="uk-UA" sz="2400" b="1" dirty="0" smtClean="0">
                <a:ln w="0"/>
              </a:rPr>
              <a:t>8.33</a:t>
            </a:r>
            <a:r>
              <a:rPr lang="uk-UA" sz="2400" b="1" cap="none" spc="0" dirty="0" smtClean="0">
                <a:ln w="0"/>
                <a:solidFill>
                  <a:schemeClr val="tx1"/>
                </a:solidFill>
              </a:rPr>
              <a:t>)</a:t>
            </a:r>
            <a:endParaRPr lang="ru-RU" sz="2400" b="1" cap="none" spc="0" dirty="0">
              <a:ln w="0"/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19478" t="34669" r="78283" b="59999"/>
          <a:stretch/>
        </p:blipFill>
        <p:spPr>
          <a:xfrm>
            <a:off x="2961563" y="2121408"/>
            <a:ext cx="450377" cy="4954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51940" t="3400" r="38657" b="90297"/>
          <a:stretch/>
        </p:blipFill>
        <p:spPr>
          <a:xfrm>
            <a:off x="6141492" y="3070745"/>
            <a:ext cx="1366877" cy="42308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66157" t="9218" r="20187" b="84480"/>
          <a:stretch/>
        </p:blipFill>
        <p:spPr>
          <a:xfrm>
            <a:off x="8147714" y="3493827"/>
            <a:ext cx="1985226" cy="42308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l="17686" t="15035" r="52873" b="70664"/>
          <a:stretch/>
        </p:blipFill>
        <p:spPr>
          <a:xfrm>
            <a:off x="3717877" y="4067035"/>
            <a:ext cx="4511335" cy="10120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/>
          <a:srcRect l="18135" t="37335" r="53097" b="54182"/>
          <a:stretch/>
        </p:blipFill>
        <p:spPr>
          <a:xfrm>
            <a:off x="3786040" y="5332215"/>
            <a:ext cx="4309182" cy="586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35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2470" y="1062889"/>
            <a:ext cx="11022068" cy="4050792"/>
          </a:xfrm>
        </p:spPr>
        <p:txBody>
          <a:bodyPr>
            <a:normAutofit/>
          </a:bodyPr>
          <a:lstStyle/>
          <a:p>
            <a:r>
              <a:rPr lang="uk-UA" sz="3200" dirty="0" smtClean="0"/>
              <a:t>Стаціонарну кореляційну функцію          шукаємо у вигляді 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6903" t="52606" r="18955" b="41334"/>
          <a:stretch/>
        </p:blipFill>
        <p:spPr>
          <a:xfrm>
            <a:off x="7710983" y="1062889"/>
            <a:ext cx="706954" cy="4776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8246" t="66179" r="50075" b="27277"/>
          <a:stretch/>
        </p:blipFill>
        <p:spPr>
          <a:xfrm>
            <a:off x="3234518" y="2756847"/>
            <a:ext cx="5721945" cy="5459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39067" t="15035" r="49851" b="79632"/>
          <a:stretch/>
        </p:blipFill>
        <p:spPr>
          <a:xfrm>
            <a:off x="5227091" y="4073216"/>
            <a:ext cx="2006222" cy="44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30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136" y="2463557"/>
            <a:ext cx="11327641" cy="1609344"/>
          </a:xfrm>
        </p:spPr>
        <p:txBody>
          <a:bodyPr>
            <a:normAutofit/>
          </a:bodyPr>
          <a:lstStyle/>
          <a:p>
            <a:pPr algn="ctr"/>
            <a:r>
              <a:rPr lang="uk-UA" sz="9600" dirty="0" smtClean="0"/>
              <a:t>Дякую за увагу!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280174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Дерево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TM03090434[[fn=Дерево]]</Template>
  <TotalTime>10186</TotalTime>
  <Words>311</Words>
  <Application>Microsoft Office PowerPoint</Application>
  <PresentationFormat>Широкоэкранный</PresentationFormat>
  <Paragraphs>55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Calibri</vt:lpstr>
      <vt:lpstr>Cambria</vt:lpstr>
      <vt:lpstr>Rockwell</vt:lpstr>
      <vt:lpstr>Rockwell Condensed</vt:lpstr>
      <vt:lpstr>Wingdings</vt:lpstr>
      <vt:lpstr>Дерево</vt:lpstr>
      <vt:lpstr>Шуми та автохвильові процеси</vt:lpstr>
      <vt:lpstr>Список використаної літератури</vt:lpstr>
      <vt:lpstr>Автохвильові процеси</vt:lpstr>
      <vt:lpstr>Математична модель автохвильової системи</vt:lpstr>
      <vt:lpstr>Презентация PowerPoint</vt:lpstr>
      <vt:lpstr>шуми</vt:lpstr>
      <vt:lpstr>Джерела шумів в активних кінетичних системах та основні стохастичні задачі</vt:lpstr>
      <vt:lpstr>Презентация PowerPoint</vt:lpstr>
      <vt:lpstr>Презентация PowerPoint</vt:lpstr>
      <vt:lpstr>Презентация PowerPoint</vt:lpstr>
      <vt:lpstr>Природні шуми в розподілених системах та просторова самоорганізація </vt:lpstr>
      <vt:lpstr>Зовнішні шуми та дисипативні структури. Лінійна теорія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Шуми та автохвильові процеси</dc:title>
  <dc:creator>Оля Ф</dc:creator>
  <cp:lastModifiedBy>Оля Ф</cp:lastModifiedBy>
  <cp:revision>28</cp:revision>
  <dcterms:created xsi:type="dcterms:W3CDTF">2019-10-12T21:01:40Z</dcterms:created>
  <dcterms:modified xsi:type="dcterms:W3CDTF">2019-12-15T19:29:06Z</dcterms:modified>
</cp:coreProperties>
</file>