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0" r:id="rId5"/>
    <p:sldId id="261" r:id="rId6"/>
    <p:sldId id="265" r:id="rId7"/>
    <p:sldId id="266" r:id="rId8"/>
    <p:sldId id="267" r:id="rId9"/>
    <p:sldId id="268" r:id="rId10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0" d="100"/>
          <a:sy n="70" d="100"/>
        </p:scale>
        <p:origin x="71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E98C86-F92F-4387-BF96-6C375D300CBA}" type="datetimeFigureOut">
              <a:rPr lang="ru-RU" smtClean="0"/>
              <a:t>13.10.2019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6CC1FA-F66C-4982-A8B3-31528AF2431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295908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E98C86-F92F-4387-BF96-6C375D300CBA}" type="datetimeFigureOut">
              <a:rPr lang="ru-RU" smtClean="0"/>
              <a:t>13.10.2019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6CC1FA-F66C-4982-A8B3-31528AF2431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216769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E98C86-F92F-4387-BF96-6C375D300CBA}" type="datetimeFigureOut">
              <a:rPr lang="ru-RU" smtClean="0"/>
              <a:t>13.10.2019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6CC1FA-F66C-4982-A8B3-31528AF2431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7299100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E98C86-F92F-4387-BF96-6C375D300CBA}" type="datetimeFigureOut">
              <a:rPr lang="ru-RU" smtClean="0"/>
              <a:t>13.10.2019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6CC1FA-F66C-4982-A8B3-31528AF2431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820749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E98C86-F92F-4387-BF96-6C375D300CBA}" type="datetimeFigureOut">
              <a:rPr lang="ru-RU" smtClean="0"/>
              <a:t>13.10.2019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6CC1FA-F66C-4982-A8B3-31528AF2431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631044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E98C86-F92F-4387-BF96-6C375D300CBA}" type="datetimeFigureOut">
              <a:rPr lang="ru-RU" smtClean="0"/>
              <a:t>13.10.2019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6CC1FA-F66C-4982-A8B3-31528AF2431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380046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E98C86-F92F-4387-BF96-6C375D300CBA}" type="datetimeFigureOut">
              <a:rPr lang="ru-RU" smtClean="0"/>
              <a:t>13.10.2019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6CC1FA-F66C-4982-A8B3-31528AF2431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284281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E98C86-F92F-4387-BF96-6C375D300CBA}" type="datetimeFigureOut">
              <a:rPr lang="ru-RU" smtClean="0"/>
              <a:t>13.10.2019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6CC1FA-F66C-4982-A8B3-31528AF2431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403533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E98C86-F92F-4387-BF96-6C375D300CBA}" type="datetimeFigureOut">
              <a:rPr lang="ru-RU" smtClean="0"/>
              <a:t>13.10.2019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6CC1FA-F66C-4982-A8B3-31528AF2431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542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E98C86-F92F-4387-BF96-6C375D300CBA}" type="datetimeFigureOut">
              <a:rPr lang="ru-RU" smtClean="0"/>
              <a:t>13.10.2019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6CC1FA-F66C-4982-A8B3-31528AF2431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489081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E98C86-F92F-4387-BF96-6C375D300CBA}" type="datetimeFigureOut">
              <a:rPr lang="ru-RU" smtClean="0"/>
              <a:t>13.10.2019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6CC1FA-F66C-4982-A8B3-31528AF2431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01961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6E98C86-F92F-4387-BF96-6C375D300CBA}" type="datetimeFigureOut">
              <a:rPr lang="ru-RU" smtClean="0"/>
              <a:t>13.10.2019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76CC1FA-F66C-4982-A8B3-31528AF2431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951075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496704" y="999534"/>
            <a:ext cx="9144000" cy="2387600"/>
          </a:xfrm>
        </p:spPr>
        <p:txBody>
          <a:bodyPr>
            <a:normAutofit/>
          </a:bodyPr>
          <a:lstStyle/>
          <a:p>
            <a:r>
              <a:rPr lang="uk-UA" sz="7200" dirty="0" smtClean="0">
                <a:latin typeface="Arial Black" panose="020B0A04020102020204" pitchFamily="34" charset="0"/>
              </a:rPr>
              <a:t>Нікотинові </a:t>
            </a:r>
            <a:r>
              <a:rPr lang="uk-UA" sz="7200" dirty="0" err="1" smtClean="0">
                <a:latin typeface="Arial Black" panose="020B0A04020102020204" pitchFamily="34" charset="0"/>
              </a:rPr>
              <a:t>холінорецептори</a:t>
            </a:r>
            <a:endParaRPr lang="ru-RU" sz="7200" dirty="0">
              <a:latin typeface="Arial Black" panose="020B0A04020102020204" pitchFamily="34" charset="0"/>
            </a:endParaRPr>
          </a:p>
        </p:txBody>
      </p:sp>
      <p:sp>
        <p:nvSpPr>
          <p:cNvPr id="4" name="Подзаголовок 3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2566885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10904" y="924873"/>
            <a:ext cx="10515600" cy="4984608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Даний рецептор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знайдений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в 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синапсах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як в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центральній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, так і в </a:t>
            </a:r>
            <a:r>
              <a:rPr lang="ru-RU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периферичній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нервовій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 smtClean="0">
                <a:latin typeface="Arial" panose="020B0604020202020204" pitchFamily="34" charset="0"/>
                <a:cs typeface="Arial" panose="020B0604020202020204" pitchFamily="34" charset="0"/>
              </a:rPr>
              <a:t>системі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в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нервово-м'язових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синапсах, а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також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в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епітеліальних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клітинах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багатьох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видів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тварин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. Н-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холінорецептори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збуджуються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алкалоїдом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тютюну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нікотином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в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малих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дозах,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блокуються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нікотином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у великих дозах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0" indent="0" algn="ctr">
              <a:buNone/>
            </a:pPr>
            <a:endParaRPr lang="ru-RU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buNone/>
            </a:pP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Виділяють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наступні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види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н-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холінорецепторів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 algn="ctr"/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buNone/>
            </a:pP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-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Нн-холінорецептори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(Н-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холінорецептори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нейронального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типу)</a:t>
            </a:r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buNone/>
            </a:pP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-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Нм-холінорецептори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(Н-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холінорецептори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м'язового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типу</a:t>
            </a:r>
            <a:r>
              <a:rPr lang="ru-RU" dirty="0" smtClean="0"/>
              <a:t>)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1712173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ru-RU" sz="2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Ефекти</a:t>
            </a:r>
            <a:r>
              <a:rPr lang="ru-RU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ru-RU" sz="2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що</a:t>
            </a:r>
            <a:r>
              <a:rPr lang="ru-RU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визиваються</a:t>
            </a:r>
            <a:r>
              <a:rPr lang="ru-RU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стимуляцією</a:t>
            </a:r>
            <a:r>
              <a:rPr lang="ru-RU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Н-</a:t>
            </a:r>
            <a:r>
              <a:rPr lang="ru-RU" sz="2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холінорецепторів</a:t>
            </a:r>
            <a:endParaRPr lang="ru-RU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32055873"/>
              </p:ext>
            </p:extLst>
          </p:nvPr>
        </p:nvGraphicFramePr>
        <p:xfrm>
          <a:off x="1078170" y="1325563"/>
          <a:ext cx="9757014" cy="490737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252338"/>
                <a:gridCol w="3252338"/>
                <a:gridCol w="3252338"/>
              </a:tblGrid>
              <a:tr h="1548107">
                <a:tc>
                  <a:txBody>
                    <a:bodyPr/>
                    <a:lstStyle/>
                    <a:p>
                      <a:pPr algn="ctr"/>
                      <a:r>
                        <a:rPr lang="ru-RU" sz="2800" b="1" i="0" kern="1200" dirty="0" err="1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Підтипи</a:t>
                      </a:r>
                      <a:r>
                        <a:rPr lang="ru-RU" sz="2800" b="1" i="0" kern="120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Н-ХР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dirty="0" err="1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Локалізація</a:t>
                      </a:r>
                      <a:r>
                        <a:rPr lang="ru-RU" sz="2800" baseline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2800" baseline="0" dirty="0" err="1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рецепторів</a:t>
                      </a:r>
                      <a:endParaRPr lang="ru-RU" sz="28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28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Ефект</a:t>
                      </a:r>
                      <a:endParaRPr lang="ru-RU" sz="28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  <a:tr h="524623">
                <a:tc>
                  <a:txBody>
                    <a:bodyPr/>
                    <a:lstStyle/>
                    <a:p>
                      <a:r>
                        <a:rPr lang="uk-UA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Нм - ХР</a:t>
                      </a:r>
                      <a:endParaRPr lang="ru-RU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Скелетні м’язи</a:t>
                      </a:r>
                      <a:endParaRPr lang="ru-RU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Скорочення</a:t>
                      </a:r>
                      <a:endParaRPr lang="ru-RU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  <a:tr h="2591104">
                <a:tc>
                  <a:txBody>
                    <a:bodyPr/>
                    <a:lstStyle/>
                    <a:p>
                      <a:r>
                        <a:rPr lang="uk-UA" dirty="0" err="1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Нн</a:t>
                      </a:r>
                      <a:r>
                        <a:rPr lang="uk-UA" baseline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- ХР</a:t>
                      </a:r>
                      <a:endParaRPr lang="ru-RU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uk-UA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ЦНС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ru-RU" dirty="0" err="1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Ентерохромафінн</a:t>
                      </a:r>
                      <a:r>
                        <a:rPr lang="uk-UA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і</a:t>
                      </a:r>
                      <a:r>
                        <a:rPr lang="ru-RU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dirty="0" err="1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клітини</a:t>
                      </a:r>
                      <a:r>
                        <a:rPr lang="ru-RU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dirty="0" err="1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мозкової</a:t>
                      </a:r>
                      <a:r>
                        <a:rPr lang="ru-RU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dirty="0" err="1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речовини</a:t>
                      </a:r>
                      <a:r>
                        <a:rPr lang="ru-RU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dirty="0" err="1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надниркових</a:t>
                      </a:r>
                      <a:r>
                        <a:rPr lang="ru-RU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dirty="0" err="1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залоз</a:t>
                      </a:r>
                      <a:endParaRPr lang="ru-RU" dirty="0" smtClean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ru-RU" dirty="0" err="1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Вегетативні</a:t>
                      </a:r>
                      <a:r>
                        <a:rPr lang="ru-RU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dirty="0" err="1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ганглії</a:t>
                      </a:r>
                      <a:r>
                        <a:rPr lang="ru-RU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dirty="0" err="1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парасимпатичного</a:t>
                      </a:r>
                      <a:r>
                        <a:rPr lang="ru-RU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і симпатичного </a:t>
                      </a:r>
                      <a:r>
                        <a:rPr lang="ru-RU" dirty="0" err="1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відділів</a:t>
                      </a:r>
                      <a:endParaRPr lang="ru-RU" dirty="0" smtClean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ru-RU" dirty="0" err="1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Каротидн</a:t>
                      </a:r>
                      <a:r>
                        <a:rPr lang="uk-UA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і</a:t>
                      </a:r>
                      <a:r>
                        <a:rPr lang="uk-UA" baseline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клубочки.</a:t>
                      </a:r>
                      <a:endParaRPr lang="ru-RU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ru-RU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Підвищення </a:t>
                      </a:r>
                      <a:r>
                        <a:rPr lang="ru-RU" dirty="0" err="1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секреції</a:t>
                      </a:r>
                      <a:r>
                        <a:rPr lang="ru-RU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dirty="0" err="1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антидіуретичного</a:t>
                      </a:r>
                      <a:r>
                        <a:rPr lang="ru-RU" baseline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гормону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ru-RU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Підвищення </a:t>
                      </a:r>
                      <a:r>
                        <a:rPr lang="ru-RU" dirty="0" err="1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секреції</a:t>
                      </a:r>
                      <a:r>
                        <a:rPr lang="ru-RU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dirty="0" err="1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адреналіну</a:t>
                      </a:r>
                      <a:r>
                        <a:rPr lang="ru-RU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і </a:t>
                      </a:r>
                      <a:r>
                        <a:rPr lang="ru-RU" dirty="0" err="1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норадреналіну</a:t>
                      </a:r>
                      <a:endParaRPr lang="ru-RU" dirty="0" smtClean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ru-RU" dirty="0" err="1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Збудження</a:t>
                      </a:r>
                      <a:r>
                        <a:rPr lang="ru-RU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dirty="0" err="1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гангліонарних</a:t>
                      </a:r>
                      <a:r>
                        <a:rPr lang="ru-RU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dirty="0" err="1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нейронів</a:t>
                      </a:r>
                      <a:endParaRPr lang="ru-RU" dirty="0" smtClean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ru-RU" dirty="0" err="1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Рефлекторне</a:t>
                      </a:r>
                      <a:r>
                        <a:rPr lang="ru-RU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dirty="0" err="1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збудження</a:t>
                      </a:r>
                      <a:r>
                        <a:rPr lang="ru-RU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dirty="0" err="1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дихального</a:t>
                      </a:r>
                      <a:r>
                        <a:rPr lang="ru-RU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і </a:t>
                      </a:r>
                      <a:r>
                        <a:rPr lang="ru-RU" dirty="0" err="1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судинно-рухового</a:t>
                      </a:r>
                      <a:r>
                        <a:rPr lang="ru-RU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dirty="0" err="1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центрів</a:t>
                      </a:r>
                      <a:endParaRPr lang="ru-RU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9898213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854889" y="424721"/>
            <a:ext cx="5853752" cy="6349384"/>
          </a:xfrm>
        </p:spPr>
        <p:txBody>
          <a:bodyPr>
            <a:normAutofit fontScale="85000" lnSpcReduction="20000"/>
          </a:bodyPr>
          <a:lstStyle/>
          <a:p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Н -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холінорецептори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відносять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до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мембранних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рецепторів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безпосередньо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зв'язаних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з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іонними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каналами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US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dirty="0" err="1" smtClean="0">
                <a:latin typeface="Arial" panose="020B0604020202020204" pitchFamily="34" charset="0"/>
                <a:cs typeface="Arial" panose="020B0604020202020204" pitchFamily="34" charset="0"/>
              </a:rPr>
              <a:t>Ці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рецептори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пронизують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мембрану і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формують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оточують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)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іонний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канал. При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зв'язуванні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речовини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з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позаклітинним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доменом рецептора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іонні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канали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відкриваються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, в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результаті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чого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змінюється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проникність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клітинних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мембран для </a:t>
            </a:r>
            <a:r>
              <a:rPr lang="ru-RU" dirty="0" err="1" smtClean="0">
                <a:latin typeface="Arial" panose="020B0604020202020204" pitchFamily="34" charset="0"/>
                <a:cs typeface="Arial" panose="020B0604020202020204" pitchFamily="34" charset="0"/>
              </a:rPr>
              <a:t>іонів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натрію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ru-RU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uk-UA" dirty="0" smtClean="0">
                <a:latin typeface="Arial" panose="020B0604020202020204" pitchFamily="34" charset="0"/>
                <a:cs typeface="Arial" panose="020B0604020202020204" pitchFamily="34" charset="0"/>
              </a:rPr>
              <a:t>Для </a:t>
            </a:r>
            <a:r>
              <a:rPr lang="ru-RU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відкривання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іонного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каналу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необхідна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взаємодія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двох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молекул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ацетилхоліну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з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двома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а-</a:t>
            </a:r>
            <a:r>
              <a:rPr lang="ru-RU" dirty="0" err="1" smtClean="0">
                <a:latin typeface="Arial" panose="020B0604020202020204" pitchFamily="34" charset="0"/>
                <a:cs typeface="Arial" panose="020B0604020202020204" pitchFamily="34" charset="0"/>
              </a:rPr>
              <a:t>субодиницями</a:t>
            </a:r>
            <a:endParaRPr lang="ru-RU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uk-UA" dirty="0" smtClean="0">
                <a:latin typeface="Arial" panose="020B0604020202020204" pitchFamily="34" charset="0"/>
                <a:cs typeface="Arial" panose="020B0604020202020204" pitchFamily="34" charset="0"/>
              </a:rPr>
              <a:t>Діаметр іонного каналу: </a:t>
            </a:r>
            <a:r>
              <a:rPr lang="uk-UA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 нм</a:t>
            </a:r>
          </a:p>
          <a:p>
            <a:r>
              <a:rPr lang="uk-UA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Екстраелюлярна</a:t>
            </a:r>
            <a:r>
              <a:rPr lang="uk-UA" dirty="0" smtClean="0">
                <a:latin typeface="Arial" panose="020B0604020202020204" pitchFamily="34" charset="0"/>
                <a:cs typeface="Arial" panose="020B0604020202020204" pitchFamily="34" charset="0"/>
              </a:rPr>
              <a:t> частина рецептора – </a:t>
            </a:r>
            <a:r>
              <a:rPr lang="uk-UA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6 нм</a:t>
            </a:r>
          </a:p>
          <a:p>
            <a:r>
              <a:rPr lang="uk-UA" dirty="0" err="1" smtClean="0">
                <a:latin typeface="Arial" panose="020B0604020202020204" pitchFamily="34" charset="0"/>
                <a:cs typeface="Arial" panose="020B0604020202020204" pitchFamily="34" charset="0"/>
              </a:rPr>
              <a:t>Інтрацелюлярна</a:t>
            </a:r>
            <a:r>
              <a:rPr lang="uk-UA" dirty="0" smtClean="0">
                <a:latin typeface="Arial" panose="020B0604020202020204" pitchFamily="34" charset="0"/>
                <a:cs typeface="Arial" panose="020B0604020202020204" pitchFamily="34" charset="0"/>
              </a:rPr>
              <a:t> частина рецептора – </a:t>
            </a:r>
            <a:r>
              <a:rPr lang="uk-UA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 нм</a:t>
            </a:r>
          </a:p>
          <a:p>
            <a:endParaRPr lang="uk-UA" dirty="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Объект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937" y="839245"/>
            <a:ext cx="5153167" cy="55322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467377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199" y="105819"/>
            <a:ext cx="10515600" cy="740344"/>
          </a:xfrm>
        </p:spPr>
        <p:txBody>
          <a:bodyPr>
            <a:normAutofit/>
          </a:bodyPr>
          <a:lstStyle/>
          <a:p>
            <a:pPr algn="ctr"/>
            <a:r>
              <a:rPr lang="ru-RU" sz="2800" b="1" dirty="0">
                <a:latin typeface="Arial" panose="020B0604020202020204" pitchFamily="34" charset="0"/>
                <a:cs typeface="Arial" panose="020B0604020202020204" pitchFamily="34" charset="0"/>
              </a:rPr>
              <a:t>Синтез і </a:t>
            </a:r>
            <a:r>
              <a:rPr lang="ru-RU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депонування</a:t>
            </a:r>
            <a:r>
              <a:rPr lang="ru-RU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медіатора</a:t>
            </a:r>
            <a:r>
              <a:rPr lang="ru-RU" sz="2800" b="1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2800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904930" y="1296537"/>
            <a:ext cx="6287069" cy="5561463"/>
          </a:xfrm>
        </p:spPr>
        <p:txBody>
          <a:bodyPr>
            <a:normAutofit/>
          </a:bodyPr>
          <a:lstStyle/>
          <a:p>
            <a:r>
              <a:rPr lang="ru-RU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Ацетілхолін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синтезується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в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пресинаптичних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закінченнях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з </a:t>
            </a:r>
            <a:r>
              <a:rPr lang="ru-RU" i="1" dirty="0">
                <a:latin typeface="Arial" panose="020B0604020202020204" pitchFamily="34" charset="0"/>
                <a:cs typeface="Arial" panose="020B0604020202020204" pitchFamily="34" charset="0"/>
              </a:rPr>
              <a:t>ацетил-</a:t>
            </a:r>
            <a:r>
              <a:rPr lang="ru-RU" i="1" dirty="0" err="1">
                <a:latin typeface="Arial" panose="020B0604020202020204" pitchFamily="34" charset="0"/>
                <a:cs typeface="Arial" panose="020B0604020202020204" pitchFamily="34" charset="0"/>
              </a:rPr>
              <a:t>КоА</a:t>
            </a:r>
            <a:r>
              <a:rPr lang="ru-RU" i="1" dirty="0">
                <a:latin typeface="Arial" panose="020B0604020202020204" pitchFamily="34" charset="0"/>
                <a:cs typeface="Arial" panose="020B0604020202020204" pitchFamily="34" charset="0"/>
              </a:rPr>
              <a:t> і </a:t>
            </a:r>
            <a:r>
              <a:rPr lang="ru-RU" i="1" dirty="0" err="1">
                <a:latin typeface="Arial" panose="020B0604020202020204" pitchFamily="34" charset="0"/>
                <a:cs typeface="Arial" panose="020B0604020202020204" pitchFamily="34" charset="0"/>
              </a:rPr>
              <a:t>холіну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. У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цитоплазмі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пресинаптичного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закінчення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міститься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велика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кількість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мітохондрій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, тут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синтезується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ацетил-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КоА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Холін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надходить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в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клітку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ззовні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завдяки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 smtClean="0">
                <a:latin typeface="Arial" panose="020B0604020202020204" pitchFamily="34" charset="0"/>
                <a:cs typeface="Arial" panose="020B0604020202020204" pitchFamily="34" charset="0"/>
              </a:rPr>
              <a:t>спеціальним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 smtClean="0">
                <a:latin typeface="Arial" panose="020B0604020202020204" pitchFamily="34" charset="0"/>
                <a:cs typeface="Arial" panose="020B0604020202020204" pitchFamily="34" charset="0"/>
              </a:rPr>
              <a:t>трансмембранним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переносникам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Транспорт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холіну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в нейрон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пов'язаний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з переносом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іонів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натрію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і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може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бути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блокований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геміхоліном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pic>
        <p:nvPicPr>
          <p:cNvPr id="1026" name="Picture 2" descr="https://studfiles.net/html/2706/1197/html_jOYaMX0jl9.4Yox/img-yyv6Om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9390" y="1119403"/>
            <a:ext cx="5535541" cy="52538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3626191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199" y="105819"/>
            <a:ext cx="10515600" cy="740344"/>
          </a:xfrm>
        </p:spPr>
        <p:txBody>
          <a:bodyPr>
            <a:normAutofit/>
          </a:bodyPr>
          <a:lstStyle/>
          <a:p>
            <a:pPr algn="ctr"/>
            <a:r>
              <a:rPr lang="ru-RU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Виділення</a:t>
            </a:r>
            <a:r>
              <a:rPr lang="ru-RU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медіатора</a:t>
            </a:r>
            <a:r>
              <a:rPr lang="ru-RU" sz="2800" b="1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2800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741159" y="846163"/>
            <a:ext cx="6450841" cy="5786650"/>
          </a:xfrm>
        </p:spPr>
        <p:txBody>
          <a:bodyPr>
            <a:normAutofit fontScale="85000" lnSpcReduction="10000"/>
          </a:bodyPr>
          <a:lstStyle/>
          <a:p>
            <a:r>
              <a:rPr lang="ru-RU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Активація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синапсу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відбувається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в той момент, коли на </a:t>
            </a:r>
            <a:r>
              <a:rPr lang="ru-RU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пресинаптичну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мембрану приходить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потенціал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дії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Під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впливом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потенціалу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мембрана </a:t>
            </a:r>
            <a:r>
              <a:rPr lang="ru-RU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деполяризується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і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це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викликає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відкриття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воротного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механізму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повільних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кальцієвих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каналів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. Через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ці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канали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іони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Са2 +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надходять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у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пресинаптичне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закінчення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і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взаємодіють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з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особливим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білком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в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мембрані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везикул - </a:t>
            </a:r>
            <a:r>
              <a:rPr lang="ru-RU" dirty="0" err="1" smtClean="0">
                <a:latin typeface="Arial" panose="020B0604020202020204" pitchFamily="34" charset="0"/>
                <a:cs typeface="Arial" panose="020B0604020202020204" pitchFamily="34" charset="0"/>
              </a:rPr>
              <a:t>сінаптобревіном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ru-RU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Він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переходить в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активований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стан і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починає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виконувати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роль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своєрідного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якоря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Цим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якорем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везикули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фіксуються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до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пресинаптичної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мембрани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в тих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місцях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, де лежать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особливі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білки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-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SNAP-25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і сінтаксін-1. В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подальшому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ці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білки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ініціюють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злиття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мембрани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везикул з мембраною аксона і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виштовхують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медіатор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в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синаптичну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щілину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подібно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до поршня насоса. </a:t>
            </a:r>
          </a:p>
        </p:txBody>
      </p:sp>
      <p:pic>
        <p:nvPicPr>
          <p:cNvPr id="1026" name="Picture 2" descr="https://studfiles.net/html/2706/1197/html_jOYaMX0jl9.4Yox/img-yyv6Om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617" y="1037516"/>
            <a:ext cx="5535541" cy="52538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1077092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199" y="105819"/>
            <a:ext cx="10515600" cy="740344"/>
          </a:xfrm>
        </p:spPr>
        <p:txBody>
          <a:bodyPr>
            <a:normAutofit/>
          </a:bodyPr>
          <a:lstStyle/>
          <a:p>
            <a:pPr algn="ctr"/>
            <a:r>
              <a:rPr lang="ru-RU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Розвиток</a:t>
            </a:r>
            <a:r>
              <a:rPr lang="ru-RU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біологічної</a:t>
            </a:r>
            <a:r>
              <a:rPr lang="ru-RU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відповіді</a:t>
            </a:r>
            <a:r>
              <a:rPr lang="ru-RU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2800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904931" y="1978925"/>
            <a:ext cx="6287069" cy="4176215"/>
          </a:xfrm>
        </p:spPr>
        <p:txBody>
          <a:bodyPr>
            <a:normAutofit/>
          </a:bodyPr>
          <a:lstStyle/>
          <a:p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В </a:t>
            </a:r>
            <a:r>
              <a:rPr lang="ru-RU" dirty="0" err="1" smtClean="0">
                <a:latin typeface="Arial" panose="020B0604020202020204" pitchFamily="34" charset="0"/>
                <a:cs typeface="Arial" panose="020B0604020202020204" pitchFamily="34" charset="0"/>
              </a:rPr>
              <a:t>синаптичній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щілини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шляхом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дифузії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ацетилхолін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надходить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до </a:t>
            </a:r>
            <a:r>
              <a:rPr lang="ru-RU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постсинаптичної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мембрани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де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активує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холінорецептори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. При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взаємодії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з Н-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холинорецепторами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відбувається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відкриття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натрієвих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каналів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і на </a:t>
            </a:r>
            <a:r>
              <a:rPr lang="ru-RU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постсинаптичній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мембрані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генерується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потенціал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дії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26" name="Picture 2" descr="https://studfiles.net/html/2706/1197/html_jOYaMX0jl9.4Yox/img-yyv6Om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9390" y="1119403"/>
            <a:ext cx="5535541" cy="52538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7927992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199" y="105819"/>
            <a:ext cx="10515600" cy="740344"/>
          </a:xfrm>
        </p:spPr>
        <p:txBody>
          <a:bodyPr>
            <a:normAutofit/>
          </a:bodyPr>
          <a:lstStyle/>
          <a:p>
            <a:pPr algn="ctr"/>
            <a:r>
              <a:rPr lang="ru-RU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Закінчення</a:t>
            </a:r>
            <a:r>
              <a:rPr lang="ru-RU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дії</a:t>
            </a:r>
            <a:r>
              <a:rPr lang="ru-RU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медіатора</a:t>
            </a:r>
            <a:r>
              <a:rPr lang="ru-RU" sz="2800" b="1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2800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000465" y="1337482"/>
            <a:ext cx="6287069" cy="5035737"/>
          </a:xfrm>
        </p:spPr>
        <p:txBody>
          <a:bodyPr>
            <a:normAutofit/>
          </a:bodyPr>
          <a:lstStyle/>
          <a:p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Час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існування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ацетилхоліну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в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синаптичної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щілини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становить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всього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1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мс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після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чого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він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піддається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гідролізу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до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холіну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і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залишку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оцтової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кислоти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ru-RU" dirty="0" err="1" smtClean="0">
                <a:latin typeface="Arial" panose="020B0604020202020204" pitchFamily="34" charset="0"/>
                <a:cs typeface="Arial" panose="020B0604020202020204" pitchFamily="34" charset="0"/>
              </a:rPr>
              <a:t>Холін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в 1.000-10.000 раз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менш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активний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ніж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ацетилхолін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, 50%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його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молекул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піддаються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зворотному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захопленню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в аксон для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ресинтезу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ацетилхоліну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інша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частина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молекул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включається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до складу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фосфоліпідів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26" name="Picture 2" descr="https://studfiles.net/html/2706/1197/html_jOYaMX0jl9.4Yox/img-yyv6Om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9390" y="1119403"/>
            <a:ext cx="5535541" cy="52538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2996830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217343" y="2503312"/>
            <a:ext cx="9811917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9600" b="1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Дякую за увагу!</a:t>
            </a:r>
            <a:endParaRPr lang="ru-RU" sz="96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55749137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91</TotalTime>
  <Words>458</Words>
  <Application>Microsoft Office PowerPoint</Application>
  <PresentationFormat>Широкоэкранный</PresentationFormat>
  <Paragraphs>38</Paragraphs>
  <Slides>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4" baseType="lpstr">
      <vt:lpstr>Arial</vt:lpstr>
      <vt:lpstr>Arial Black</vt:lpstr>
      <vt:lpstr>Calibri</vt:lpstr>
      <vt:lpstr>Calibri Light</vt:lpstr>
      <vt:lpstr>Тема Office</vt:lpstr>
      <vt:lpstr>Нікотинові холінорецептори</vt:lpstr>
      <vt:lpstr>Презентация PowerPoint</vt:lpstr>
      <vt:lpstr>Ефекти, що визиваються стимуляцією Н-холінорецепторів</vt:lpstr>
      <vt:lpstr>Презентация PowerPoint</vt:lpstr>
      <vt:lpstr>Синтез і депонування медіатора.</vt:lpstr>
      <vt:lpstr>Виділення медіатора.</vt:lpstr>
      <vt:lpstr>Розвиток біологічної відповіді.</vt:lpstr>
      <vt:lpstr>Закінчення дії медіатора.</vt:lpstr>
      <vt:lpstr>Презентация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Нікотинові холінорецептори</dc:title>
  <dc:creator>Оля Ф</dc:creator>
  <cp:lastModifiedBy>Оля Ф</cp:lastModifiedBy>
  <cp:revision>11</cp:revision>
  <dcterms:created xsi:type="dcterms:W3CDTF">2019-09-18T18:10:05Z</dcterms:created>
  <dcterms:modified xsi:type="dcterms:W3CDTF">2019-10-12T21:05:14Z</dcterms:modified>
</cp:coreProperties>
</file>