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3" d="100"/>
          <a:sy n="93" d="100"/>
        </p:scale>
        <p:origin x="4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A36C1-6599-440B-8F98-8DD7615FCBD0}" type="datetimeFigureOut">
              <a:rPr lang="ru-RU" smtClean="0"/>
              <a:t>14.09.2019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724F8-DA00-4F31-A7C2-2C67AF5835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060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A36C1-6599-440B-8F98-8DD7615FCBD0}" type="datetimeFigureOut">
              <a:rPr lang="ru-RU" smtClean="0"/>
              <a:t>14.09.2019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724F8-DA00-4F31-A7C2-2C67AF5835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1083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A36C1-6599-440B-8F98-8DD7615FCBD0}" type="datetimeFigureOut">
              <a:rPr lang="ru-RU" smtClean="0"/>
              <a:t>14.09.2019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724F8-DA00-4F31-A7C2-2C67AF5835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29700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A36C1-6599-440B-8F98-8DD7615FCBD0}" type="datetimeFigureOut">
              <a:rPr lang="ru-RU" smtClean="0"/>
              <a:t>14.09.2019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724F8-DA00-4F31-A7C2-2C67AF5835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5821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A36C1-6599-440B-8F98-8DD7615FCBD0}" type="datetimeFigureOut">
              <a:rPr lang="ru-RU" smtClean="0"/>
              <a:t>14.09.2019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724F8-DA00-4F31-A7C2-2C67AF5835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53456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A36C1-6599-440B-8F98-8DD7615FCBD0}" type="datetimeFigureOut">
              <a:rPr lang="ru-RU" smtClean="0"/>
              <a:t>14.09.2019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724F8-DA00-4F31-A7C2-2C67AF5835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2813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A36C1-6599-440B-8F98-8DD7615FCBD0}" type="datetimeFigureOut">
              <a:rPr lang="ru-RU" smtClean="0"/>
              <a:t>14.09.2019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724F8-DA00-4F31-A7C2-2C67AF5835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6096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A36C1-6599-440B-8F98-8DD7615FCBD0}" type="datetimeFigureOut">
              <a:rPr lang="ru-RU" smtClean="0"/>
              <a:t>14.09.2019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724F8-DA00-4F31-A7C2-2C67AF5835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11058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A36C1-6599-440B-8F98-8DD7615FCBD0}" type="datetimeFigureOut">
              <a:rPr lang="ru-RU" smtClean="0"/>
              <a:t>14.09.2019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724F8-DA00-4F31-A7C2-2C67AF5835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2895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A36C1-6599-440B-8F98-8DD7615FCBD0}" type="datetimeFigureOut">
              <a:rPr lang="ru-RU" smtClean="0"/>
              <a:t>14.09.2019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724F8-DA00-4F31-A7C2-2C67AF5835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9769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A36C1-6599-440B-8F98-8DD7615FCBD0}" type="datetimeFigureOut">
              <a:rPr lang="ru-RU" smtClean="0"/>
              <a:t>14.09.2019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724F8-DA00-4F31-A7C2-2C67AF5835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3057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7A36C1-6599-440B-8F98-8DD7615FCBD0}" type="datetimeFigureOut">
              <a:rPr lang="ru-RU" smtClean="0"/>
              <a:t>14.09.2019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7724F8-DA00-4F31-A7C2-2C67AF5835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0851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33582" y="1132637"/>
            <a:ext cx="10229636" cy="2387600"/>
          </a:xfrm>
        </p:spPr>
        <p:txBody>
          <a:bodyPr>
            <a:normAutofit/>
          </a:bodyPr>
          <a:lstStyle/>
          <a:p>
            <a:r>
              <a:rPr lang="uk-UA" sz="7200" dirty="0" smtClean="0"/>
              <a:t>Еволюція великого міста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2573615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60375" y="719826"/>
            <a:ext cx="5120831" cy="489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побудові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динамічної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моделі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спільноти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людей перш за все</a:t>
            </a:r>
            <a:r>
              <a:rPr kumimoji="0" lang="en-US" altLang="ru-RU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uk-UA" altLang="ru-RU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усвідомлюється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крім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нутрішньої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структури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потрібно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враховувати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досить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жорстко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задане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зовнішнє</a:t>
            </a:r>
            <a:r>
              <a:rPr lang="ru-RU" alt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оточення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з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яким</a:t>
            </a:r>
            <a:r>
              <a:rPr lang="ru-RU" alt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дана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стема</a:t>
            </a:r>
            <a:r>
              <a:rPr lang="ru-RU" alt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обмінюється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речовиною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енергією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інформацією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Еволюція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таких систем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визначається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поведінкою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діючих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осіб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взаємодії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умовами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накладаються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зовнішнім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середовищем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AutoShape 3" descr="Ð ÐµÐ·ÑÐ»ÑÑÐ°Ñ Ð¿Ð¾ÑÑÐºÑ Ð·Ð¾Ð±ÑÐ°Ð¶ÐµÐ½Ñ Ð·Ð° Ð·Ð°Ð¿Ð¸ÑÐ¾Ð¼ &quot;ÐºÑÑÐ³Ð¾Ð¾Ð±Ð¾ÑÐ¾Ñ ÑÐµÑÑÑÑÐ¾Ð²&quot;"/>
          <p:cNvSpPr>
            <a:spLocks noChangeAspect="1" noChangeArrowheads="1"/>
          </p:cNvSpPr>
          <p:nvPr/>
        </p:nvSpPr>
        <p:spPr bwMode="auto">
          <a:xfrm>
            <a:off x="8991350" y="2091287"/>
            <a:ext cx="2628722" cy="2819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7" descr="ÐÑÑÐ³Ð¾Ð¾Ð±Ð¾ÑÐ¾Ñ ÑÐµÑÑÑÑÐ¾Ð² Ð¸ ÑÐºÐ¾Ð½Ð¾Ð¼Ð¸ÑÐµÑÐºÐ¸Ñ Ð±Ð»Ð°Ð³"/>
          <p:cNvSpPr>
            <a:spLocks noChangeAspect="1" noChangeArrowheads="1"/>
          </p:cNvSpPr>
          <p:nvPr/>
        </p:nvSpPr>
        <p:spPr bwMode="auto">
          <a:xfrm>
            <a:off x="155574" y="-144463"/>
            <a:ext cx="3625315" cy="1952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9" descr="https://pravo.studio/files/uch_group28/uch_pgroup18/uch_uch417/image/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5" name="Picture 11" descr="https://img.wikireading.ru/313745_18_i_0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397" y="715105"/>
            <a:ext cx="5062378" cy="4360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9010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3241" y="129283"/>
            <a:ext cx="7078894" cy="500779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18499" y="694299"/>
            <a:ext cx="4448710" cy="40246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Відносна кількість осіб, які бажають змінити свій вибір на вибір </a:t>
            </a:r>
            <a:r>
              <a:rPr lang="uk-UA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β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пропорційна числу тих, хто вже зробив деякий інший вибір типу </a:t>
            </a:r>
            <a:r>
              <a:rPr lang="uk-UA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 відносній привабливості вибору 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β, визначеної </a:t>
            </a:r>
            <a:r>
              <a:rPr lang="uk-UA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 </a:t>
            </a:r>
            <a:r>
              <a:rPr lang="uk-UA" sz="2400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k-UA" sz="2400" i="1" baseline="-25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β</a:t>
            </a:r>
            <a:r>
              <a:rPr lang="uk-UA" sz="2400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/(А</a:t>
            </a:r>
            <a:r>
              <a:rPr lang="uk-UA" sz="2400" i="1" baseline="-25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uk-UA" sz="2400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+А</a:t>
            </a:r>
            <a:r>
              <a:rPr lang="uk-UA" sz="2400" i="1" baseline="-25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β</a:t>
            </a:r>
            <a:r>
              <a:rPr lang="uk-UA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k-UA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налогічним чином для осіб, які бажають змінити свій вибір на вибір </a:t>
            </a:r>
            <a:r>
              <a:rPr lang="uk-UA" sz="2400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uk-UA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8671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4425" y="4562777"/>
            <a:ext cx="7962471" cy="211765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0577" y="1391346"/>
            <a:ext cx="7647131" cy="210186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98987" y="206214"/>
            <a:ext cx="1033580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/>
              <a:t>Це приводить до системи рівнянь  для </a:t>
            </a:r>
            <a:r>
              <a:rPr lang="en-US" sz="3200" i="1" dirty="0" smtClean="0"/>
              <a:t>X</a:t>
            </a:r>
            <a:r>
              <a:rPr lang="el-GR" sz="3200" i="1" dirty="0" smtClean="0"/>
              <a:t>α</a:t>
            </a:r>
            <a:r>
              <a:rPr lang="en-US" sz="3200" dirty="0"/>
              <a:t> </a:t>
            </a:r>
            <a:r>
              <a:rPr lang="uk-UA" sz="3200" dirty="0" smtClean="0"/>
              <a:t>балансного типу </a:t>
            </a:r>
          </a:p>
          <a:p>
            <a:r>
              <a:rPr lang="uk-UA" sz="3200" dirty="0" smtClean="0"/>
              <a:t> (аналогічно і для </a:t>
            </a:r>
            <a:r>
              <a:rPr lang="en-US" sz="3200" i="1" dirty="0" smtClean="0"/>
              <a:t>X</a:t>
            </a:r>
            <a:r>
              <a:rPr lang="el-GR" sz="3200" i="1" dirty="0" smtClean="0"/>
              <a:t>β</a:t>
            </a:r>
            <a:r>
              <a:rPr lang="uk-UA" sz="3200" i="1" dirty="0" smtClean="0"/>
              <a:t>), </a:t>
            </a:r>
            <a:r>
              <a:rPr lang="uk-UA" sz="3200" dirty="0" smtClean="0"/>
              <a:t>описує миттєвий стан популяції</a:t>
            </a:r>
            <a:r>
              <a:rPr lang="en-US" sz="3200" dirty="0" smtClean="0"/>
              <a:t>:</a:t>
            </a:r>
            <a:endParaRPr lang="ru-RU" sz="3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82885" y="3709042"/>
            <a:ext cx="1153787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 smtClean="0"/>
              <a:t>Узагальнення</a:t>
            </a:r>
            <a:r>
              <a:rPr lang="ru-RU" sz="2400" dirty="0" smtClean="0"/>
              <a:t> на </a:t>
            </a:r>
            <a:r>
              <a:rPr lang="ru-RU" sz="2400" dirty="0" err="1" smtClean="0"/>
              <a:t>випадок</a:t>
            </a:r>
            <a:r>
              <a:rPr lang="ru-RU" sz="2400" dirty="0" smtClean="0"/>
              <a:t> </a:t>
            </a:r>
            <a:r>
              <a:rPr lang="ru-RU" sz="2400" dirty="0" err="1" smtClean="0"/>
              <a:t>довільного</a:t>
            </a:r>
            <a:r>
              <a:rPr lang="ru-RU" sz="2400" dirty="0" smtClean="0"/>
              <a:t> числа </a:t>
            </a:r>
            <a:r>
              <a:rPr lang="ru-RU" sz="2400" dirty="0" err="1" smtClean="0"/>
              <a:t>можливих</a:t>
            </a:r>
            <a:r>
              <a:rPr lang="ru-RU" sz="2400" dirty="0" smtClean="0"/>
              <a:t> </a:t>
            </a:r>
            <a:r>
              <a:rPr lang="ru-RU" sz="2400" dirty="0" err="1" smtClean="0"/>
              <a:t>виборів</a:t>
            </a:r>
            <a:r>
              <a:rPr lang="ru-RU" sz="2400" dirty="0" smtClean="0"/>
              <a:t> </a:t>
            </a:r>
            <a:r>
              <a:rPr lang="ru-RU" sz="2400" i="1" dirty="0" smtClean="0"/>
              <a:t>К</a:t>
            </a:r>
            <a:r>
              <a:rPr lang="ru-RU" sz="2400" dirty="0" smtClean="0"/>
              <a:t> з </a:t>
            </a:r>
            <a:r>
              <a:rPr lang="ru-RU" sz="2400" dirty="0" err="1" smtClean="0"/>
              <a:t>урахуванням</a:t>
            </a:r>
            <a:r>
              <a:rPr lang="ru-RU" sz="2400" dirty="0" smtClean="0"/>
              <a:t> </a:t>
            </a:r>
            <a:r>
              <a:rPr lang="ru-RU" sz="2400" dirty="0" err="1" smtClean="0"/>
              <a:t>більш</a:t>
            </a:r>
            <a:r>
              <a:rPr lang="ru-RU" sz="2400" dirty="0" smtClean="0"/>
              <a:t> </a:t>
            </a:r>
            <a:r>
              <a:rPr lang="ru-RU" sz="2400" dirty="0" err="1" smtClean="0"/>
              <a:t>реальної</a:t>
            </a:r>
            <a:r>
              <a:rPr lang="ru-RU" sz="2400" dirty="0" smtClean="0"/>
              <a:t> </a:t>
            </a:r>
            <a:r>
              <a:rPr lang="ru-RU" sz="2400" dirty="0" err="1" smtClean="0"/>
              <a:t>ситуації</a:t>
            </a:r>
            <a:r>
              <a:rPr lang="ru-RU" sz="2400" dirty="0" smtClean="0"/>
              <a:t>, коли </a:t>
            </a:r>
            <a:r>
              <a:rPr lang="ru-RU" sz="2400" dirty="0" err="1" smtClean="0"/>
              <a:t>привабливість</a:t>
            </a:r>
            <a:r>
              <a:rPr lang="ru-RU" sz="2400" dirty="0" smtClean="0"/>
              <a:t> </a:t>
            </a:r>
            <a:r>
              <a:rPr lang="ru-RU" sz="2400" i="1" dirty="0" smtClean="0"/>
              <a:t>і</a:t>
            </a:r>
            <a:r>
              <a:rPr lang="ru-RU" sz="2400" dirty="0" smtClean="0"/>
              <a:t>-</a:t>
            </a:r>
            <a:r>
              <a:rPr lang="ru-RU" sz="2400" dirty="0" err="1" smtClean="0"/>
              <a:t>го</a:t>
            </a:r>
            <a:r>
              <a:rPr lang="ru-RU" sz="2400" dirty="0" smtClean="0"/>
              <a:t> </a:t>
            </a:r>
            <a:r>
              <a:rPr lang="ru-RU" sz="2400" dirty="0" err="1" smtClean="0"/>
              <a:t>варіанта</a:t>
            </a:r>
            <a:r>
              <a:rPr lang="ru-RU" sz="2400" dirty="0" smtClean="0"/>
              <a:t> </a:t>
            </a:r>
            <a:r>
              <a:rPr lang="ru-RU" sz="2400" dirty="0" err="1" smtClean="0"/>
              <a:t>залежить</a:t>
            </a:r>
            <a:r>
              <a:rPr lang="ru-RU" sz="2400" dirty="0" smtClean="0"/>
              <a:t> </a:t>
            </a:r>
            <a:r>
              <a:rPr lang="ru-RU" sz="2400" dirty="0" err="1" smtClean="0"/>
              <a:t>від</a:t>
            </a:r>
            <a:r>
              <a:rPr lang="ru-RU" sz="2400" dirty="0" smtClean="0"/>
              <a:t> номера </a:t>
            </a:r>
            <a:r>
              <a:rPr lang="ru-RU" sz="2400" dirty="0" err="1" smtClean="0"/>
              <a:t>популяції</a:t>
            </a:r>
            <a:r>
              <a:rPr lang="ru-RU" sz="2400" dirty="0" smtClean="0"/>
              <a:t> </a:t>
            </a:r>
            <a:r>
              <a:rPr lang="en-US" sz="2400" i="1" dirty="0" smtClean="0"/>
              <a:t>j (</a:t>
            </a:r>
            <a:r>
              <a:rPr lang="en-US" sz="2400" i="1" dirty="0" err="1" smtClean="0"/>
              <a:t>Nj</a:t>
            </a:r>
            <a:r>
              <a:rPr lang="en-US" sz="2400" i="1" dirty="0" smtClean="0"/>
              <a:t>)</a:t>
            </a:r>
            <a:r>
              <a:rPr lang="ru-RU" sz="2400" dirty="0" smtClean="0"/>
              <a:t>, яка </a:t>
            </a:r>
            <a:r>
              <a:rPr lang="uk-UA" sz="2400" dirty="0" smtClean="0"/>
              <a:t>робить </a:t>
            </a:r>
            <a:r>
              <a:rPr lang="ru-RU" sz="2400" dirty="0" err="1" smtClean="0"/>
              <a:t>вибір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606092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543" y="1118596"/>
            <a:ext cx="5027487" cy="120814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5030" y="1118596"/>
            <a:ext cx="6756970" cy="541576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191805" y="287677"/>
            <a:ext cx="95446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/>
              <a:t>Розглянемо приклад еволюції міських структур 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32881" y="2816999"/>
            <a:ext cx="5202149" cy="3227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Щоб записати видозмінені рівняння (6.15) для змінних </a:t>
            </a:r>
            <a:r>
              <a:rPr lang="uk-UA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2400" i="1" baseline="30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i="1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треба </a:t>
            </a:r>
            <a:r>
              <a:rPr lang="uk-UA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виразити 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величини </a:t>
            </a:r>
            <a:r>
              <a:rPr lang="uk-UA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i="1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uk-UA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i="1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ij</a:t>
            </a:r>
            <a:r>
              <a:rPr lang="uk-UA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через </a:t>
            </a:r>
            <a:r>
              <a:rPr lang="uk-UA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en-US" sz="2400" i="1" baseline="30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i="1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uk-UA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uk-UA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2400" i="1" baseline="30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i="1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uk-UA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Основна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характеристика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субпопуляції</a:t>
            </a:r>
            <a:r>
              <a:rPr lang="uk-UA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i="1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це кількість робочих місць типу </a:t>
            </a:r>
            <a:r>
              <a:rPr lang="uk-UA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наявних в </a:t>
            </a:r>
            <a:r>
              <a:rPr lang="uk-UA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точці </a:t>
            </a:r>
            <a:r>
              <a:rPr lang="uk-UA" sz="2400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uk-UA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 стосується привабливості </a:t>
            </a:r>
            <a:r>
              <a:rPr lang="uk-UA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400" i="1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ij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то вони є складними функціями </a:t>
            </a:r>
            <a:r>
              <a:rPr lang="uk-UA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2400" i="1" baseline="30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i="1" baseline="-25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uk-UA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en-US" sz="2400" i="1" baseline="30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i="1" baseline="-250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uk-UA" sz="2400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4023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</TotalTime>
  <Words>226</Words>
  <Application>Microsoft Office PowerPoint</Application>
  <PresentationFormat>Широкоэкранный</PresentationFormat>
  <Paragraphs>10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Times New Roman</vt:lpstr>
      <vt:lpstr>Тема Office</vt:lpstr>
      <vt:lpstr>Еволюція великого міста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Еволюція великого міста</dc:title>
  <dc:creator>Ruslan Kovtun</dc:creator>
  <cp:lastModifiedBy>Ruslan Kovtun</cp:lastModifiedBy>
  <cp:revision>22</cp:revision>
  <dcterms:created xsi:type="dcterms:W3CDTF">2019-09-14T09:06:19Z</dcterms:created>
  <dcterms:modified xsi:type="dcterms:W3CDTF">2019-09-14T14:34:41Z</dcterms:modified>
</cp:coreProperties>
</file>