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8" r:id="rId5"/>
    <p:sldId id="262" r:id="rId6"/>
    <p:sldId id="265" r:id="rId7"/>
    <p:sldId id="266" r:id="rId8"/>
    <p:sldId id="270" r:id="rId9"/>
    <p:sldId id="271" r:id="rId10"/>
    <p:sldId id="272" r:id="rId11"/>
    <p:sldId id="263" r:id="rId12"/>
    <p:sldId id="264" r:id="rId13"/>
    <p:sldId id="267" r:id="rId14"/>
    <p:sldId id="268" r:id="rId15"/>
    <p:sldId id="260" r:id="rId16"/>
    <p:sldId id="273" r:id="rId17"/>
    <p:sldId id="274" r:id="rId18"/>
    <p:sldId id="275" r:id="rId19"/>
    <p:sldId id="276" r:id="rId20"/>
    <p:sldId id="277" r:id="rId21"/>
    <p:sldId id="278" r:id="rId22"/>
    <p:sldId id="261" r:id="rId23"/>
    <p:sldId id="279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201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24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077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434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084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155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247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322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329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296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610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C432C-898D-401E-B480-BEA9C98A27F9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6AF0A-B478-4D8C-8C9C-3CB4EA04D8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21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258841"/>
            <a:ext cx="9144000" cy="2387600"/>
          </a:xfrm>
        </p:spPr>
        <p:txBody>
          <a:bodyPr>
            <a:noAutofit/>
          </a:bodyPr>
          <a:lstStyle/>
          <a:p>
            <a:r>
              <a:rPr lang="uk-UA" sz="8800" b="1" dirty="0" smtClean="0"/>
              <a:t>Біологічні комп’ютери</a:t>
            </a:r>
            <a:endParaRPr lang="ru-RU" sz="88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947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785" y="209025"/>
            <a:ext cx="11436824" cy="2315812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err="1"/>
              <a:t>Технологія</a:t>
            </a:r>
            <a:r>
              <a:rPr lang="ru-RU" dirty="0"/>
              <a:t> </a:t>
            </a:r>
            <a:r>
              <a:rPr lang="ru-RU" dirty="0" err="1"/>
              <a:t>мікропроцесорів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наближається</a:t>
            </a:r>
            <a:r>
              <a:rPr lang="ru-RU" dirty="0"/>
              <a:t> до </a:t>
            </a:r>
            <a:r>
              <a:rPr lang="ru-RU" dirty="0" err="1"/>
              <a:t>фундаментальних</a:t>
            </a:r>
            <a:r>
              <a:rPr lang="ru-RU" dirty="0"/>
              <a:t> </a:t>
            </a:r>
            <a:r>
              <a:rPr lang="ru-RU" dirty="0" err="1" smtClean="0"/>
              <a:t>обмежен</a:t>
            </a:r>
            <a:r>
              <a:rPr lang="uk-UA" dirty="0" smtClean="0"/>
              <a:t>ь</a:t>
            </a:r>
            <a:r>
              <a:rPr lang="ru-RU" dirty="0" smtClean="0"/>
              <a:t>. </a:t>
            </a:r>
            <a:r>
              <a:rPr lang="ru-RU" dirty="0" err="1" smtClean="0"/>
              <a:t>Якщо</a:t>
            </a:r>
            <a:r>
              <a:rPr lang="ru-RU" dirty="0" smtClean="0"/>
              <a:t> </a:t>
            </a:r>
            <a:r>
              <a:rPr lang="ru-RU" dirty="0"/>
              <a:t>на початку нового </a:t>
            </a:r>
            <a:r>
              <a:rPr lang="ru-RU" dirty="0" err="1"/>
              <a:t>століття</a:t>
            </a:r>
            <a:r>
              <a:rPr lang="ru-RU" dirty="0"/>
              <a:t> </a:t>
            </a:r>
            <a:r>
              <a:rPr lang="ru-RU" dirty="0" err="1"/>
              <a:t>зростання</a:t>
            </a:r>
            <a:r>
              <a:rPr lang="ru-RU" dirty="0"/>
              <a:t> </a:t>
            </a:r>
            <a:r>
              <a:rPr lang="ru-RU" dirty="0" err="1"/>
              <a:t>продуктивності</a:t>
            </a:r>
            <a:r>
              <a:rPr lang="ru-RU" dirty="0"/>
              <a:t> </a:t>
            </a:r>
            <a:r>
              <a:rPr lang="ru-RU" dirty="0" err="1"/>
              <a:t>мікропроцесорів</a:t>
            </a:r>
            <a:r>
              <a:rPr lang="ru-RU" dirty="0"/>
              <a:t> </a:t>
            </a:r>
            <a:r>
              <a:rPr lang="ru-RU" dirty="0" err="1"/>
              <a:t>припиниться</a:t>
            </a:r>
            <a:r>
              <a:rPr lang="ru-RU" dirty="0"/>
              <a:t>, в </a:t>
            </a:r>
            <a:r>
              <a:rPr lang="ru-RU" dirty="0" err="1"/>
              <a:t>обчислювальній</a:t>
            </a:r>
            <a:r>
              <a:rPr lang="ru-RU" dirty="0"/>
              <a:t> </a:t>
            </a:r>
            <a:r>
              <a:rPr lang="ru-RU" dirty="0" err="1"/>
              <a:t>техніці</a:t>
            </a:r>
            <a:r>
              <a:rPr lang="ru-RU" dirty="0"/>
              <a:t> </a:t>
            </a:r>
            <a:r>
              <a:rPr lang="ru-RU" dirty="0" err="1"/>
              <a:t>настане</a:t>
            </a:r>
            <a:r>
              <a:rPr lang="ru-RU" dirty="0"/>
              <a:t> </a:t>
            </a:r>
            <a:r>
              <a:rPr lang="ru-RU" dirty="0" err="1"/>
              <a:t>стагнація</a:t>
            </a:r>
            <a:r>
              <a:rPr lang="ru-RU" dirty="0"/>
              <a:t>. </a:t>
            </a:r>
            <a:r>
              <a:rPr lang="ru-RU" dirty="0" smtClean="0"/>
              <a:t>Але, </a:t>
            </a:r>
            <a:r>
              <a:rPr lang="ru-RU" dirty="0" err="1"/>
              <a:t>можливо</a:t>
            </a:r>
            <a:r>
              <a:rPr lang="ru-RU" dirty="0"/>
              <a:t>, </a:t>
            </a:r>
            <a:r>
              <a:rPr lang="ru-RU" dirty="0" err="1"/>
              <a:t>замість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відбудеться</a:t>
            </a:r>
            <a:r>
              <a:rPr lang="ru-RU" dirty="0"/>
              <a:t> </a:t>
            </a:r>
            <a:r>
              <a:rPr lang="ru-RU" dirty="0" err="1"/>
              <a:t>технологічний</a:t>
            </a:r>
            <a:r>
              <a:rPr lang="ru-RU" dirty="0"/>
              <a:t> </a:t>
            </a:r>
            <a:r>
              <a:rPr lang="ru-RU" dirty="0" err="1"/>
              <a:t>стрибок</a:t>
            </a:r>
            <a:r>
              <a:rPr lang="ru-RU" dirty="0"/>
              <a:t> </a:t>
            </a:r>
            <a:r>
              <a:rPr lang="ru-RU" dirty="0" smtClean="0"/>
              <a:t>з </a:t>
            </a:r>
            <a:r>
              <a:rPr lang="ru-RU" dirty="0" err="1" smtClean="0"/>
              <a:t>тисячократним</a:t>
            </a:r>
            <a:r>
              <a:rPr lang="ru-RU" dirty="0" smtClean="0"/>
              <a:t> </a:t>
            </a:r>
            <a:r>
              <a:rPr lang="ru-RU" dirty="0" err="1"/>
              <a:t>збільшенням</a:t>
            </a:r>
            <a:r>
              <a:rPr lang="ru-RU" dirty="0"/>
              <a:t> </a:t>
            </a:r>
            <a:r>
              <a:rPr lang="ru-RU" dirty="0" err="1"/>
              <a:t>потужності</a:t>
            </a:r>
            <a:r>
              <a:rPr lang="ru-RU" dirty="0"/>
              <a:t> </a:t>
            </a:r>
            <a:r>
              <a:rPr lang="ru-RU" dirty="0" err="1"/>
              <a:t>комп'ютерів</a:t>
            </a:r>
            <a:r>
              <a:rPr lang="ru-RU" dirty="0"/>
              <a:t>. </a:t>
            </a:r>
          </a:p>
        </p:txBody>
      </p:sp>
      <p:pic>
        <p:nvPicPr>
          <p:cNvPr id="5" name="Picture 2" descr="C:\Documents and Settings\Настена\Рабочий стол\evo\1231883521_6b458f18904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3025" y="2721670"/>
            <a:ext cx="8630750" cy="385655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3441402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6880" y="1146412"/>
            <a:ext cx="6176749" cy="5049671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/>
              <a:t>До </a:t>
            </a:r>
            <a:r>
              <a:rPr lang="ru-RU" dirty="0" err="1"/>
              <a:t>технологій</a:t>
            </a:r>
            <a:r>
              <a:rPr lang="ru-RU" dirty="0"/>
              <a:t>, </a:t>
            </a:r>
            <a:r>
              <a:rPr lang="ru-RU" dirty="0" err="1"/>
              <a:t>здатних</a:t>
            </a:r>
            <a:r>
              <a:rPr lang="ru-RU" dirty="0"/>
              <a:t> </a:t>
            </a:r>
            <a:r>
              <a:rPr lang="ru-RU" dirty="0" err="1"/>
              <a:t>експоненціально</a:t>
            </a:r>
            <a:r>
              <a:rPr lang="ru-RU" dirty="0"/>
              <a:t> </a:t>
            </a:r>
            <a:r>
              <a:rPr lang="ru-RU" dirty="0" err="1"/>
              <a:t>збільшувати</a:t>
            </a:r>
            <a:r>
              <a:rPr lang="ru-RU" dirty="0"/>
              <a:t> </a:t>
            </a:r>
            <a:r>
              <a:rPr lang="ru-RU" dirty="0" err="1"/>
              <a:t>обробну</a:t>
            </a:r>
            <a:r>
              <a:rPr lang="ru-RU" dirty="0"/>
              <a:t> </a:t>
            </a:r>
            <a:r>
              <a:rPr lang="ru-RU" dirty="0" err="1"/>
              <a:t>потужність</a:t>
            </a:r>
            <a:r>
              <a:rPr lang="ru-RU" dirty="0"/>
              <a:t> </a:t>
            </a:r>
            <a:r>
              <a:rPr lang="ru-RU" dirty="0" err="1"/>
              <a:t>комп'ютерів</a:t>
            </a:r>
            <a:r>
              <a:rPr lang="ru-RU" dirty="0"/>
              <a:t>, </a:t>
            </a:r>
            <a:r>
              <a:rPr lang="ru-RU" dirty="0" err="1"/>
              <a:t>слід</a:t>
            </a:r>
            <a:r>
              <a:rPr lang="ru-RU" dirty="0"/>
              <a:t> </a:t>
            </a:r>
            <a:r>
              <a:rPr lang="ru-RU" dirty="0" err="1"/>
              <a:t>віднести</a:t>
            </a:r>
            <a:r>
              <a:rPr lang="ru-RU" dirty="0"/>
              <a:t> </a:t>
            </a:r>
            <a:r>
              <a:rPr lang="ru-RU" dirty="0" err="1"/>
              <a:t>молекулярні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err="1"/>
              <a:t>атомні</a:t>
            </a:r>
            <a:r>
              <a:rPr lang="ru-RU" dirty="0"/>
              <a:t> </a:t>
            </a:r>
            <a:r>
              <a:rPr lang="ru-RU" dirty="0" err="1"/>
              <a:t>технології</a:t>
            </a:r>
            <a:r>
              <a:rPr lang="ru-RU" dirty="0"/>
              <a:t>; ДНК і </a:t>
            </a:r>
            <a:r>
              <a:rPr lang="ru-RU" dirty="0" err="1" smtClean="0"/>
              <a:t>інші</a:t>
            </a:r>
            <a:r>
              <a:rPr lang="ru-RU" dirty="0" smtClean="0"/>
              <a:t> </a:t>
            </a:r>
            <a:r>
              <a:rPr lang="ru-RU" dirty="0" err="1"/>
              <a:t>біологічні</a:t>
            </a:r>
            <a:r>
              <a:rPr lang="ru-RU" dirty="0"/>
              <a:t> </a:t>
            </a:r>
            <a:r>
              <a:rPr lang="ru-RU" dirty="0" err="1"/>
              <a:t>матеріали</a:t>
            </a:r>
            <a:r>
              <a:rPr lang="ru-RU" dirty="0"/>
              <a:t>; </a:t>
            </a:r>
            <a:r>
              <a:rPr lang="ru-RU" dirty="0" err="1" smtClean="0"/>
              <a:t>тривимірні</a:t>
            </a:r>
            <a:r>
              <a:rPr lang="ru-RU" dirty="0" smtClean="0"/>
              <a:t> </a:t>
            </a:r>
            <a:r>
              <a:rPr lang="ru-RU" dirty="0" err="1"/>
              <a:t>технології</a:t>
            </a:r>
            <a:r>
              <a:rPr lang="ru-RU" dirty="0"/>
              <a:t>; </a:t>
            </a:r>
            <a:r>
              <a:rPr lang="ru-RU" dirty="0" err="1" smtClean="0"/>
              <a:t>технології</a:t>
            </a:r>
            <a:r>
              <a:rPr lang="ru-RU" dirty="0"/>
              <a:t>, </a:t>
            </a:r>
            <a:r>
              <a:rPr lang="ru-RU" dirty="0" err="1"/>
              <a:t>засновані</a:t>
            </a:r>
            <a:r>
              <a:rPr lang="ru-RU" dirty="0"/>
              <a:t> на </a:t>
            </a:r>
            <a:r>
              <a:rPr lang="ru-RU" dirty="0" smtClean="0"/>
              <a:t>фотонах </a:t>
            </a:r>
            <a:r>
              <a:rPr lang="ru-RU" dirty="0" err="1"/>
              <a:t>замість</a:t>
            </a:r>
            <a:r>
              <a:rPr lang="ru-RU" dirty="0"/>
              <a:t> </a:t>
            </a:r>
            <a:r>
              <a:rPr lang="ru-RU" dirty="0" err="1"/>
              <a:t>електронів</a:t>
            </a:r>
            <a:r>
              <a:rPr lang="ru-RU" dirty="0"/>
              <a:t>; </a:t>
            </a:r>
            <a:r>
              <a:rPr lang="ru-RU" dirty="0" smtClean="0"/>
              <a:t>і </a:t>
            </a:r>
            <a:r>
              <a:rPr lang="ru-RU" dirty="0" err="1"/>
              <a:t>нарешті</a:t>
            </a:r>
            <a:r>
              <a:rPr lang="ru-RU" dirty="0"/>
              <a:t>, </a:t>
            </a:r>
            <a:r>
              <a:rPr lang="ru-RU" dirty="0" err="1"/>
              <a:t>квантові</a:t>
            </a:r>
            <a:r>
              <a:rPr lang="ru-RU" dirty="0"/>
              <a:t> </a:t>
            </a:r>
            <a:r>
              <a:rPr lang="ru-RU" dirty="0" err="1"/>
              <a:t>технології</a:t>
            </a:r>
            <a:r>
              <a:rPr lang="ru-RU" dirty="0"/>
              <a:t>, </a:t>
            </a:r>
            <a:r>
              <a:rPr lang="ru-RU" dirty="0" smtClean="0"/>
              <a:t>в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використовуються</a:t>
            </a:r>
            <a:r>
              <a:rPr lang="ru-RU" dirty="0"/>
              <a:t> </a:t>
            </a:r>
            <a:r>
              <a:rPr lang="ru-RU" dirty="0" err="1" smtClean="0"/>
              <a:t>елементарні</a:t>
            </a:r>
            <a:r>
              <a:rPr lang="ru-RU" dirty="0" smtClean="0"/>
              <a:t> </a:t>
            </a:r>
            <a:r>
              <a:rPr lang="ru-RU" dirty="0" err="1"/>
              <a:t>частинки</a:t>
            </a:r>
            <a:r>
              <a:rPr lang="ru-RU" dirty="0"/>
              <a:t>.</a:t>
            </a:r>
          </a:p>
        </p:txBody>
      </p:sp>
      <p:pic>
        <p:nvPicPr>
          <p:cNvPr id="2050" name="Picture 2" descr="Картинки по запросу &quot;биологические компьютері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444" y="348610"/>
            <a:ext cx="4762500" cy="3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ÐÐ°ÑÑÐ¸Ð½ÐºÐ¸ Ð¿Ð¾ Ð·Ð°Ð¿ÑÐ¾ÑÑ Ð±Ð¸Ð¾ÐºÐ¾Ð¼Ð¿ÑÑÑÐµÑ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444" y="3814131"/>
            <a:ext cx="4762500" cy="270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971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300321"/>
            <a:ext cx="12064621" cy="3589291"/>
          </a:xfrm>
        </p:spPr>
        <p:txBody>
          <a:bodyPr>
            <a:normAutofit/>
          </a:bodyPr>
          <a:lstStyle/>
          <a:p>
            <a:r>
              <a:rPr lang="ru-RU" dirty="0"/>
              <a:t>В </a:t>
            </a:r>
            <a:r>
              <a:rPr lang="ru-RU" dirty="0" err="1"/>
              <a:t>даний</a:t>
            </a:r>
            <a:r>
              <a:rPr lang="ru-RU" dirty="0"/>
              <a:t> час, коли </a:t>
            </a:r>
            <a:r>
              <a:rPr lang="ru-RU" dirty="0" err="1"/>
              <a:t>кожен</a:t>
            </a:r>
            <a:r>
              <a:rPr lang="ru-RU" dirty="0"/>
              <a:t> </a:t>
            </a:r>
            <a:r>
              <a:rPr lang="ru-RU" dirty="0" err="1"/>
              <a:t>новий</a:t>
            </a:r>
            <a:r>
              <a:rPr lang="ru-RU" dirty="0"/>
              <a:t> </a:t>
            </a:r>
            <a:r>
              <a:rPr lang="ru-RU" dirty="0" err="1"/>
              <a:t>крок</a:t>
            </a:r>
            <a:r>
              <a:rPr lang="ru-RU" dirty="0"/>
              <a:t> у </a:t>
            </a:r>
            <a:r>
              <a:rPr lang="ru-RU" dirty="0" err="1"/>
              <a:t>вдосконаленні</a:t>
            </a:r>
            <a:r>
              <a:rPr lang="ru-RU" dirty="0"/>
              <a:t> </a:t>
            </a:r>
            <a:r>
              <a:rPr lang="ru-RU" dirty="0" err="1"/>
              <a:t>напівпровідникових</a:t>
            </a:r>
            <a:r>
              <a:rPr lang="ru-RU" dirty="0"/>
              <a:t> </a:t>
            </a:r>
            <a:r>
              <a:rPr lang="ru-RU" dirty="0" err="1"/>
              <a:t>технологій</a:t>
            </a:r>
            <a:r>
              <a:rPr lang="ru-RU" dirty="0"/>
              <a:t> </a:t>
            </a:r>
            <a:r>
              <a:rPr lang="ru-RU" dirty="0" err="1"/>
              <a:t>дається</a:t>
            </a:r>
            <a:r>
              <a:rPr lang="ru-RU" dirty="0"/>
              <a:t> з </a:t>
            </a:r>
            <a:r>
              <a:rPr lang="ru-RU" dirty="0" err="1"/>
              <a:t>дедалі</a:t>
            </a:r>
            <a:r>
              <a:rPr lang="ru-RU" dirty="0"/>
              <a:t> </a:t>
            </a:r>
            <a:r>
              <a:rPr lang="ru-RU" dirty="0" err="1"/>
              <a:t>більшим</a:t>
            </a:r>
            <a:r>
              <a:rPr lang="ru-RU" dirty="0"/>
              <a:t> </a:t>
            </a:r>
            <a:r>
              <a:rPr lang="ru-RU" dirty="0" err="1"/>
              <a:t>працею</a:t>
            </a:r>
            <a:r>
              <a:rPr lang="ru-RU" dirty="0"/>
              <a:t>, </a:t>
            </a:r>
            <a:r>
              <a:rPr lang="ru-RU" dirty="0" err="1"/>
              <a:t>вчені</a:t>
            </a:r>
            <a:r>
              <a:rPr lang="ru-RU" dirty="0"/>
              <a:t> </a:t>
            </a:r>
            <a:r>
              <a:rPr lang="ru-RU" dirty="0" err="1"/>
              <a:t>шукають</a:t>
            </a:r>
            <a:r>
              <a:rPr lang="ru-RU" dirty="0"/>
              <a:t> </a:t>
            </a:r>
            <a:r>
              <a:rPr lang="ru-RU" dirty="0" err="1"/>
              <a:t>альтернативні</a:t>
            </a:r>
            <a:r>
              <a:rPr lang="ru-RU" dirty="0"/>
              <a:t> </a:t>
            </a:r>
            <a:r>
              <a:rPr lang="ru-RU" dirty="0" err="1"/>
              <a:t>можливості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обчислювальних</a:t>
            </a:r>
            <a:r>
              <a:rPr lang="ru-RU" dirty="0"/>
              <a:t> систем. </a:t>
            </a:r>
            <a:r>
              <a:rPr lang="ru-RU" dirty="0" err="1"/>
              <a:t>Природний</a:t>
            </a:r>
            <a:r>
              <a:rPr lang="ru-RU" dirty="0"/>
              <a:t> </a:t>
            </a:r>
            <a:r>
              <a:rPr lang="ru-RU" dirty="0" err="1"/>
              <a:t>інтерес</a:t>
            </a:r>
            <a:r>
              <a:rPr lang="ru-RU" dirty="0"/>
              <a:t> ряду </a:t>
            </a:r>
            <a:r>
              <a:rPr lang="ru-RU" dirty="0" err="1"/>
              <a:t>дослідницьких</a:t>
            </a:r>
            <a:r>
              <a:rPr lang="ru-RU" dirty="0"/>
              <a:t> </a:t>
            </a:r>
            <a:r>
              <a:rPr lang="ru-RU" dirty="0" err="1" smtClean="0"/>
              <a:t>груп</a:t>
            </a:r>
            <a:r>
              <a:rPr lang="ru-RU" dirty="0" smtClean="0"/>
              <a:t> </a:t>
            </a:r>
            <a:r>
              <a:rPr lang="ru-RU" dirty="0" err="1" smtClean="0"/>
              <a:t>викликали</a:t>
            </a:r>
            <a:r>
              <a:rPr lang="ru-RU" dirty="0" smtClean="0"/>
              <a:t> </a:t>
            </a:r>
            <a:r>
              <a:rPr lang="ru-RU" dirty="0" err="1"/>
              <a:t>природні</a:t>
            </a:r>
            <a:r>
              <a:rPr lang="ru-RU" dirty="0"/>
              <a:t> </a:t>
            </a:r>
            <a:r>
              <a:rPr lang="ru-RU" dirty="0" err="1"/>
              <a:t>способи</a:t>
            </a:r>
            <a:r>
              <a:rPr lang="ru-RU" dirty="0"/>
              <a:t> </a:t>
            </a:r>
            <a:r>
              <a:rPr lang="ru-RU" dirty="0" err="1"/>
              <a:t>зберігання</a:t>
            </a:r>
            <a:r>
              <a:rPr lang="ru-RU" dirty="0"/>
              <a:t> і </a:t>
            </a:r>
            <a:r>
              <a:rPr lang="ru-RU" dirty="0" err="1"/>
              <a:t>обробки</a:t>
            </a:r>
            <a:r>
              <a:rPr lang="ru-RU" dirty="0"/>
              <a:t> </a:t>
            </a:r>
            <a:r>
              <a:rPr lang="ru-RU" dirty="0" err="1"/>
              <a:t>інформації</a:t>
            </a:r>
            <a:r>
              <a:rPr lang="ru-RU" dirty="0"/>
              <a:t> в </a:t>
            </a:r>
            <a:r>
              <a:rPr lang="ru-RU" dirty="0" err="1"/>
              <a:t>біологічних</a:t>
            </a:r>
            <a:r>
              <a:rPr lang="ru-RU" dirty="0"/>
              <a:t> системах. </a:t>
            </a:r>
            <a:r>
              <a:rPr lang="ru-RU" dirty="0" err="1"/>
              <a:t>Підсумком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пошуків</a:t>
            </a:r>
            <a:r>
              <a:rPr lang="ru-RU" dirty="0"/>
              <a:t> </a:t>
            </a:r>
            <a:r>
              <a:rPr lang="ru-RU" dirty="0" err="1"/>
              <a:t>з'явився</a:t>
            </a:r>
            <a:r>
              <a:rPr lang="ru-RU" dirty="0"/>
              <a:t> </a:t>
            </a:r>
            <a:r>
              <a:rPr lang="ru-RU" dirty="0" err="1" smtClean="0"/>
              <a:t>гібрид</a:t>
            </a:r>
            <a:r>
              <a:rPr lang="ru-RU" dirty="0" smtClean="0"/>
              <a:t> </a:t>
            </a:r>
            <a:r>
              <a:rPr lang="ru-RU" dirty="0" err="1"/>
              <a:t>інформаційних</a:t>
            </a:r>
            <a:r>
              <a:rPr lang="ru-RU" dirty="0"/>
              <a:t> і </a:t>
            </a:r>
            <a:r>
              <a:rPr lang="ru-RU" dirty="0" err="1"/>
              <a:t>молекулярних</a:t>
            </a:r>
            <a:r>
              <a:rPr lang="ru-RU" dirty="0"/>
              <a:t> </a:t>
            </a:r>
            <a:r>
              <a:rPr lang="ru-RU" dirty="0" err="1"/>
              <a:t>технологій</a:t>
            </a:r>
            <a:r>
              <a:rPr lang="ru-RU" dirty="0"/>
              <a:t> і </a:t>
            </a:r>
            <a:r>
              <a:rPr lang="ru-RU" dirty="0" err="1"/>
              <a:t>біохімії</a:t>
            </a:r>
            <a:r>
              <a:rPr lang="ru-RU" dirty="0"/>
              <a:t> - </a:t>
            </a:r>
            <a:r>
              <a:rPr lang="ru-RU" dirty="0" err="1"/>
              <a:t>біокомп'ютер</a:t>
            </a:r>
            <a:r>
              <a:rPr lang="ru-RU" dirty="0"/>
              <a:t>. </a:t>
            </a:r>
            <a:r>
              <a:rPr lang="ru-RU" dirty="0" err="1"/>
              <a:t>Йдуть</a:t>
            </a:r>
            <a:r>
              <a:rPr lang="ru-RU" dirty="0"/>
              <a:t> </a:t>
            </a:r>
            <a:r>
              <a:rPr lang="ru-RU" dirty="0" err="1"/>
              <a:t>розробки</a:t>
            </a:r>
            <a:r>
              <a:rPr lang="ru-RU" dirty="0"/>
              <a:t> </a:t>
            </a:r>
            <a:r>
              <a:rPr lang="ru-RU" dirty="0" err="1"/>
              <a:t>декількох</a:t>
            </a:r>
            <a:r>
              <a:rPr lang="ru-RU" dirty="0"/>
              <a:t> </a:t>
            </a:r>
            <a:r>
              <a:rPr lang="ru-RU" dirty="0" err="1"/>
              <a:t>типів</a:t>
            </a:r>
            <a:r>
              <a:rPr lang="ru-RU" dirty="0"/>
              <a:t> </a:t>
            </a:r>
            <a:r>
              <a:rPr lang="ru-RU" dirty="0" err="1"/>
              <a:t>біокомп'ютерів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базуються</a:t>
            </a:r>
            <a:r>
              <a:rPr lang="ru-RU" dirty="0"/>
              <a:t> на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біологічних</a:t>
            </a:r>
            <a:r>
              <a:rPr lang="ru-RU" dirty="0"/>
              <a:t> </a:t>
            </a:r>
            <a:r>
              <a:rPr lang="ru-RU" dirty="0" err="1"/>
              <a:t>процесах</a:t>
            </a:r>
            <a:r>
              <a:rPr lang="ru-RU" dirty="0"/>
              <a:t>. </a:t>
            </a:r>
            <a:r>
              <a:rPr lang="ru-RU" dirty="0" err="1"/>
              <a:t>Це</a:t>
            </a:r>
            <a:r>
              <a:rPr lang="ru-RU" dirty="0"/>
              <a:t>, в першу </a:t>
            </a:r>
            <a:r>
              <a:rPr lang="ru-RU" dirty="0" err="1"/>
              <a:t>чергу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знаходяться</a:t>
            </a:r>
            <a:r>
              <a:rPr lang="ru-RU" dirty="0"/>
              <a:t> в </a:t>
            </a:r>
            <a:r>
              <a:rPr lang="ru-RU" dirty="0" err="1"/>
              <a:t>стадії</a:t>
            </a:r>
            <a:r>
              <a:rPr lang="ru-RU" dirty="0"/>
              <a:t> </a:t>
            </a:r>
            <a:r>
              <a:rPr lang="ru-RU" dirty="0" err="1"/>
              <a:t>розробки</a:t>
            </a:r>
            <a:r>
              <a:rPr lang="ru-RU" dirty="0"/>
              <a:t> </a:t>
            </a:r>
            <a:r>
              <a:rPr lang="ru-RU" dirty="0" smtClean="0"/>
              <a:t>ДНК</a:t>
            </a:r>
            <a:r>
              <a:rPr lang="en-US" dirty="0" smtClean="0"/>
              <a:t>- </a:t>
            </a:r>
            <a:r>
              <a:rPr lang="ru-RU" dirty="0" smtClean="0"/>
              <a:t>і </a:t>
            </a:r>
            <a:r>
              <a:rPr lang="ru-RU" dirty="0" err="1"/>
              <a:t>клітинні</a:t>
            </a:r>
            <a:r>
              <a:rPr lang="ru-RU" dirty="0"/>
              <a:t> </a:t>
            </a:r>
            <a:r>
              <a:rPr lang="ru-RU" dirty="0" err="1"/>
              <a:t>біокомп'ютери</a:t>
            </a:r>
            <a:r>
              <a:rPr lang="ru-RU" dirty="0"/>
              <a:t>.</a:t>
            </a:r>
          </a:p>
        </p:txBody>
      </p:sp>
      <p:pic>
        <p:nvPicPr>
          <p:cNvPr id="4" name="Picture 2" descr="C:\Documents and Settings\Настена\Рабочий стол\evo\171Microprocess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036" y="3422247"/>
            <a:ext cx="5543479" cy="2937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6175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871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latin typeface="+mn-lt"/>
              </a:rPr>
              <a:t>Основні напрями в створенні </a:t>
            </a:r>
            <a:r>
              <a:rPr lang="uk-UA" sz="4000" b="1" dirty="0" err="1" smtClean="0">
                <a:latin typeface="+mn-lt"/>
              </a:rPr>
              <a:t>біокомп’ютерів</a:t>
            </a:r>
            <a:r>
              <a:rPr lang="uk-UA" sz="4000" b="1" dirty="0" smtClean="0">
                <a:latin typeface="+mn-lt"/>
              </a:rPr>
              <a:t>:</a:t>
            </a:r>
            <a:endParaRPr lang="ru-RU" sz="40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8075" y="2316945"/>
            <a:ext cx="4689143" cy="3497001"/>
          </a:xfrm>
        </p:spPr>
        <p:txBody>
          <a:bodyPr>
            <a:noAutofit/>
          </a:bodyPr>
          <a:lstStyle/>
          <a:p>
            <a:r>
              <a:rPr lang="uk-UA" sz="3400" dirty="0" smtClean="0"/>
              <a:t>Нейронні</a:t>
            </a:r>
          </a:p>
          <a:p>
            <a:r>
              <a:rPr lang="uk-UA" sz="3400" dirty="0" smtClean="0"/>
              <a:t>Клітинні</a:t>
            </a:r>
          </a:p>
          <a:p>
            <a:r>
              <a:rPr lang="uk-UA" sz="3400" dirty="0" err="1" smtClean="0"/>
              <a:t>Автохвильові</a:t>
            </a:r>
            <a:r>
              <a:rPr lang="uk-UA" sz="3400" dirty="0" smtClean="0"/>
              <a:t> на білковій плівці</a:t>
            </a:r>
          </a:p>
          <a:p>
            <a:r>
              <a:rPr lang="uk-UA" sz="3400" dirty="0" smtClean="0"/>
              <a:t>На основі ДНК</a:t>
            </a:r>
            <a:endParaRPr lang="ru-RU" sz="3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0457" t="34940" r="28972" b="26824"/>
          <a:stretch/>
        </p:blipFill>
        <p:spPr>
          <a:xfrm>
            <a:off x="6096000" y="1201001"/>
            <a:ext cx="5034886" cy="526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416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7699" y="1539023"/>
            <a:ext cx="6381465" cy="4111152"/>
          </a:xfrm>
        </p:spPr>
        <p:txBody>
          <a:bodyPr>
            <a:normAutofit/>
          </a:bodyPr>
          <a:lstStyle/>
          <a:p>
            <a:r>
              <a:rPr lang="uk-UA" sz="3600" dirty="0"/>
              <a:t>У 1966 році вийшла книга </a:t>
            </a:r>
            <a:r>
              <a:rPr lang="uk-UA" sz="3600" dirty="0" err="1"/>
              <a:t>Дж</a:t>
            </a:r>
            <a:r>
              <a:rPr lang="uk-UA" sz="3600" dirty="0"/>
              <a:t>. Фон </a:t>
            </a:r>
            <a:r>
              <a:rPr lang="uk-UA" sz="3600" dirty="0" err="1"/>
              <a:t>Неймана</a:t>
            </a:r>
            <a:r>
              <a:rPr lang="uk-UA" sz="3600" dirty="0"/>
              <a:t> "Теорія </a:t>
            </a:r>
            <a:r>
              <a:rPr lang="uk-UA" sz="3600" dirty="0" err="1"/>
              <a:t>самовідтворюваних</a:t>
            </a:r>
            <a:r>
              <a:rPr lang="uk-UA" sz="3600" dirty="0"/>
              <a:t> автоматів», в якій описується теорія клітинних автоматів, які здатні до самовідтворення, аналогічно живій клітині</a:t>
            </a:r>
            <a:r>
              <a:rPr lang="uk-UA" sz="3600" dirty="0" smtClean="0"/>
              <a:t>.</a:t>
            </a:r>
            <a:endParaRPr lang="ru-RU" sz="3600" dirty="0"/>
          </a:p>
        </p:txBody>
      </p:sp>
      <p:pic>
        <p:nvPicPr>
          <p:cNvPr id="4" name="Picture 2" descr="ÐÐ°ÑÑÐ¸Ð½ÐºÐ¸ Ð¿Ð¾ Ð·Ð°Ð¿ÑÐ¾ÑÑ Ð´Ð¶Ð¾ÑÐ´Ð¶ ÑÐ¾Ð½ Ð½ÐµÐ¹Ð¼Ð°Ð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292" y="901228"/>
            <a:ext cx="4440659" cy="504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38200" y="105151"/>
            <a:ext cx="10515600" cy="794935"/>
          </a:xfrm>
        </p:spPr>
        <p:txBody>
          <a:bodyPr/>
          <a:lstStyle/>
          <a:p>
            <a:pPr algn="ctr"/>
            <a:r>
              <a:rPr lang="uk-UA" b="1" dirty="0" smtClean="0"/>
              <a:t>ДНК – комп’ютер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481651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4302" y="1000467"/>
            <a:ext cx="5535304" cy="5224279"/>
          </a:xfrm>
        </p:spPr>
        <p:txBody>
          <a:bodyPr>
            <a:normAutofit/>
          </a:bodyPr>
          <a:lstStyle/>
          <a:p>
            <a:r>
              <a:rPr lang="uk-UA" sz="3200" dirty="0"/>
              <a:t>У 1994 році </a:t>
            </a:r>
            <a:r>
              <a:rPr lang="uk-UA" sz="3200" dirty="0" err="1"/>
              <a:t>Едельман</a:t>
            </a:r>
            <a:r>
              <a:rPr lang="uk-UA" sz="3200" dirty="0"/>
              <a:t> на досвіді показав, що молекули ДНК можуть вирішувати обчислювальні завдання, причому такі, які представляють найбільші труднощі для традиційних комп'ютерів. З цього моменту розвивається історія ДНК-обчислень.</a:t>
            </a:r>
            <a:endParaRPr lang="ru-RU" sz="3200" dirty="0"/>
          </a:p>
          <a:p>
            <a:endParaRPr lang="ru-RU" dirty="0"/>
          </a:p>
        </p:txBody>
      </p:sp>
      <p:pic>
        <p:nvPicPr>
          <p:cNvPr id="4" name="Picture 6" descr="Professor Gerald M. Edel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4565" y="805062"/>
            <a:ext cx="3908359" cy="541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56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2956" y="365315"/>
            <a:ext cx="11709778" cy="4351338"/>
          </a:xfrm>
        </p:spPr>
        <p:txBody>
          <a:bodyPr>
            <a:normAutofit/>
          </a:bodyPr>
          <a:lstStyle/>
          <a:p>
            <a:r>
              <a:rPr lang="ru-RU" dirty="0" smtClean="0"/>
              <a:t>Першу </a:t>
            </a:r>
            <a:r>
              <a:rPr lang="ru-RU" dirty="0"/>
              <a:t>модель </a:t>
            </a:r>
            <a:r>
              <a:rPr lang="ru-RU" dirty="0" err="1"/>
              <a:t>біокомп'ютера</a:t>
            </a:r>
            <a:r>
              <a:rPr lang="ru-RU" dirty="0"/>
              <a:t>, правда, у </a:t>
            </a:r>
            <a:r>
              <a:rPr lang="ru-RU" dirty="0" err="1"/>
              <a:t>вигляді</a:t>
            </a:r>
            <a:r>
              <a:rPr lang="ru-RU" dirty="0"/>
              <a:t> </a:t>
            </a:r>
            <a:r>
              <a:rPr lang="ru-RU" dirty="0" err="1"/>
              <a:t>механізму</a:t>
            </a:r>
            <a:r>
              <a:rPr lang="ru-RU" dirty="0"/>
              <a:t> з </a:t>
            </a:r>
            <a:r>
              <a:rPr lang="ru-RU" dirty="0" err="1"/>
              <a:t>пластмаси</a:t>
            </a:r>
            <a:r>
              <a:rPr lang="ru-RU" dirty="0"/>
              <a:t>, в 1999 р створив </a:t>
            </a:r>
            <a:r>
              <a:rPr lang="ru-RU" dirty="0" err="1"/>
              <a:t>Ехуд</a:t>
            </a:r>
            <a:r>
              <a:rPr lang="ru-RU" dirty="0"/>
              <a:t> </a:t>
            </a:r>
            <a:r>
              <a:rPr lang="ru-RU" dirty="0" err="1"/>
              <a:t>Шапіро</a:t>
            </a:r>
            <a:r>
              <a:rPr lang="ru-RU" dirty="0"/>
              <a:t> з </a:t>
            </a:r>
            <a:r>
              <a:rPr lang="ru-RU" dirty="0" err="1" smtClean="0"/>
              <a:t>Вейцманівського</a:t>
            </a:r>
            <a:r>
              <a:rPr lang="ru-RU" dirty="0" smtClean="0"/>
              <a:t> </a:t>
            </a:r>
            <a:r>
              <a:rPr lang="ru-RU" dirty="0" err="1"/>
              <a:t>інституту</a:t>
            </a:r>
            <a:r>
              <a:rPr lang="ru-RU" dirty="0"/>
              <a:t> </a:t>
            </a:r>
            <a:r>
              <a:rPr lang="ru-RU" dirty="0" err="1"/>
              <a:t>природничих</a:t>
            </a:r>
            <a:r>
              <a:rPr lang="ru-RU" dirty="0"/>
              <a:t> наук. З </a:t>
            </a:r>
            <a:r>
              <a:rPr lang="ru-RU" dirty="0" err="1"/>
              <a:t>пластмаси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спорудив</a:t>
            </a:r>
            <a:r>
              <a:rPr lang="ru-RU" dirty="0"/>
              <a:t> 30-сантиметрову модель </a:t>
            </a:r>
            <a:r>
              <a:rPr lang="ru-RU" dirty="0" err="1"/>
              <a:t>біологічного</a:t>
            </a:r>
            <a:r>
              <a:rPr lang="ru-RU" dirty="0"/>
              <a:t> </a:t>
            </a:r>
            <a:r>
              <a:rPr lang="ru-RU" dirty="0" err="1"/>
              <a:t>комп'ютера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працює</a:t>
            </a:r>
            <a:r>
              <a:rPr lang="ru-RU" dirty="0"/>
              <a:t> за принципами </a:t>
            </a:r>
            <a:r>
              <a:rPr lang="ru-RU" dirty="0" err="1"/>
              <a:t>живої</a:t>
            </a:r>
            <a:r>
              <a:rPr lang="ru-RU" dirty="0"/>
              <a:t> </a:t>
            </a:r>
            <a:r>
              <a:rPr lang="ru-RU" dirty="0" err="1"/>
              <a:t>клітини</a:t>
            </a:r>
            <a:r>
              <a:rPr lang="ru-RU" dirty="0"/>
              <a:t>. У </a:t>
            </a:r>
            <a:r>
              <a:rPr lang="ru-RU" dirty="0" err="1"/>
              <a:t>ньому</a:t>
            </a:r>
            <a:r>
              <a:rPr lang="ru-RU" dirty="0"/>
              <a:t> </a:t>
            </a:r>
            <a:r>
              <a:rPr lang="ru-RU" dirty="0" err="1"/>
              <a:t>знаходиться</a:t>
            </a:r>
            <a:r>
              <a:rPr lang="ru-RU" dirty="0"/>
              <a:t> </a:t>
            </a:r>
            <a:r>
              <a:rPr lang="ru-RU" dirty="0" err="1"/>
              <a:t>своєрідний</a:t>
            </a:r>
            <a:r>
              <a:rPr lang="ru-RU" dirty="0"/>
              <a:t> </a:t>
            </a:r>
            <a:r>
              <a:rPr lang="ru-RU" dirty="0" err="1"/>
              <a:t>складальний</a:t>
            </a:r>
            <a:r>
              <a:rPr lang="ru-RU" dirty="0"/>
              <a:t> </a:t>
            </a:r>
            <a:r>
              <a:rPr lang="ru-RU" dirty="0" err="1"/>
              <a:t>конвеєр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збирає</a:t>
            </a:r>
            <a:r>
              <a:rPr lang="ru-RU" dirty="0"/>
              <a:t> </a:t>
            </a:r>
            <a:r>
              <a:rPr lang="ru-RU" dirty="0" err="1"/>
              <a:t>білкові</a:t>
            </a:r>
            <a:r>
              <a:rPr lang="ru-RU" dirty="0"/>
              <a:t> </a:t>
            </a:r>
            <a:r>
              <a:rPr lang="ru-RU" dirty="0" err="1"/>
              <a:t>молекули</a:t>
            </a:r>
            <a:r>
              <a:rPr lang="ru-RU" dirty="0"/>
              <a:t> за </a:t>
            </a:r>
            <a:r>
              <a:rPr lang="ru-RU" dirty="0" err="1"/>
              <a:t>інформацією</a:t>
            </a:r>
            <a:r>
              <a:rPr lang="ru-RU" dirty="0"/>
              <a:t> з ДНК, </a:t>
            </a:r>
            <a:r>
              <a:rPr lang="ru-RU" dirty="0" err="1"/>
              <a:t>синтезуючи</a:t>
            </a:r>
            <a:r>
              <a:rPr lang="ru-RU" dirty="0"/>
              <a:t> РНК. </a:t>
            </a:r>
            <a:r>
              <a:rPr lang="ru-RU" dirty="0" err="1"/>
              <a:t>Комп'ютер</a:t>
            </a:r>
            <a:r>
              <a:rPr lang="ru-RU" dirty="0"/>
              <a:t> </a:t>
            </a:r>
            <a:r>
              <a:rPr lang="ru-RU" dirty="0" err="1"/>
              <a:t>Шапіро</a:t>
            </a:r>
            <a:r>
              <a:rPr lang="ru-RU" dirty="0"/>
              <a:t> </a:t>
            </a:r>
            <a:r>
              <a:rPr lang="ru-RU" dirty="0" err="1"/>
              <a:t>зчитує</a:t>
            </a:r>
            <a:r>
              <a:rPr lang="ru-RU" dirty="0"/>
              <a:t> </a:t>
            </a:r>
            <a:r>
              <a:rPr lang="ru-RU" dirty="0" err="1"/>
              <a:t>інформацію</a:t>
            </a:r>
            <a:r>
              <a:rPr lang="ru-RU" dirty="0"/>
              <a:t>, </a:t>
            </a:r>
            <a:r>
              <a:rPr lang="ru-RU" dirty="0" err="1"/>
              <a:t>запам'ятовує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, </a:t>
            </a:r>
            <a:r>
              <a:rPr lang="ru-RU" dirty="0" err="1"/>
              <a:t>знову</a:t>
            </a:r>
            <a:r>
              <a:rPr lang="ru-RU" dirty="0"/>
              <a:t> </a:t>
            </a:r>
            <a:r>
              <a:rPr lang="ru-RU" dirty="0" err="1"/>
              <a:t>зчитує</a:t>
            </a:r>
            <a:r>
              <a:rPr lang="ru-RU" dirty="0"/>
              <a:t>. </a:t>
            </a:r>
            <a:r>
              <a:rPr lang="ru-RU" dirty="0" err="1"/>
              <a:t>Якби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пристрій</a:t>
            </a:r>
            <a:r>
              <a:rPr lang="ru-RU" dirty="0"/>
              <a:t> </a:t>
            </a:r>
            <a:r>
              <a:rPr lang="ru-RU" dirty="0" err="1"/>
              <a:t>складався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справжніх</a:t>
            </a:r>
            <a:r>
              <a:rPr lang="ru-RU" dirty="0"/>
              <a:t> </a:t>
            </a:r>
            <a:r>
              <a:rPr lang="ru-RU" dirty="0" err="1"/>
              <a:t>біологічних</a:t>
            </a:r>
            <a:r>
              <a:rPr lang="ru-RU" dirty="0"/>
              <a:t> молекул,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розмір</a:t>
            </a:r>
            <a:r>
              <a:rPr lang="ru-RU" dirty="0"/>
              <a:t> </a:t>
            </a:r>
            <a:r>
              <a:rPr lang="ru-RU" dirty="0" err="1" smtClean="0"/>
              <a:t>дорівнював</a:t>
            </a:r>
            <a:r>
              <a:rPr lang="ru-RU" dirty="0" smtClean="0"/>
              <a:t> би </a:t>
            </a:r>
            <a:r>
              <a:rPr lang="ru-RU" dirty="0" err="1"/>
              <a:t>розміру</a:t>
            </a:r>
            <a:r>
              <a:rPr lang="ru-RU" dirty="0"/>
              <a:t> одного з </a:t>
            </a:r>
            <a:r>
              <a:rPr lang="ru-RU" dirty="0" err="1"/>
              <a:t>компонентів</a:t>
            </a:r>
            <a:r>
              <a:rPr lang="ru-RU" dirty="0"/>
              <a:t> </a:t>
            </a:r>
            <a:r>
              <a:rPr lang="ru-RU" dirty="0" err="1"/>
              <a:t>клітини</a:t>
            </a:r>
            <a:r>
              <a:rPr lang="ru-RU" dirty="0"/>
              <a:t> - 0,000025 мм.</a:t>
            </a:r>
          </a:p>
        </p:txBody>
      </p:sp>
      <p:pic>
        <p:nvPicPr>
          <p:cNvPr id="4" name="Picture 4" descr="C:\Documents and Settings\Настена\Рабочий стол\evo\biocomputer-weizmann-2001-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877" y="3983654"/>
            <a:ext cx="3351213" cy="268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Настена\Рабочий стол\evo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64" y="3905866"/>
            <a:ext cx="2447925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6998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6980" y="1610436"/>
            <a:ext cx="4763068" cy="4462817"/>
          </a:xfrm>
        </p:spPr>
        <p:txBody>
          <a:bodyPr>
            <a:normAutofit/>
          </a:bodyPr>
          <a:lstStyle/>
          <a:p>
            <a:r>
              <a:rPr lang="ru-RU" dirty="0"/>
              <a:t>А в 2001 р </a:t>
            </a:r>
            <a:r>
              <a:rPr lang="ru-RU" dirty="0" err="1"/>
              <a:t>Шапіро</a:t>
            </a:r>
            <a:r>
              <a:rPr lang="ru-RU" dirty="0"/>
              <a:t> </a:t>
            </a:r>
            <a:r>
              <a:rPr lang="ru-RU" dirty="0" err="1"/>
              <a:t>вдалося</a:t>
            </a:r>
            <a:r>
              <a:rPr lang="ru-RU" dirty="0"/>
              <a:t> </a:t>
            </a:r>
            <a:r>
              <a:rPr lang="ru-RU" dirty="0" err="1"/>
              <a:t>реалізувати</a:t>
            </a:r>
            <a:r>
              <a:rPr lang="ru-RU" dirty="0"/>
              <a:t> модель в реальному </a:t>
            </a:r>
            <a:r>
              <a:rPr lang="ru-RU" dirty="0" err="1" smtClean="0"/>
              <a:t>біокомп'ютері</a:t>
            </a:r>
            <a:r>
              <a:rPr lang="ru-RU" dirty="0" smtClean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складався</a:t>
            </a:r>
            <a:r>
              <a:rPr lang="ru-RU" dirty="0"/>
              <a:t> з молекул ДНК, РНК і </a:t>
            </a:r>
            <a:r>
              <a:rPr lang="ru-RU" dirty="0" err="1"/>
              <a:t>спеціальних</a:t>
            </a:r>
            <a:r>
              <a:rPr lang="ru-RU" dirty="0"/>
              <a:t> </a:t>
            </a:r>
            <a:r>
              <a:rPr lang="ru-RU" dirty="0" err="1"/>
              <a:t>ферментів</a:t>
            </a:r>
            <a:r>
              <a:rPr lang="ru-RU" dirty="0"/>
              <a:t>. </a:t>
            </a:r>
            <a:r>
              <a:rPr lang="ru-RU" dirty="0" err="1" smtClean="0"/>
              <a:t>Швидкість</a:t>
            </a:r>
            <a:r>
              <a:rPr lang="ru-RU" dirty="0" smtClean="0"/>
              <a:t> </a:t>
            </a:r>
            <a:r>
              <a:rPr lang="ru-RU" dirty="0" err="1"/>
              <a:t>обчислень</a:t>
            </a:r>
            <a:r>
              <a:rPr lang="ru-RU" dirty="0"/>
              <a:t> могла </a:t>
            </a:r>
            <a:r>
              <a:rPr lang="ru-RU" dirty="0" err="1"/>
              <a:t>досягати</a:t>
            </a:r>
            <a:r>
              <a:rPr lang="ru-RU" dirty="0"/>
              <a:t> </a:t>
            </a:r>
            <a:r>
              <a:rPr lang="ru-RU" dirty="0" err="1"/>
              <a:t>мільярда</a:t>
            </a:r>
            <a:r>
              <a:rPr lang="ru-RU" dirty="0"/>
              <a:t> </a:t>
            </a:r>
            <a:r>
              <a:rPr lang="ru-RU" dirty="0" err="1"/>
              <a:t>операцій</a:t>
            </a:r>
            <a:r>
              <a:rPr lang="ru-RU" dirty="0"/>
              <a:t> в секунду, а </a:t>
            </a:r>
            <a:r>
              <a:rPr lang="ru-RU" dirty="0" err="1"/>
              <a:t>точність</a:t>
            </a:r>
            <a:r>
              <a:rPr lang="ru-RU" dirty="0"/>
              <a:t> - 99,8%. </a:t>
            </a:r>
          </a:p>
        </p:txBody>
      </p:sp>
      <p:pic>
        <p:nvPicPr>
          <p:cNvPr id="4" name="Picture 2" descr="C:\Documents and Settings\Настена\Рабочий стол\evo\040428_dna_computer_vmed12p.wide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027" y="311956"/>
            <a:ext cx="4804012" cy="628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8363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194" y="1784681"/>
            <a:ext cx="11354937" cy="4793539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У 2002 р </a:t>
            </a:r>
            <a:r>
              <a:rPr lang="ru-RU" dirty="0" err="1"/>
              <a:t>фірма</a:t>
            </a:r>
            <a:r>
              <a:rPr lang="ru-RU" dirty="0"/>
              <a:t> </a:t>
            </a:r>
            <a:r>
              <a:rPr lang="en-US" dirty="0"/>
              <a:t>Olympus Optical </a:t>
            </a:r>
            <a:r>
              <a:rPr lang="ru-RU" dirty="0" err="1"/>
              <a:t>розробила</a:t>
            </a:r>
            <a:r>
              <a:rPr lang="ru-RU" dirty="0"/>
              <a:t> </a:t>
            </a:r>
            <a:r>
              <a:rPr lang="ru-RU" dirty="0" err="1"/>
              <a:t>версію</a:t>
            </a:r>
            <a:r>
              <a:rPr lang="ru-RU" dirty="0"/>
              <a:t> ДНК-</a:t>
            </a:r>
            <a:r>
              <a:rPr lang="ru-RU" dirty="0" err="1"/>
              <a:t>комп'ютера</a:t>
            </a:r>
            <a:r>
              <a:rPr lang="ru-RU" dirty="0"/>
              <a:t>, </a:t>
            </a:r>
            <a:r>
              <a:rPr lang="ru-RU" dirty="0" err="1"/>
              <a:t>призначеного</a:t>
            </a:r>
            <a:r>
              <a:rPr lang="ru-RU" dirty="0"/>
              <a:t> для </a:t>
            </a:r>
            <a:r>
              <a:rPr lang="ru-RU" dirty="0" err="1"/>
              <a:t>генетичного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r>
              <a:rPr lang="ru-RU" dirty="0"/>
              <a:t>.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молекулярну</a:t>
            </a:r>
            <a:r>
              <a:rPr lang="ru-RU" dirty="0"/>
              <a:t> і </a:t>
            </a:r>
            <a:r>
              <a:rPr lang="ru-RU" dirty="0" err="1"/>
              <a:t>електронну</a:t>
            </a:r>
            <a:r>
              <a:rPr lang="ru-RU" dirty="0"/>
              <a:t> </a:t>
            </a:r>
            <a:r>
              <a:rPr lang="ru-RU" dirty="0" err="1"/>
              <a:t>складові</a:t>
            </a:r>
            <a:r>
              <a:rPr lang="ru-RU" dirty="0"/>
              <a:t>. Перша </a:t>
            </a:r>
            <a:r>
              <a:rPr lang="ru-RU" dirty="0" err="1"/>
              <a:t>здійснює</a:t>
            </a:r>
            <a:r>
              <a:rPr lang="ru-RU" dirty="0"/>
              <a:t> </a:t>
            </a:r>
            <a:r>
              <a:rPr lang="ru-RU" dirty="0" err="1"/>
              <a:t>хімічні</a:t>
            </a:r>
            <a:r>
              <a:rPr lang="ru-RU" dirty="0"/>
              <a:t> </a:t>
            </a:r>
            <a:r>
              <a:rPr lang="ru-RU" dirty="0" err="1"/>
              <a:t>реакції</a:t>
            </a:r>
            <a:r>
              <a:rPr lang="ru-RU" dirty="0"/>
              <a:t> </a:t>
            </a:r>
            <a:r>
              <a:rPr lang="ru-RU" dirty="0" err="1"/>
              <a:t>між</a:t>
            </a:r>
            <a:r>
              <a:rPr lang="ru-RU" dirty="0"/>
              <a:t> молекулами ДНК, </a:t>
            </a:r>
            <a:r>
              <a:rPr lang="ru-RU" dirty="0" err="1"/>
              <a:t>забезпечує</a:t>
            </a:r>
            <a:r>
              <a:rPr lang="ru-RU" dirty="0"/>
              <a:t> </a:t>
            </a:r>
            <a:r>
              <a:rPr lang="ru-RU" dirty="0" err="1"/>
              <a:t>пошук</a:t>
            </a:r>
            <a:r>
              <a:rPr lang="ru-RU" dirty="0"/>
              <a:t> і </a:t>
            </a:r>
            <a:r>
              <a:rPr lang="ru-RU" dirty="0" err="1"/>
              <a:t>виділення</a:t>
            </a:r>
            <a:r>
              <a:rPr lang="ru-RU" dirty="0"/>
              <a:t> результату </a:t>
            </a:r>
            <a:r>
              <a:rPr lang="ru-RU" dirty="0" err="1"/>
              <a:t>обчислень</a:t>
            </a:r>
            <a:r>
              <a:rPr lang="ru-RU" dirty="0"/>
              <a:t>. Друга - </a:t>
            </a:r>
            <a:r>
              <a:rPr lang="ru-RU" dirty="0" err="1"/>
              <a:t>обробляє</a:t>
            </a:r>
            <a:r>
              <a:rPr lang="ru-RU" dirty="0"/>
              <a:t> </a:t>
            </a:r>
            <a:r>
              <a:rPr lang="ru-RU" dirty="0" err="1"/>
              <a:t>інформацію</a:t>
            </a:r>
            <a:r>
              <a:rPr lang="ru-RU" dirty="0"/>
              <a:t> і </a:t>
            </a:r>
            <a:r>
              <a:rPr lang="ru-RU" dirty="0" err="1"/>
              <a:t>аналізує</a:t>
            </a:r>
            <a:r>
              <a:rPr lang="ru-RU" dirty="0"/>
              <a:t> </a:t>
            </a:r>
            <a:r>
              <a:rPr lang="ru-RU" dirty="0" err="1"/>
              <a:t>отримані</a:t>
            </a:r>
            <a:r>
              <a:rPr lang="ru-RU" dirty="0"/>
              <a:t> </a:t>
            </a:r>
            <a:r>
              <a:rPr lang="ru-RU" dirty="0" err="1"/>
              <a:t>результати</a:t>
            </a:r>
            <a:r>
              <a:rPr lang="ru-RU" dirty="0"/>
              <a:t>. </a:t>
            </a:r>
            <a:r>
              <a:rPr lang="ru-RU" dirty="0" err="1"/>
              <a:t>Аналіз</a:t>
            </a:r>
            <a:r>
              <a:rPr lang="ru-RU" dirty="0"/>
              <a:t> </a:t>
            </a:r>
            <a:r>
              <a:rPr lang="ru-RU" dirty="0" err="1"/>
              <a:t>генів</a:t>
            </a:r>
            <a:r>
              <a:rPr lang="ru-RU" dirty="0"/>
              <a:t> </a:t>
            </a:r>
            <a:r>
              <a:rPr lang="ru-RU" dirty="0" err="1"/>
              <a:t>зазвичай</a:t>
            </a:r>
            <a:r>
              <a:rPr lang="ru-RU" dirty="0"/>
              <a:t> </a:t>
            </a:r>
            <a:r>
              <a:rPr lang="ru-RU" dirty="0" err="1"/>
              <a:t>виконується</a:t>
            </a:r>
            <a:r>
              <a:rPr lang="ru-RU" dirty="0"/>
              <a:t> </a:t>
            </a:r>
            <a:r>
              <a:rPr lang="ru-RU" dirty="0" err="1"/>
              <a:t>вручну</a:t>
            </a:r>
            <a:r>
              <a:rPr lang="ru-RU" dirty="0"/>
              <a:t> і </a:t>
            </a:r>
            <a:r>
              <a:rPr lang="ru-RU" dirty="0" err="1"/>
              <a:t>вимагає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часу: при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формуються</a:t>
            </a:r>
            <a:r>
              <a:rPr lang="ru-RU" dirty="0"/>
              <a:t> </a:t>
            </a:r>
            <a:r>
              <a:rPr lang="ru-RU" dirty="0" err="1"/>
              <a:t>численні</a:t>
            </a:r>
            <a:r>
              <a:rPr lang="ru-RU" dirty="0"/>
              <a:t> </a:t>
            </a:r>
            <a:r>
              <a:rPr lang="ru-RU" dirty="0" err="1"/>
              <a:t>фрагменти</a:t>
            </a:r>
            <a:r>
              <a:rPr lang="ru-RU" dirty="0"/>
              <a:t> ДНК і </a:t>
            </a:r>
            <a:r>
              <a:rPr lang="ru-RU" dirty="0" err="1"/>
              <a:t>контролюється</a:t>
            </a:r>
            <a:r>
              <a:rPr lang="ru-RU" dirty="0"/>
              <a:t> </a:t>
            </a:r>
            <a:r>
              <a:rPr lang="ru-RU" dirty="0" err="1"/>
              <a:t>хід</a:t>
            </a:r>
            <a:r>
              <a:rPr lang="ru-RU" dirty="0"/>
              <a:t> </a:t>
            </a:r>
            <a:r>
              <a:rPr lang="ru-RU" dirty="0" err="1"/>
              <a:t>хімічних</a:t>
            </a:r>
            <a:r>
              <a:rPr lang="ru-RU" dirty="0"/>
              <a:t> </a:t>
            </a:r>
            <a:r>
              <a:rPr lang="ru-RU" dirty="0" err="1"/>
              <a:t>реакцій</a:t>
            </a:r>
            <a:r>
              <a:rPr lang="ru-RU" dirty="0"/>
              <a:t>. "Коли ДНК-</a:t>
            </a:r>
            <a:r>
              <a:rPr lang="ru-RU" dirty="0" err="1"/>
              <a:t>комп'ютинг</a:t>
            </a:r>
            <a:r>
              <a:rPr lang="ru-RU" dirty="0"/>
              <a:t> буде </a:t>
            </a:r>
            <a:r>
              <a:rPr lang="ru-RU" dirty="0" err="1"/>
              <a:t>використовуватися</a:t>
            </a:r>
            <a:r>
              <a:rPr lang="ru-RU" dirty="0"/>
              <a:t> для </a:t>
            </a:r>
            <a:r>
              <a:rPr lang="ru-RU" dirty="0" err="1"/>
              <a:t>генетичного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r>
              <a:rPr lang="ru-RU" dirty="0"/>
              <a:t>, </a:t>
            </a:r>
            <a:r>
              <a:rPr lang="ru-RU" dirty="0" err="1"/>
              <a:t>завдання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раніше</a:t>
            </a:r>
            <a:r>
              <a:rPr lang="ru-RU" dirty="0"/>
              <a:t> </a:t>
            </a:r>
            <a:r>
              <a:rPr lang="ru-RU" dirty="0" err="1"/>
              <a:t>виконувалися</a:t>
            </a:r>
            <a:r>
              <a:rPr lang="ru-RU" dirty="0"/>
              <a:t> </a:t>
            </a:r>
            <a:r>
              <a:rPr lang="ru-RU" dirty="0" err="1"/>
              <a:t>протягом</a:t>
            </a:r>
            <a:r>
              <a:rPr lang="ru-RU" dirty="0"/>
              <a:t> </a:t>
            </a:r>
            <a:r>
              <a:rPr lang="ru-RU" dirty="0" err="1"/>
              <a:t>трьох</a:t>
            </a:r>
            <a:r>
              <a:rPr lang="ru-RU" dirty="0"/>
              <a:t> </a:t>
            </a:r>
            <a:r>
              <a:rPr lang="ru-RU" dirty="0" err="1"/>
              <a:t>днів</a:t>
            </a:r>
            <a:r>
              <a:rPr lang="ru-RU" dirty="0"/>
              <a:t>, </a:t>
            </a:r>
            <a:r>
              <a:rPr lang="ru-RU" dirty="0" err="1"/>
              <a:t>можна</a:t>
            </a:r>
            <a:r>
              <a:rPr lang="ru-RU" dirty="0"/>
              <a:t> буде </a:t>
            </a:r>
            <a:r>
              <a:rPr lang="ru-RU" dirty="0" err="1"/>
              <a:t>вирішувати</a:t>
            </a:r>
            <a:r>
              <a:rPr lang="ru-RU" dirty="0"/>
              <a:t> за </a:t>
            </a:r>
            <a:r>
              <a:rPr lang="ru-RU" dirty="0" err="1"/>
              <a:t>шість</a:t>
            </a:r>
            <a:r>
              <a:rPr lang="ru-RU" dirty="0"/>
              <a:t> годин", - сказав </a:t>
            </a:r>
            <a:r>
              <a:rPr lang="ru-RU" dirty="0" err="1"/>
              <a:t>співробітник</a:t>
            </a:r>
            <a:r>
              <a:rPr lang="ru-RU" dirty="0"/>
              <a:t> </a:t>
            </a:r>
            <a:r>
              <a:rPr lang="en-US" dirty="0"/>
              <a:t>Olympus Optical </a:t>
            </a:r>
            <a:r>
              <a:rPr lang="ru-RU" dirty="0" err="1"/>
              <a:t>Сатоши</a:t>
            </a:r>
            <a:r>
              <a:rPr lang="ru-RU" dirty="0"/>
              <a:t> </a:t>
            </a:r>
            <a:r>
              <a:rPr lang="ru-RU" dirty="0" err="1"/>
              <a:t>Ікута</a:t>
            </a:r>
            <a:r>
              <a:rPr lang="ru-RU" dirty="0"/>
              <a:t>.</a:t>
            </a:r>
          </a:p>
          <a:p>
            <a:r>
              <a:rPr lang="ru-RU" dirty="0"/>
              <a:t>У </a:t>
            </a:r>
            <a:r>
              <a:rPr lang="ru-RU" dirty="0" err="1"/>
              <a:t>компанії</a:t>
            </a:r>
            <a:r>
              <a:rPr lang="ru-RU" dirty="0"/>
              <a:t> </a:t>
            </a:r>
            <a:r>
              <a:rPr lang="ru-RU" dirty="0" err="1"/>
              <a:t>сподіваються</a:t>
            </a:r>
            <a:r>
              <a:rPr lang="ru-RU" dirty="0"/>
              <a:t> </a:t>
            </a:r>
            <a:r>
              <a:rPr lang="ru-RU" dirty="0" err="1"/>
              <a:t>поставити</a:t>
            </a:r>
            <a:r>
              <a:rPr lang="ru-RU" dirty="0"/>
              <a:t> </a:t>
            </a:r>
            <a:r>
              <a:rPr lang="ru-RU" dirty="0" err="1"/>
              <a:t>технологію</a:t>
            </a:r>
            <a:r>
              <a:rPr lang="ru-RU" dirty="0"/>
              <a:t> </a:t>
            </a:r>
            <a:r>
              <a:rPr lang="ru-RU" dirty="0" err="1"/>
              <a:t>генетичного</a:t>
            </a:r>
            <a:r>
              <a:rPr lang="ru-RU" dirty="0"/>
              <a:t> </a:t>
            </a:r>
            <a:r>
              <a:rPr lang="ru-RU" dirty="0" err="1"/>
              <a:t>аналізу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ДНК-</a:t>
            </a:r>
            <a:r>
              <a:rPr lang="ru-RU" dirty="0" err="1"/>
              <a:t>комп'ютера</a:t>
            </a:r>
            <a:r>
              <a:rPr lang="ru-RU" dirty="0"/>
              <a:t> на </a:t>
            </a:r>
            <a:r>
              <a:rPr lang="ru-RU" dirty="0" err="1"/>
              <a:t>комерційну</a:t>
            </a:r>
            <a:r>
              <a:rPr lang="ru-RU" dirty="0"/>
              <a:t> основу. Вона </a:t>
            </a:r>
            <a:r>
              <a:rPr lang="ru-RU" dirty="0" err="1"/>
              <a:t>знайде</a:t>
            </a:r>
            <a:r>
              <a:rPr lang="ru-RU" dirty="0"/>
              <a:t> </a:t>
            </a:r>
            <a:r>
              <a:rPr lang="ru-RU" dirty="0" err="1"/>
              <a:t>застосування</a:t>
            </a:r>
            <a:r>
              <a:rPr lang="ru-RU" dirty="0"/>
              <a:t> в </a:t>
            </a:r>
            <a:r>
              <a:rPr lang="ru-RU" dirty="0" err="1"/>
              <a:t>медицині</a:t>
            </a:r>
            <a:r>
              <a:rPr lang="ru-RU" dirty="0"/>
              <a:t>. </a:t>
            </a:r>
            <a:r>
              <a:rPr lang="ru-RU" dirty="0" err="1"/>
              <a:t>Вчені</a:t>
            </a:r>
            <a:r>
              <a:rPr lang="ru-RU" dirty="0"/>
              <a:t> </a:t>
            </a:r>
            <a:r>
              <a:rPr lang="ru-RU" dirty="0" err="1"/>
              <a:t>планують</a:t>
            </a:r>
            <a:r>
              <a:rPr lang="ru-RU" dirty="0"/>
              <a:t> </a:t>
            </a:r>
            <a:r>
              <a:rPr lang="ru-RU" dirty="0" err="1"/>
              <a:t>впроваджувати</a:t>
            </a:r>
            <a:r>
              <a:rPr lang="ru-RU" dirty="0"/>
              <a:t> </a:t>
            </a:r>
            <a:r>
              <a:rPr lang="ru-RU" dirty="0" err="1"/>
              <a:t>молекулярні</a:t>
            </a:r>
            <a:r>
              <a:rPr lang="ru-RU" dirty="0"/>
              <a:t> </a:t>
            </a:r>
            <a:r>
              <a:rPr lang="ru-RU" dirty="0" err="1"/>
              <a:t>наноустройства</a:t>
            </a:r>
            <a:r>
              <a:rPr lang="ru-RU" dirty="0"/>
              <a:t> в </a:t>
            </a:r>
            <a:r>
              <a:rPr lang="ru-RU" dirty="0" err="1"/>
              <a:t>тіло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для </a:t>
            </a:r>
            <a:r>
              <a:rPr lang="ru-RU" dirty="0" err="1"/>
              <a:t>моніторингу</a:t>
            </a:r>
            <a:r>
              <a:rPr lang="ru-RU" dirty="0"/>
              <a:t> стану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здоров'я</a:t>
            </a:r>
            <a:r>
              <a:rPr lang="ru-RU" dirty="0"/>
              <a:t> і синтезу </a:t>
            </a:r>
            <a:r>
              <a:rPr lang="ru-RU" dirty="0" err="1"/>
              <a:t>необхідних</a:t>
            </a:r>
            <a:r>
              <a:rPr lang="ru-RU" dirty="0"/>
              <a:t> </a:t>
            </a:r>
            <a:r>
              <a:rPr lang="ru-RU" dirty="0" err="1"/>
              <a:t>ліків</a:t>
            </a:r>
            <a:r>
              <a:rPr lang="ru-RU" dirty="0"/>
              <a:t>.</a:t>
            </a:r>
          </a:p>
        </p:txBody>
      </p:sp>
      <p:pic>
        <p:nvPicPr>
          <p:cNvPr id="4" name="Picture 2" descr="C:\Documents and Settings\Настена\Рабочий стол\evo\800px-Olympus_Logo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089" y="0"/>
            <a:ext cx="8319445" cy="1559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6270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5151"/>
            <a:ext cx="10515600" cy="794935"/>
          </a:xfrm>
        </p:spPr>
        <p:txBody>
          <a:bodyPr/>
          <a:lstStyle/>
          <a:p>
            <a:pPr algn="ctr"/>
            <a:r>
              <a:rPr lang="uk-UA" b="1" dirty="0" smtClean="0"/>
              <a:t>ДНК – комп’ютер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3358" y="1002021"/>
            <a:ext cx="5453419" cy="5448632"/>
          </a:xfrm>
        </p:spPr>
        <p:txBody>
          <a:bodyPr>
            <a:normAutofit lnSpcReduction="10000"/>
          </a:bodyPr>
          <a:lstStyle/>
          <a:p>
            <a:r>
              <a:rPr lang="uk-UA" sz="3600" dirty="0" smtClean="0"/>
              <a:t>Обчислення </a:t>
            </a:r>
            <a:r>
              <a:rPr lang="uk-UA" sz="3600" dirty="0"/>
              <a:t>в </a:t>
            </a:r>
            <a:r>
              <a:rPr lang="uk-UA" sz="3600" dirty="0" smtClean="0"/>
              <a:t>ДНК – комп’ютері </a:t>
            </a:r>
            <a:r>
              <a:rPr lang="uk-UA" sz="3600" dirty="0"/>
              <a:t>відповідають різним реакціям між фрагментами ДНК. Від класичних комп'ютерів ДНК-комп'ютери відрізняються тим, що хімічні реакції відбуваються відразу між безліччю молекул незалежно один від одного.</a:t>
            </a:r>
            <a:endParaRPr lang="ru-RU" sz="3600" dirty="0"/>
          </a:p>
          <a:p>
            <a:endParaRPr lang="ru-RU" dirty="0"/>
          </a:p>
        </p:txBody>
      </p:sp>
      <p:pic>
        <p:nvPicPr>
          <p:cNvPr id="4" name="Picture 2" descr="ÐÐ°ÑÑÐ¸Ð½ÐºÐ¸ Ð¿Ð¾ Ð·Ð°Ð¿ÑÐ¾ÑÑ Ð±Ð¸Ð¾ÐºÐ¾Ð¼Ð¿ÑÑÑÐµÑ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901" y="1602404"/>
            <a:ext cx="5663821" cy="424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4236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9961" y="269781"/>
            <a:ext cx="10515600" cy="4351338"/>
          </a:xfrm>
        </p:spPr>
        <p:txBody>
          <a:bodyPr/>
          <a:lstStyle/>
          <a:p>
            <a:r>
              <a:rPr lang="uk-UA" dirty="0"/>
              <a:t>Створюючи техніку, людина завжди порівнювала себе з нею, мала можливість подивитися на себе як би з боку. При розвитку кібернетики та створенні ЕОМ вчені прийшли до думки про подібність людини і машини, здатної виконувати інформаційні функції, математичні вирази, логічні операції, накопичення числових, текстових, звукових і художньо-графічних даних. Штучний комп'ютер стає людині суперником і союзником за інтелектом.</a:t>
            </a:r>
            <a:endParaRPr lang="ru-RU" dirty="0"/>
          </a:p>
          <a:p>
            <a:endParaRPr lang="ru-RU" dirty="0"/>
          </a:p>
        </p:txBody>
      </p:sp>
      <p:pic>
        <p:nvPicPr>
          <p:cNvPr id="1026" name="Picture 2" descr="Картинки по запросу &quot;днк компьютері фото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006" y="3138985"/>
            <a:ext cx="4518547" cy="338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&quot;днк компьютері фото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199" y="3628802"/>
            <a:ext cx="4944562" cy="2899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9943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45" y="365315"/>
            <a:ext cx="11176381" cy="626749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3200" dirty="0" err="1"/>
              <a:t>Молекули</a:t>
            </a:r>
            <a:r>
              <a:rPr lang="ru-RU" sz="3200" dirty="0"/>
              <a:t> ДНК </a:t>
            </a:r>
            <a:r>
              <a:rPr lang="ru-RU" sz="3200" dirty="0" err="1"/>
              <a:t>можуть</a:t>
            </a:r>
            <a:r>
              <a:rPr lang="ru-RU" sz="3200" dirty="0"/>
              <a:t> </a:t>
            </a:r>
            <a:r>
              <a:rPr lang="ru-RU" sz="3200" dirty="0" err="1"/>
              <a:t>виявитися</a:t>
            </a:r>
            <a:r>
              <a:rPr lang="ru-RU" sz="3200" dirty="0"/>
              <a:t> </a:t>
            </a:r>
            <a:r>
              <a:rPr lang="ru-RU" sz="3200" dirty="0" err="1"/>
              <a:t>тим</a:t>
            </a:r>
            <a:r>
              <a:rPr lang="ru-RU" sz="3200" dirty="0"/>
              <a:t> самим </a:t>
            </a:r>
            <a:r>
              <a:rPr lang="ru-RU" sz="3200" dirty="0" err="1"/>
              <a:t>матеріалом</a:t>
            </a:r>
            <a:r>
              <a:rPr lang="ru-RU" sz="3200" dirty="0"/>
              <a:t>, </a:t>
            </a:r>
            <a:r>
              <a:rPr lang="ru-RU" sz="3200" dirty="0" err="1"/>
              <a:t>який</a:t>
            </a:r>
            <a:r>
              <a:rPr lang="ru-RU" sz="3200" dirty="0"/>
              <a:t> </a:t>
            </a:r>
            <a:r>
              <a:rPr lang="ru-RU" sz="3200" dirty="0" err="1"/>
              <a:t>згодом</a:t>
            </a:r>
            <a:r>
              <a:rPr lang="ru-RU" sz="3200" dirty="0"/>
              <a:t> </a:t>
            </a:r>
            <a:r>
              <a:rPr lang="ru-RU" sz="3200" dirty="0" err="1"/>
              <a:t>замінить</a:t>
            </a:r>
            <a:r>
              <a:rPr lang="ru-RU" sz="3200" dirty="0"/>
              <a:t> </a:t>
            </a:r>
            <a:r>
              <a:rPr lang="ru-RU" sz="3200" dirty="0" err="1"/>
              <a:t>кремнієві</a:t>
            </a:r>
            <a:r>
              <a:rPr lang="ru-RU" sz="3200" dirty="0"/>
              <a:t> </a:t>
            </a:r>
            <a:r>
              <a:rPr lang="ru-RU" sz="3200" dirty="0" err="1"/>
              <a:t>транзистори</a:t>
            </a:r>
            <a:r>
              <a:rPr lang="ru-RU" sz="3200" dirty="0"/>
              <a:t> з </a:t>
            </a:r>
            <a:r>
              <a:rPr lang="ru-RU" sz="3200" dirty="0" err="1"/>
              <a:t>їх</a:t>
            </a:r>
            <a:r>
              <a:rPr lang="ru-RU" sz="3200" dirty="0"/>
              <a:t> </a:t>
            </a:r>
            <a:r>
              <a:rPr lang="ru-RU" sz="3200" dirty="0" err="1"/>
              <a:t>бінарної</a:t>
            </a:r>
            <a:r>
              <a:rPr lang="ru-RU" sz="3200" dirty="0"/>
              <a:t> </a:t>
            </a:r>
            <a:r>
              <a:rPr lang="ru-RU" sz="3200" dirty="0" err="1"/>
              <a:t>логікою</a:t>
            </a:r>
            <a:r>
              <a:rPr lang="ru-RU" sz="3200" dirty="0"/>
              <a:t>. </a:t>
            </a:r>
            <a:endParaRPr lang="ru-RU" sz="3200" dirty="0" smtClean="0"/>
          </a:p>
          <a:p>
            <a:pPr>
              <a:spcBef>
                <a:spcPts val="0"/>
              </a:spcBef>
            </a:pPr>
            <a:r>
              <a:rPr lang="ru-RU" sz="3200" dirty="0" err="1" smtClean="0"/>
              <a:t>Більше</a:t>
            </a:r>
            <a:r>
              <a:rPr lang="ru-RU" sz="3200" dirty="0" smtClean="0"/>
              <a:t> </a:t>
            </a:r>
            <a:r>
              <a:rPr lang="ru-RU" sz="3200" dirty="0"/>
              <a:t>10 </a:t>
            </a:r>
            <a:r>
              <a:rPr lang="ru-RU" sz="3200" dirty="0" err="1"/>
              <a:t>трильйонів</a:t>
            </a:r>
            <a:r>
              <a:rPr lang="ru-RU" sz="3200" dirty="0"/>
              <a:t> ДНК-молекул </a:t>
            </a:r>
            <a:r>
              <a:rPr lang="ru-RU" sz="3200" dirty="0" err="1"/>
              <a:t>займають</a:t>
            </a:r>
            <a:r>
              <a:rPr lang="ru-RU" sz="3200" dirty="0"/>
              <a:t> </a:t>
            </a:r>
            <a:r>
              <a:rPr lang="ru-RU" sz="3200" dirty="0" err="1"/>
              <a:t>обсяг</a:t>
            </a:r>
            <a:r>
              <a:rPr lang="ru-RU" sz="3200" dirty="0"/>
              <a:t> </a:t>
            </a:r>
            <a:r>
              <a:rPr lang="ru-RU" sz="3200" dirty="0" err="1"/>
              <a:t>всього</a:t>
            </a:r>
            <a:r>
              <a:rPr lang="ru-RU" sz="3200" dirty="0"/>
              <a:t> в 1 см3.  </a:t>
            </a:r>
            <a:r>
              <a:rPr lang="ru-RU" sz="3200" dirty="0" err="1"/>
              <a:t>Однак</a:t>
            </a:r>
            <a:r>
              <a:rPr lang="ru-RU" sz="3200" dirty="0"/>
              <a:t> </a:t>
            </a:r>
            <a:r>
              <a:rPr lang="ru-RU" sz="3200" dirty="0" err="1" smtClean="0"/>
              <a:t>такої</a:t>
            </a:r>
            <a:r>
              <a:rPr lang="ru-RU" sz="3200" dirty="0" smtClean="0"/>
              <a:t> </a:t>
            </a:r>
            <a:r>
              <a:rPr lang="ru-RU" sz="3200" dirty="0" err="1"/>
              <a:t>кількості</a:t>
            </a:r>
            <a:r>
              <a:rPr lang="ru-RU" sz="3200" dirty="0"/>
              <a:t> молекул </a:t>
            </a:r>
            <a:r>
              <a:rPr lang="ru-RU" sz="3200" dirty="0" err="1"/>
              <a:t>досить</a:t>
            </a:r>
            <a:r>
              <a:rPr lang="ru-RU" sz="3200" dirty="0"/>
              <a:t> для </a:t>
            </a:r>
            <a:r>
              <a:rPr lang="ru-RU" sz="3200" dirty="0" err="1"/>
              <a:t>зберігання</a:t>
            </a:r>
            <a:r>
              <a:rPr lang="ru-RU" sz="3200" dirty="0"/>
              <a:t> </a:t>
            </a:r>
            <a:r>
              <a:rPr lang="ru-RU" sz="3200" dirty="0" err="1"/>
              <a:t>обсягу</a:t>
            </a:r>
            <a:r>
              <a:rPr lang="ru-RU" sz="3200" dirty="0"/>
              <a:t> </a:t>
            </a:r>
            <a:r>
              <a:rPr lang="ru-RU" sz="3200" dirty="0" err="1"/>
              <a:t>інформації</a:t>
            </a:r>
            <a:r>
              <a:rPr lang="ru-RU" sz="3200" dirty="0"/>
              <a:t> </a:t>
            </a:r>
            <a:r>
              <a:rPr lang="ru-RU" sz="3200" dirty="0" smtClean="0"/>
              <a:t>в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/>
              <a:t> </a:t>
            </a:r>
            <a:r>
              <a:rPr lang="ru-RU" sz="3200" dirty="0" smtClean="0"/>
              <a:t> 10 </a:t>
            </a:r>
            <a:r>
              <a:rPr lang="ru-RU" sz="3200" dirty="0"/>
              <a:t>Тбайт, при </a:t>
            </a:r>
            <a:r>
              <a:rPr lang="ru-RU" sz="3200" dirty="0" err="1"/>
              <a:t>цьому</a:t>
            </a:r>
            <a:r>
              <a:rPr lang="ru-RU" sz="3200" dirty="0"/>
              <a:t> </a:t>
            </a:r>
            <a:endParaRPr lang="ru-RU" sz="3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/>
              <a:t> </a:t>
            </a:r>
            <a:r>
              <a:rPr lang="ru-RU" sz="3200" dirty="0" smtClean="0"/>
              <a:t> вони </a:t>
            </a:r>
            <a:r>
              <a:rPr lang="ru-RU" sz="3200" dirty="0" err="1"/>
              <a:t>можуть</a:t>
            </a:r>
            <a:r>
              <a:rPr lang="ru-RU" sz="3200" dirty="0"/>
              <a:t> </a:t>
            </a:r>
            <a:r>
              <a:rPr lang="ru-RU" sz="3200" dirty="0" err="1"/>
              <a:t>виробляти</a:t>
            </a:r>
            <a:r>
              <a:rPr lang="ru-RU" sz="3200" dirty="0"/>
              <a:t> </a:t>
            </a:r>
            <a:endParaRPr lang="ru-RU" sz="3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/>
              <a:t> </a:t>
            </a:r>
            <a:r>
              <a:rPr lang="ru-RU" sz="3200" dirty="0" smtClean="0"/>
              <a:t> 10 </a:t>
            </a:r>
            <a:r>
              <a:rPr lang="ru-RU" sz="3200" dirty="0"/>
              <a:t>трлн </a:t>
            </a:r>
            <a:r>
              <a:rPr lang="ru-RU" sz="3200" dirty="0" err="1"/>
              <a:t>операцій</a:t>
            </a:r>
            <a:r>
              <a:rPr lang="ru-RU" sz="3200" dirty="0"/>
              <a:t> в </a:t>
            </a:r>
            <a:endParaRPr lang="ru-RU" sz="3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/>
              <a:t> </a:t>
            </a:r>
            <a:r>
              <a:rPr lang="ru-RU" sz="3200" dirty="0" smtClean="0"/>
              <a:t> секунду</a:t>
            </a:r>
            <a:r>
              <a:rPr lang="ru-RU" sz="3200" dirty="0"/>
              <a:t>.  </a:t>
            </a:r>
            <a:endParaRPr lang="ru-RU" sz="3200" dirty="0" smtClean="0"/>
          </a:p>
        </p:txBody>
      </p:sp>
      <p:pic>
        <p:nvPicPr>
          <p:cNvPr id="1026" name="Picture 2" descr="Картинки по запросу &quot;днк компьютер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449" y="2624325"/>
            <a:ext cx="6528478" cy="400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409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7382" y="283428"/>
            <a:ext cx="10515600" cy="3278638"/>
          </a:xfrm>
        </p:spPr>
        <p:txBody>
          <a:bodyPr/>
          <a:lstStyle/>
          <a:p>
            <a:r>
              <a:rPr lang="ru-RU" sz="3200" dirty="0" err="1"/>
              <a:t>Ще</a:t>
            </a:r>
            <a:r>
              <a:rPr lang="ru-RU" sz="3200" dirty="0"/>
              <a:t> одна </a:t>
            </a:r>
            <a:r>
              <a:rPr lang="ru-RU" sz="3200" dirty="0" err="1"/>
              <a:t>перевага</a:t>
            </a:r>
            <a:r>
              <a:rPr lang="ru-RU" sz="3200" dirty="0"/>
              <a:t> ДНК-</a:t>
            </a:r>
            <a:r>
              <a:rPr lang="ru-RU" sz="3200" dirty="0" err="1"/>
              <a:t>процесорів</a:t>
            </a:r>
            <a:r>
              <a:rPr lang="ru-RU" sz="3200" dirty="0"/>
              <a:t> в </a:t>
            </a:r>
            <a:r>
              <a:rPr lang="ru-RU" sz="3200" dirty="0" err="1"/>
              <a:t>порівнянні</a:t>
            </a:r>
            <a:r>
              <a:rPr lang="ru-RU" sz="3200" dirty="0"/>
              <a:t> </a:t>
            </a:r>
            <a:r>
              <a:rPr lang="ru-RU" sz="3200" dirty="0" err="1"/>
              <a:t>зі</a:t>
            </a:r>
            <a:r>
              <a:rPr lang="ru-RU" sz="3200" dirty="0"/>
              <a:t> </a:t>
            </a:r>
            <a:r>
              <a:rPr lang="ru-RU" sz="3200" dirty="0" err="1"/>
              <a:t>звичайними</a:t>
            </a:r>
            <a:r>
              <a:rPr lang="ru-RU" sz="3200" dirty="0"/>
              <a:t> </a:t>
            </a:r>
            <a:r>
              <a:rPr lang="ru-RU" sz="3200" dirty="0" err="1"/>
              <a:t>кремнієвими</a:t>
            </a:r>
            <a:r>
              <a:rPr lang="ru-RU" sz="3200" dirty="0"/>
              <a:t> </a:t>
            </a:r>
            <a:r>
              <a:rPr lang="ru-RU" sz="3200" dirty="0" err="1"/>
              <a:t>процесорами</a:t>
            </a:r>
            <a:r>
              <a:rPr lang="ru-RU" sz="3200" dirty="0"/>
              <a:t> </a:t>
            </a:r>
            <a:r>
              <a:rPr lang="ru-RU" sz="3200" dirty="0" err="1"/>
              <a:t>полягає</a:t>
            </a:r>
            <a:r>
              <a:rPr lang="ru-RU" sz="3200" dirty="0"/>
              <a:t> в тому, </a:t>
            </a:r>
            <a:r>
              <a:rPr lang="ru-RU" sz="3200" dirty="0" err="1"/>
              <a:t>що</a:t>
            </a:r>
            <a:r>
              <a:rPr lang="ru-RU" sz="3200" dirty="0"/>
              <a:t> вони </a:t>
            </a:r>
            <a:r>
              <a:rPr lang="ru-RU" sz="3200" dirty="0" err="1"/>
              <a:t>можуть</a:t>
            </a:r>
            <a:r>
              <a:rPr lang="ru-RU" sz="3200" dirty="0"/>
              <a:t> </a:t>
            </a:r>
            <a:r>
              <a:rPr lang="ru-RU" sz="3200" dirty="0" err="1"/>
              <a:t>виробляти</a:t>
            </a:r>
            <a:r>
              <a:rPr lang="ru-RU" sz="3200" dirty="0"/>
              <a:t> </a:t>
            </a:r>
            <a:r>
              <a:rPr lang="ru-RU" sz="3200" dirty="0" err="1"/>
              <a:t>всі</a:t>
            </a:r>
            <a:r>
              <a:rPr lang="ru-RU" sz="3200" dirty="0"/>
              <a:t> </a:t>
            </a:r>
            <a:r>
              <a:rPr lang="ru-RU" sz="3200" dirty="0" err="1"/>
              <a:t>обчислення</a:t>
            </a:r>
            <a:r>
              <a:rPr lang="ru-RU" sz="3200" dirty="0"/>
              <a:t> не </a:t>
            </a:r>
            <a:r>
              <a:rPr lang="ru-RU" sz="3200" dirty="0" err="1"/>
              <a:t>послідовно</a:t>
            </a:r>
            <a:r>
              <a:rPr lang="ru-RU" sz="3200" dirty="0"/>
              <a:t>, а </a:t>
            </a:r>
            <a:r>
              <a:rPr lang="ru-RU" sz="3200" dirty="0" err="1"/>
              <a:t>паралельно</a:t>
            </a:r>
            <a:r>
              <a:rPr lang="ru-RU" sz="3200" dirty="0"/>
              <a:t>, </a:t>
            </a:r>
            <a:r>
              <a:rPr lang="ru-RU" sz="3200" dirty="0" err="1"/>
              <a:t>що</a:t>
            </a:r>
            <a:r>
              <a:rPr lang="ru-RU" sz="3200" dirty="0"/>
              <a:t> </a:t>
            </a:r>
            <a:r>
              <a:rPr lang="ru-RU" sz="3200" dirty="0" err="1"/>
              <a:t>забезпечує</a:t>
            </a:r>
            <a:r>
              <a:rPr lang="ru-RU" sz="3200" dirty="0"/>
              <a:t> </a:t>
            </a:r>
            <a:r>
              <a:rPr lang="ru-RU" sz="3200" dirty="0" err="1"/>
              <a:t>виконання</a:t>
            </a:r>
            <a:r>
              <a:rPr lang="ru-RU" sz="3200" dirty="0"/>
              <a:t> </a:t>
            </a:r>
            <a:r>
              <a:rPr lang="ru-RU" sz="3200" dirty="0" err="1"/>
              <a:t>складних</a:t>
            </a:r>
            <a:r>
              <a:rPr lang="ru-RU" sz="3200" dirty="0"/>
              <a:t> </a:t>
            </a:r>
            <a:r>
              <a:rPr lang="ru-RU" sz="3200" dirty="0" err="1"/>
              <a:t>математичних</a:t>
            </a:r>
            <a:r>
              <a:rPr lang="ru-RU" sz="3200" dirty="0"/>
              <a:t> </a:t>
            </a:r>
            <a:r>
              <a:rPr lang="ru-RU" sz="3200" dirty="0" err="1"/>
              <a:t>розрахунків</a:t>
            </a:r>
            <a:r>
              <a:rPr lang="ru-RU" sz="3200" dirty="0"/>
              <a:t> буквально за </a:t>
            </a:r>
            <a:r>
              <a:rPr lang="ru-RU" sz="3200" dirty="0" err="1"/>
              <a:t>лічені</a:t>
            </a:r>
            <a:r>
              <a:rPr lang="ru-RU" sz="3200" dirty="0"/>
              <a:t> </a:t>
            </a:r>
            <a:r>
              <a:rPr lang="ru-RU" sz="3200" dirty="0" err="1"/>
              <a:t>хвилини</a:t>
            </a:r>
            <a:r>
              <a:rPr lang="ru-RU" sz="3200" dirty="0"/>
              <a:t>.  </a:t>
            </a:r>
            <a:r>
              <a:rPr lang="ru-RU" sz="3200" dirty="0" err="1"/>
              <a:t>Традиційним</a:t>
            </a:r>
            <a:r>
              <a:rPr lang="ru-RU" sz="3200" dirty="0"/>
              <a:t> </a:t>
            </a:r>
            <a:r>
              <a:rPr lang="ru-RU" sz="3200" dirty="0" err="1"/>
              <a:t>комп'ютерів</a:t>
            </a:r>
            <a:r>
              <a:rPr lang="ru-RU" sz="3200" dirty="0"/>
              <a:t> для </a:t>
            </a:r>
            <a:r>
              <a:rPr lang="ru-RU" sz="3200" dirty="0" err="1"/>
              <a:t>виконання</a:t>
            </a:r>
            <a:r>
              <a:rPr lang="ru-RU" sz="3200" dirty="0"/>
              <a:t> таких </a:t>
            </a:r>
            <a:r>
              <a:rPr lang="ru-RU" sz="3200" dirty="0" err="1"/>
              <a:t>розрахунків</a:t>
            </a:r>
            <a:r>
              <a:rPr lang="ru-RU" sz="3200" dirty="0"/>
              <a:t> </a:t>
            </a:r>
            <a:r>
              <a:rPr lang="ru-RU" sz="3200" dirty="0" err="1"/>
              <a:t>потрібні</a:t>
            </a:r>
            <a:r>
              <a:rPr lang="ru-RU" sz="3200" dirty="0"/>
              <a:t> </a:t>
            </a:r>
            <a:r>
              <a:rPr lang="ru-RU" sz="3200" dirty="0" err="1"/>
              <a:t>були</a:t>
            </a:r>
            <a:r>
              <a:rPr lang="ru-RU" sz="3200" dirty="0"/>
              <a:t> б </a:t>
            </a:r>
            <a:r>
              <a:rPr lang="ru-RU" sz="3200" dirty="0" err="1"/>
              <a:t>місяці</a:t>
            </a:r>
            <a:r>
              <a:rPr lang="ru-RU" sz="3200" dirty="0"/>
              <a:t> і роки.</a:t>
            </a:r>
          </a:p>
          <a:p>
            <a:endParaRPr lang="ru-RU" dirty="0"/>
          </a:p>
        </p:txBody>
      </p:sp>
      <p:pic>
        <p:nvPicPr>
          <p:cNvPr id="2050" name="Picture 2" descr="Картинки по запросу &quot;днк компьютер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083" y="3562066"/>
            <a:ext cx="6114198" cy="3069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58045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136129"/>
          </a:xfrm>
        </p:spPr>
        <p:txBody>
          <a:bodyPr/>
          <a:lstStyle/>
          <a:p>
            <a:pPr algn="ctr"/>
            <a:r>
              <a:rPr lang="uk-UA" b="1" dirty="0" smtClean="0"/>
              <a:t>Клітинні комп’ютери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8060" y="890469"/>
            <a:ext cx="11395880" cy="3299394"/>
          </a:xfrm>
        </p:spPr>
        <p:txBody>
          <a:bodyPr>
            <a:normAutofit/>
          </a:bodyPr>
          <a:lstStyle/>
          <a:p>
            <a:r>
              <a:rPr lang="ru-RU" dirty="0" err="1"/>
              <a:t>Ще</a:t>
            </a:r>
            <a:r>
              <a:rPr lang="ru-RU" dirty="0"/>
              <a:t> одним </a:t>
            </a:r>
            <a:r>
              <a:rPr lang="ru-RU" dirty="0" err="1"/>
              <a:t>цікавим</a:t>
            </a:r>
            <a:r>
              <a:rPr lang="ru-RU" dirty="0"/>
              <a:t> </a:t>
            </a:r>
            <a:r>
              <a:rPr lang="ru-RU" dirty="0" err="1"/>
              <a:t>напрямком</a:t>
            </a:r>
            <a:r>
              <a:rPr lang="ru-RU" dirty="0"/>
              <a:t> є ​​</a:t>
            </a:r>
            <a:r>
              <a:rPr lang="ru-RU" dirty="0" err="1"/>
              <a:t>створення</a:t>
            </a:r>
            <a:r>
              <a:rPr lang="ru-RU" dirty="0"/>
              <a:t> </a:t>
            </a:r>
            <a:r>
              <a:rPr lang="ru-RU" dirty="0" err="1"/>
              <a:t>клітинних</a:t>
            </a:r>
            <a:r>
              <a:rPr lang="ru-RU" dirty="0"/>
              <a:t> </a:t>
            </a:r>
            <a:r>
              <a:rPr lang="ru-RU" dirty="0" err="1"/>
              <a:t>комп'ютерів</a:t>
            </a:r>
            <a:r>
              <a:rPr lang="ru-RU" dirty="0"/>
              <a:t>. </a:t>
            </a:r>
            <a:r>
              <a:rPr lang="ru-RU" dirty="0" err="1"/>
              <a:t>Клітинні</a:t>
            </a:r>
            <a:r>
              <a:rPr lang="ru-RU" dirty="0"/>
              <a:t> </a:t>
            </a:r>
            <a:r>
              <a:rPr lang="ru-RU" dirty="0" err="1"/>
              <a:t>процесори</a:t>
            </a:r>
            <a:r>
              <a:rPr lang="ru-RU" dirty="0"/>
              <a:t> </a:t>
            </a:r>
            <a:r>
              <a:rPr lang="ru-RU" dirty="0" err="1"/>
              <a:t>являють</a:t>
            </a:r>
            <a:r>
              <a:rPr lang="ru-RU" dirty="0"/>
              <a:t> собою </a:t>
            </a:r>
            <a:r>
              <a:rPr lang="ru-RU" dirty="0" err="1" smtClean="0"/>
              <a:t>колонії</a:t>
            </a:r>
            <a:r>
              <a:rPr lang="ru-RU" dirty="0" smtClean="0"/>
              <a:t> </a:t>
            </a:r>
            <a:r>
              <a:rPr lang="ru-RU" dirty="0" err="1"/>
              <a:t>різних</a:t>
            </a:r>
            <a:r>
              <a:rPr lang="ru-RU" dirty="0"/>
              <a:t> "</a:t>
            </a:r>
            <a:r>
              <a:rPr lang="ru-RU" dirty="0" err="1"/>
              <a:t>розумних</a:t>
            </a:r>
            <a:r>
              <a:rPr lang="ru-RU" dirty="0"/>
              <a:t>" </a:t>
            </a:r>
            <a:r>
              <a:rPr lang="ru-RU" dirty="0" err="1"/>
              <a:t>мікроорганізмів</a:t>
            </a:r>
            <a:r>
              <a:rPr lang="ru-RU" dirty="0"/>
              <a:t>, в геном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вдалося</a:t>
            </a:r>
            <a:r>
              <a:rPr lang="ru-RU" dirty="0"/>
              <a:t> </a:t>
            </a:r>
            <a:r>
              <a:rPr lang="ru-RU" dirty="0" err="1" smtClean="0"/>
              <a:t>включити</a:t>
            </a:r>
            <a:r>
              <a:rPr lang="ru-RU" dirty="0" smtClean="0"/>
              <a:t> </a:t>
            </a:r>
            <a:r>
              <a:rPr lang="ru-RU" dirty="0" err="1" smtClean="0"/>
              <a:t>логічну</a:t>
            </a:r>
            <a:r>
              <a:rPr lang="ru-RU" dirty="0" smtClean="0"/>
              <a:t> </a:t>
            </a:r>
            <a:r>
              <a:rPr lang="ru-RU" dirty="0"/>
              <a:t>схему, яка могла б </a:t>
            </a:r>
            <a:r>
              <a:rPr lang="ru-RU" dirty="0" err="1"/>
              <a:t>активізуватися</a:t>
            </a:r>
            <a:r>
              <a:rPr lang="ru-RU" dirty="0"/>
              <a:t> в </a:t>
            </a:r>
            <a:r>
              <a:rPr lang="ru-RU" dirty="0" err="1"/>
              <a:t>присутності</a:t>
            </a:r>
            <a:r>
              <a:rPr lang="ru-RU" dirty="0"/>
              <a:t> </a:t>
            </a:r>
            <a:r>
              <a:rPr lang="ru-RU" dirty="0" err="1"/>
              <a:t>певної</a:t>
            </a:r>
            <a:r>
              <a:rPr lang="ru-RU" dirty="0"/>
              <a:t> </a:t>
            </a:r>
            <a:r>
              <a:rPr lang="ru-RU" dirty="0" err="1"/>
              <a:t>речовини</a:t>
            </a:r>
            <a:r>
              <a:rPr lang="ru-RU" dirty="0"/>
              <a:t>. Для </a:t>
            </a:r>
            <a:r>
              <a:rPr lang="ru-RU" dirty="0" err="1"/>
              <a:t>цієї</a:t>
            </a:r>
            <a:r>
              <a:rPr lang="ru-RU" dirty="0"/>
              <a:t> мети </a:t>
            </a:r>
            <a:r>
              <a:rPr lang="ru-RU" dirty="0" err="1"/>
              <a:t>ідеально</a:t>
            </a:r>
            <a:r>
              <a:rPr lang="ru-RU" dirty="0"/>
              <a:t> </a:t>
            </a:r>
            <a:r>
              <a:rPr lang="ru-RU" dirty="0" err="1"/>
              <a:t>підійшли</a:t>
            </a:r>
            <a:r>
              <a:rPr lang="ru-RU" dirty="0"/>
              <a:t> б </a:t>
            </a:r>
            <a:r>
              <a:rPr lang="ru-RU" dirty="0" err="1" smtClean="0"/>
              <a:t>бактеріі.Такі</a:t>
            </a:r>
            <a:r>
              <a:rPr lang="ru-RU" dirty="0" smtClean="0"/>
              <a:t> </a:t>
            </a:r>
            <a:r>
              <a:rPr lang="ru-RU" dirty="0" err="1"/>
              <a:t>комп'ютери</a:t>
            </a:r>
            <a:r>
              <a:rPr lang="ru-RU" dirty="0"/>
              <a:t>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дешеві</a:t>
            </a:r>
            <a:r>
              <a:rPr lang="ru-RU" dirty="0"/>
              <a:t> у </a:t>
            </a:r>
            <a:r>
              <a:rPr lang="ru-RU" dirty="0" err="1"/>
              <a:t>виробництві</a:t>
            </a:r>
            <a:r>
              <a:rPr lang="ru-RU" dirty="0"/>
              <a:t>. </a:t>
            </a:r>
            <a:r>
              <a:rPr lang="ru-RU" dirty="0" err="1"/>
              <a:t>Їм</a:t>
            </a:r>
            <a:r>
              <a:rPr lang="ru-RU" dirty="0"/>
              <a:t> не </a:t>
            </a:r>
            <a:r>
              <a:rPr lang="ru-RU" dirty="0" err="1"/>
              <a:t>потрібна</a:t>
            </a:r>
            <a:r>
              <a:rPr lang="ru-RU" dirty="0"/>
              <a:t> </a:t>
            </a:r>
            <a:r>
              <a:rPr lang="ru-RU" dirty="0" err="1"/>
              <a:t>настільки</a:t>
            </a:r>
            <a:r>
              <a:rPr lang="ru-RU" dirty="0"/>
              <a:t> стерильна атмосфера, як при </a:t>
            </a:r>
            <a:r>
              <a:rPr lang="ru-RU" dirty="0" err="1"/>
              <a:t>виробництві</a:t>
            </a:r>
            <a:r>
              <a:rPr lang="ru-RU" dirty="0"/>
              <a:t> </a:t>
            </a:r>
            <a:r>
              <a:rPr lang="ru-RU" dirty="0" err="1"/>
              <a:t>напівпровідників</a:t>
            </a:r>
            <a:r>
              <a:rPr lang="ru-RU" dirty="0"/>
              <a:t>. І одного разу </a:t>
            </a:r>
            <a:r>
              <a:rPr lang="ru-RU" dirty="0" err="1"/>
              <a:t>запрограмувавши</a:t>
            </a:r>
            <a:r>
              <a:rPr lang="ru-RU" dirty="0"/>
              <a:t> </a:t>
            </a:r>
            <a:r>
              <a:rPr lang="ru-RU" dirty="0" err="1"/>
              <a:t>клітку</a:t>
            </a:r>
            <a:r>
              <a:rPr lang="ru-RU" dirty="0"/>
              <a:t>, </a:t>
            </a:r>
            <a:r>
              <a:rPr lang="ru-RU" dirty="0" err="1"/>
              <a:t>можна</a:t>
            </a:r>
            <a:r>
              <a:rPr lang="ru-RU" dirty="0"/>
              <a:t> легко і </a:t>
            </a:r>
            <a:r>
              <a:rPr lang="ru-RU" dirty="0" err="1"/>
              <a:t>швидко</a:t>
            </a:r>
            <a:r>
              <a:rPr lang="ru-RU" dirty="0"/>
              <a:t> </a:t>
            </a:r>
            <a:r>
              <a:rPr lang="ru-RU" dirty="0" err="1"/>
              <a:t>виростити</a:t>
            </a:r>
            <a:r>
              <a:rPr lang="ru-RU" dirty="0"/>
              <a:t> </a:t>
            </a:r>
            <a:r>
              <a:rPr lang="ru-RU" dirty="0" err="1"/>
              <a:t>тисячі</a:t>
            </a:r>
            <a:r>
              <a:rPr lang="ru-RU" dirty="0"/>
              <a:t> </a:t>
            </a:r>
            <a:r>
              <a:rPr lang="ru-RU" dirty="0" err="1"/>
              <a:t>клітин</a:t>
            </a:r>
            <a:r>
              <a:rPr lang="ru-RU" dirty="0"/>
              <a:t> з такою ж </a:t>
            </a:r>
            <a:r>
              <a:rPr lang="ru-RU" dirty="0" err="1"/>
              <a:t>програмою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074" name="Picture 2" descr="Картинки по запросу &quot;клеточніе компьютери фото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84" y="4142095"/>
            <a:ext cx="3888379" cy="2606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по запросу &quot;клеточніе компьютери фото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449" y="4012442"/>
            <a:ext cx="3686679" cy="273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4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479" y="545911"/>
            <a:ext cx="7560860" cy="581394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Один з </a:t>
            </a:r>
            <a:r>
              <a:rPr lang="ru-RU" dirty="0" err="1"/>
              <a:t>перспективних</a:t>
            </a:r>
            <a:r>
              <a:rPr lang="ru-RU" dirty="0"/>
              <a:t> </a:t>
            </a:r>
            <a:r>
              <a:rPr lang="ru-RU" dirty="0" err="1"/>
              <a:t>кандидатів</a:t>
            </a:r>
            <a:r>
              <a:rPr lang="ru-RU" dirty="0"/>
              <a:t> на роль </a:t>
            </a:r>
            <a:r>
              <a:rPr lang="ru-RU" dirty="0" err="1"/>
              <a:t>обчислювальних</a:t>
            </a:r>
            <a:r>
              <a:rPr lang="ru-RU" dirty="0"/>
              <a:t> </a:t>
            </a:r>
            <a:r>
              <a:rPr lang="ru-RU" dirty="0" err="1"/>
              <a:t>елементів</a:t>
            </a:r>
            <a:r>
              <a:rPr lang="ru-RU" dirty="0"/>
              <a:t> в </a:t>
            </a:r>
            <a:r>
              <a:rPr lang="ru-RU" dirty="0" err="1"/>
              <a:t>комп'ютері</a:t>
            </a:r>
            <a:r>
              <a:rPr lang="ru-RU" dirty="0"/>
              <a:t> - </a:t>
            </a:r>
            <a:r>
              <a:rPr lang="ru-RU" dirty="0" err="1"/>
              <a:t>бактерія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назвою</a:t>
            </a:r>
            <a:r>
              <a:rPr lang="ru-RU" dirty="0"/>
              <a:t> </a:t>
            </a:r>
            <a:r>
              <a:rPr lang="en-US" b="1" dirty="0"/>
              <a:t>E.coli</a:t>
            </a:r>
            <a:r>
              <a:rPr lang="en-US" dirty="0"/>
              <a:t> (</a:t>
            </a:r>
            <a:r>
              <a:rPr lang="ru-RU" dirty="0" err="1"/>
              <a:t>бактерія</a:t>
            </a:r>
            <a:r>
              <a:rPr lang="ru-RU" dirty="0"/>
              <a:t> </a:t>
            </a:r>
            <a:r>
              <a:rPr lang="ru-RU" dirty="0" err="1"/>
              <a:t>кишкової</a:t>
            </a:r>
            <a:r>
              <a:rPr lang="ru-RU" dirty="0"/>
              <a:t> </a:t>
            </a:r>
            <a:r>
              <a:rPr lang="ru-RU" dirty="0" err="1"/>
              <a:t>палички</a:t>
            </a:r>
            <a:r>
              <a:rPr lang="ru-RU" dirty="0"/>
              <a:t>). З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вчені</a:t>
            </a:r>
            <a:r>
              <a:rPr lang="ru-RU" dirty="0"/>
              <a:t> створили концепт </a:t>
            </a:r>
            <a:r>
              <a:rPr lang="ru-RU" dirty="0" err="1"/>
              <a:t>обчислювальної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вирішує</a:t>
            </a:r>
            <a:r>
              <a:rPr lang="ru-RU" dirty="0" smtClean="0"/>
              <a:t> </a:t>
            </a:r>
            <a:r>
              <a:rPr lang="ru-RU" dirty="0" err="1"/>
              <a:t>класичну</a:t>
            </a:r>
            <a:r>
              <a:rPr lang="ru-RU" dirty="0"/>
              <a:t> </a:t>
            </a:r>
            <a:r>
              <a:rPr lang="ru-RU" dirty="0" err="1"/>
              <a:t>математичну</a:t>
            </a:r>
            <a:r>
              <a:rPr lang="ru-RU" dirty="0"/>
              <a:t> головоломку про </a:t>
            </a:r>
            <a:r>
              <a:rPr lang="ru-RU" dirty="0" err="1"/>
              <a:t>підгоріли</a:t>
            </a:r>
            <a:r>
              <a:rPr lang="ru-RU" dirty="0"/>
              <a:t> </a:t>
            </a:r>
            <a:r>
              <a:rPr lang="ru-RU" dirty="0" err="1"/>
              <a:t>млинці</a:t>
            </a:r>
            <a:r>
              <a:rPr lang="ru-RU" dirty="0"/>
              <a:t>, </a:t>
            </a:r>
            <a:r>
              <a:rPr lang="ru-RU" dirty="0" err="1"/>
              <a:t>відому</a:t>
            </a:r>
            <a:r>
              <a:rPr lang="ru-RU" dirty="0"/>
              <a:t> як </a:t>
            </a:r>
            <a:r>
              <a:rPr lang="en-US" dirty="0"/>
              <a:t>Burnt Pancake Problem (</a:t>
            </a:r>
            <a:r>
              <a:rPr lang="ru-RU" dirty="0" err="1"/>
              <a:t>відому</a:t>
            </a:r>
            <a:r>
              <a:rPr lang="ru-RU" dirty="0"/>
              <a:t> нам як </a:t>
            </a:r>
            <a:r>
              <a:rPr lang="ru-RU" dirty="0" err="1"/>
              <a:t>Ханойська</a:t>
            </a:r>
            <a:r>
              <a:rPr lang="ru-RU" dirty="0"/>
              <a:t> Вежа). «</a:t>
            </a:r>
            <a:r>
              <a:rPr lang="ru-RU" dirty="0" err="1"/>
              <a:t>Обчислювальні</a:t>
            </a:r>
            <a:r>
              <a:rPr lang="ru-RU" dirty="0"/>
              <a:t> </a:t>
            </a:r>
            <a:r>
              <a:rPr lang="ru-RU" dirty="0" err="1"/>
              <a:t>можливості</a:t>
            </a:r>
            <a:r>
              <a:rPr lang="ru-RU" dirty="0"/>
              <a:t> ДНК </a:t>
            </a:r>
            <a:r>
              <a:rPr lang="ru-RU" dirty="0" err="1"/>
              <a:t>набагато</a:t>
            </a:r>
            <a:r>
              <a:rPr lang="ru-RU" dirty="0"/>
              <a:t> </a:t>
            </a:r>
            <a:r>
              <a:rPr lang="ru-RU" dirty="0" err="1"/>
              <a:t>випереджають</a:t>
            </a:r>
            <a:r>
              <a:rPr lang="ru-RU" dirty="0"/>
              <a:t> </a:t>
            </a:r>
            <a:r>
              <a:rPr lang="ru-RU" dirty="0" err="1"/>
              <a:t>здатності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клітин</a:t>
            </a:r>
            <a:r>
              <a:rPr lang="ru-RU" dirty="0"/>
              <a:t>, і </a:t>
            </a:r>
            <a:r>
              <a:rPr lang="ru-RU" dirty="0" err="1"/>
              <a:t>якщо</a:t>
            </a:r>
            <a:r>
              <a:rPr lang="ru-RU" dirty="0"/>
              <a:t> ми </a:t>
            </a:r>
            <a:r>
              <a:rPr lang="ru-RU" dirty="0" err="1"/>
              <a:t>навчимося</a:t>
            </a:r>
            <a:r>
              <a:rPr lang="ru-RU" dirty="0"/>
              <a:t> </a:t>
            </a:r>
            <a:r>
              <a:rPr lang="ru-RU" dirty="0" err="1"/>
              <a:t>використовувати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в </a:t>
            </a:r>
            <a:r>
              <a:rPr lang="ru-RU" dirty="0" err="1"/>
              <a:t>в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err="1"/>
              <a:t>прикладних</a:t>
            </a:r>
            <a:r>
              <a:rPr lang="ru-RU" dirty="0"/>
              <a:t> </a:t>
            </a:r>
            <a:r>
              <a:rPr lang="ru-RU" dirty="0" err="1"/>
              <a:t>цілях</a:t>
            </a:r>
            <a:r>
              <a:rPr lang="ru-RU" dirty="0"/>
              <a:t>, ми </a:t>
            </a:r>
            <a:r>
              <a:rPr lang="ru-RU" dirty="0" err="1"/>
              <a:t>отримаємо</a:t>
            </a:r>
            <a:r>
              <a:rPr lang="ru-RU" dirty="0"/>
              <a:t> </a:t>
            </a:r>
            <a:r>
              <a:rPr lang="ru-RU" dirty="0" err="1"/>
              <a:t>неймовірний</a:t>
            </a:r>
            <a:r>
              <a:rPr lang="ru-RU" dirty="0"/>
              <a:t> за </a:t>
            </a:r>
            <a:r>
              <a:rPr lang="ru-RU" dirty="0" err="1"/>
              <a:t>потужністю</a:t>
            </a:r>
            <a:r>
              <a:rPr lang="ru-RU" dirty="0"/>
              <a:t> </a:t>
            </a:r>
            <a:r>
              <a:rPr lang="ru-RU" dirty="0" err="1"/>
              <a:t>обчислювальний</a:t>
            </a:r>
            <a:r>
              <a:rPr lang="ru-RU" dirty="0"/>
              <a:t> комплекс», - слова </a:t>
            </a:r>
            <a:r>
              <a:rPr lang="ru-RU" dirty="0" err="1"/>
              <a:t>керівника</a:t>
            </a:r>
            <a:r>
              <a:rPr lang="ru-RU" dirty="0"/>
              <a:t> </a:t>
            </a:r>
            <a:r>
              <a:rPr lang="ru-RU" dirty="0" err="1"/>
              <a:t>досліджень</a:t>
            </a:r>
            <a:r>
              <a:rPr lang="ru-RU" dirty="0"/>
              <a:t> Кармели </a:t>
            </a:r>
            <a:r>
              <a:rPr lang="ru-RU" dirty="0" err="1"/>
              <a:t>Хайнес</a:t>
            </a:r>
            <a:r>
              <a:rPr lang="ru-RU" dirty="0"/>
              <a:t> з </a:t>
            </a:r>
            <a:r>
              <a:rPr lang="ru-RU" dirty="0" err="1"/>
              <a:t>університету</a:t>
            </a:r>
            <a:r>
              <a:rPr lang="ru-RU" dirty="0"/>
              <a:t> </a:t>
            </a:r>
            <a:r>
              <a:rPr lang="ru-RU" dirty="0" err="1"/>
              <a:t>Девідсона</a:t>
            </a:r>
            <a:r>
              <a:rPr lang="ru-RU" dirty="0"/>
              <a:t>.</a:t>
            </a:r>
          </a:p>
        </p:txBody>
      </p:sp>
      <p:pic>
        <p:nvPicPr>
          <p:cNvPr id="6" name="Picture 3" descr="C:\Documents and Settings\Настена\Рабочий стол\evo\9918_1234963704_fu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78" y="282883"/>
            <a:ext cx="4000500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Картинки по запросу &quot;бактерия кишечной палочки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78" y="3573094"/>
            <a:ext cx="4000500" cy="303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198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8490" y="256133"/>
            <a:ext cx="11368584" cy="4351338"/>
          </a:xfrm>
        </p:spPr>
        <p:txBody>
          <a:bodyPr/>
          <a:lstStyle/>
          <a:p>
            <a:r>
              <a:rPr lang="ru-RU" dirty="0"/>
              <a:t>Суть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полягає</a:t>
            </a:r>
            <a:r>
              <a:rPr lang="ru-RU" dirty="0"/>
              <a:t> в </a:t>
            </a:r>
            <a:r>
              <a:rPr lang="ru-RU" dirty="0" err="1"/>
              <a:t>наступному</a:t>
            </a:r>
            <a:r>
              <a:rPr lang="ru-RU" dirty="0"/>
              <a:t>. Є стопка </a:t>
            </a:r>
            <a:r>
              <a:rPr lang="ru-RU" dirty="0" err="1"/>
              <a:t>різної</a:t>
            </a:r>
            <a:r>
              <a:rPr lang="ru-RU" dirty="0"/>
              <a:t> </a:t>
            </a:r>
            <a:r>
              <a:rPr lang="ru-RU" dirty="0" err="1"/>
              <a:t>розміру</a:t>
            </a:r>
            <a:r>
              <a:rPr lang="ru-RU" dirty="0"/>
              <a:t> </a:t>
            </a:r>
            <a:r>
              <a:rPr lang="ru-RU" dirty="0" err="1"/>
              <a:t>млинчиків</a:t>
            </a:r>
            <a:r>
              <a:rPr lang="ru-RU" dirty="0"/>
              <a:t>, </a:t>
            </a:r>
            <a:r>
              <a:rPr lang="ru-RU" dirty="0" err="1"/>
              <a:t>кожен</a:t>
            </a:r>
            <a:r>
              <a:rPr lang="ru-RU" dirty="0"/>
              <a:t> з </a:t>
            </a:r>
            <a:r>
              <a:rPr lang="ru-RU" dirty="0" err="1"/>
              <a:t>яких</a:t>
            </a:r>
            <a:r>
              <a:rPr lang="ru-RU" dirty="0"/>
              <a:t> добре </a:t>
            </a:r>
            <a:r>
              <a:rPr lang="ru-RU" dirty="0" err="1"/>
              <a:t>приготований</a:t>
            </a:r>
            <a:r>
              <a:rPr lang="ru-RU" dirty="0"/>
              <a:t> з одного боку, і </a:t>
            </a:r>
            <a:r>
              <a:rPr lang="ru-RU" dirty="0" err="1"/>
              <a:t>підгорів</a:t>
            </a:r>
            <a:r>
              <a:rPr lang="ru-RU" dirty="0"/>
              <a:t> - з </a:t>
            </a:r>
            <a:r>
              <a:rPr lang="ru-RU" dirty="0" err="1"/>
              <a:t>іншого</a:t>
            </a:r>
            <a:r>
              <a:rPr lang="ru-RU" dirty="0"/>
              <a:t>. </a:t>
            </a:r>
            <a:r>
              <a:rPr lang="ru-RU" dirty="0" err="1"/>
              <a:t>Завдання</a:t>
            </a:r>
            <a:r>
              <a:rPr lang="ru-RU" dirty="0"/>
              <a:t> </a:t>
            </a:r>
            <a:r>
              <a:rPr lang="ru-RU" dirty="0" err="1"/>
              <a:t>полягає</a:t>
            </a:r>
            <a:r>
              <a:rPr lang="ru-RU" dirty="0"/>
              <a:t> в </a:t>
            </a:r>
            <a:r>
              <a:rPr lang="ru-RU" dirty="0" err="1"/>
              <a:t>сортуванні</a:t>
            </a:r>
            <a:r>
              <a:rPr lang="ru-RU" dirty="0"/>
              <a:t> стопки таким чином,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найбільший</a:t>
            </a:r>
            <a:r>
              <a:rPr lang="ru-RU" dirty="0"/>
              <a:t> </a:t>
            </a:r>
            <a:r>
              <a:rPr lang="ru-RU" dirty="0" err="1"/>
              <a:t>млинець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внизу, а </a:t>
            </a:r>
            <a:r>
              <a:rPr lang="ru-RU" dirty="0" err="1"/>
              <a:t>найменший</a:t>
            </a:r>
            <a:r>
              <a:rPr lang="ru-RU" dirty="0"/>
              <a:t> - </a:t>
            </a:r>
            <a:r>
              <a:rPr lang="ru-RU" dirty="0" err="1"/>
              <a:t>нагорі</a:t>
            </a:r>
            <a:r>
              <a:rPr lang="ru-RU" dirty="0"/>
              <a:t>, при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млинці</a:t>
            </a:r>
            <a:r>
              <a:rPr lang="ru-RU" dirty="0"/>
              <a:t> </a:t>
            </a:r>
            <a:r>
              <a:rPr lang="ru-RU" dirty="0" err="1"/>
              <a:t>повинні</a:t>
            </a:r>
            <a:r>
              <a:rPr lang="ru-RU" dirty="0"/>
              <a:t> </a:t>
            </a:r>
            <a:r>
              <a:rPr lang="ru-RU" dirty="0" err="1"/>
              <a:t>лежати</a:t>
            </a:r>
            <a:r>
              <a:rPr lang="ru-RU" dirty="0"/>
              <a:t> </a:t>
            </a:r>
            <a:r>
              <a:rPr lang="ru-RU" dirty="0" err="1" smtClean="0"/>
              <a:t>підгорілою</a:t>
            </a:r>
            <a:r>
              <a:rPr lang="ru-RU" dirty="0" smtClean="0"/>
              <a:t> </a:t>
            </a:r>
            <a:r>
              <a:rPr lang="ru-RU" dirty="0"/>
              <a:t>стороною вниз. </a:t>
            </a:r>
            <a:r>
              <a:rPr lang="ru-RU" dirty="0" err="1"/>
              <a:t>Необхідно</a:t>
            </a:r>
            <a:r>
              <a:rPr lang="ru-RU" dirty="0"/>
              <a:t> </a:t>
            </a:r>
            <a:r>
              <a:rPr lang="ru-RU" dirty="0" err="1"/>
              <a:t>домогтися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за </a:t>
            </a:r>
            <a:r>
              <a:rPr lang="ru-RU" dirty="0" err="1"/>
              <a:t>мінімальне</a:t>
            </a:r>
            <a:r>
              <a:rPr lang="ru-RU" dirty="0"/>
              <a:t> число </a:t>
            </a:r>
            <a:r>
              <a:rPr lang="ru-RU" dirty="0" err="1"/>
              <a:t>кроків</a:t>
            </a:r>
            <a:r>
              <a:rPr lang="ru-RU" dirty="0"/>
              <a:t>, при </a:t>
            </a:r>
            <a:r>
              <a:rPr lang="ru-RU" dirty="0" err="1"/>
              <a:t>цьому</a:t>
            </a:r>
            <a:r>
              <a:rPr lang="ru-RU" dirty="0"/>
              <a:t> за один </a:t>
            </a:r>
            <a:r>
              <a:rPr lang="ru-RU" dirty="0" err="1"/>
              <a:t>крок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тільки</a:t>
            </a:r>
            <a:r>
              <a:rPr lang="ru-RU" dirty="0"/>
              <a:t> </a:t>
            </a:r>
            <a:r>
              <a:rPr lang="ru-RU" dirty="0" err="1"/>
              <a:t>взяти</a:t>
            </a:r>
            <a:r>
              <a:rPr lang="ru-RU" dirty="0"/>
              <a:t> один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кілька</a:t>
            </a:r>
            <a:r>
              <a:rPr lang="ru-RU" dirty="0"/>
              <a:t> </a:t>
            </a:r>
            <a:r>
              <a:rPr lang="ru-RU" dirty="0" err="1"/>
              <a:t>послідовних</a:t>
            </a:r>
            <a:r>
              <a:rPr lang="ru-RU" dirty="0"/>
              <a:t> </a:t>
            </a:r>
            <a:r>
              <a:rPr lang="ru-RU" dirty="0" err="1"/>
              <a:t>млинців</a:t>
            </a:r>
            <a:r>
              <a:rPr lang="ru-RU" dirty="0"/>
              <a:t> і </a:t>
            </a:r>
            <a:r>
              <a:rPr lang="ru-RU" dirty="0" err="1"/>
              <a:t>перевернути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в </a:t>
            </a:r>
            <a:r>
              <a:rPr lang="ru-RU" dirty="0" err="1" smtClean="0"/>
              <a:t>стопці</a:t>
            </a:r>
            <a:r>
              <a:rPr lang="ru-RU" dirty="0"/>
              <a:t>.</a:t>
            </a:r>
          </a:p>
        </p:txBody>
      </p:sp>
      <p:pic>
        <p:nvPicPr>
          <p:cNvPr id="4" name="Picture 4" descr="C:\Documents and Settings\Настена\Рабочий стол\evo\e-coli-compu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646" y="3234520"/>
            <a:ext cx="3985651" cy="337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50490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4716" y="472154"/>
            <a:ext cx="6905767" cy="6253850"/>
          </a:xfrm>
        </p:spPr>
        <p:txBody>
          <a:bodyPr>
            <a:normAutofit/>
          </a:bodyPr>
          <a:lstStyle/>
          <a:p>
            <a:r>
              <a:rPr lang="ru-RU" dirty="0" err="1"/>
              <a:t>Насправді</a:t>
            </a:r>
            <a:r>
              <a:rPr lang="ru-RU" dirty="0"/>
              <a:t> </a:t>
            </a:r>
            <a:r>
              <a:rPr lang="ru-RU" dirty="0" err="1"/>
              <a:t>ця</a:t>
            </a:r>
            <a:r>
              <a:rPr lang="ru-RU" dirty="0"/>
              <a:t> "</a:t>
            </a:r>
            <a:r>
              <a:rPr lang="ru-RU" dirty="0" err="1"/>
              <a:t>невигадлива</a:t>
            </a:r>
            <a:r>
              <a:rPr lang="ru-RU" dirty="0"/>
              <a:t>" головоломка з </a:t>
            </a:r>
            <a:r>
              <a:rPr lang="ru-RU" dirty="0" err="1"/>
              <a:t>комбінаторики</a:t>
            </a:r>
            <a:r>
              <a:rPr lang="ru-RU" dirty="0"/>
              <a:t> </a:t>
            </a:r>
            <a:r>
              <a:rPr lang="ru-RU" dirty="0" err="1"/>
              <a:t>демонструє</a:t>
            </a:r>
            <a:r>
              <a:rPr lang="ru-RU" dirty="0"/>
              <a:t> одну з </a:t>
            </a:r>
            <a:r>
              <a:rPr lang="ru-RU" dirty="0" err="1"/>
              <a:t>основних</a:t>
            </a:r>
            <a:r>
              <a:rPr lang="ru-RU" dirty="0"/>
              <a:t> </a:t>
            </a:r>
            <a:r>
              <a:rPr lang="ru-RU" dirty="0" err="1"/>
              <a:t>функцій</a:t>
            </a:r>
            <a:r>
              <a:rPr lang="ru-RU" dirty="0"/>
              <a:t>, яку </a:t>
            </a:r>
            <a:r>
              <a:rPr lang="ru-RU" dirty="0" err="1"/>
              <a:t>виконують</a:t>
            </a:r>
            <a:r>
              <a:rPr lang="ru-RU" dirty="0"/>
              <a:t> </a:t>
            </a:r>
            <a:r>
              <a:rPr lang="ru-RU" dirty="0" err="1"/>
              <a:t>комп'ютери</a:t>
            </a:r>
            <a:r>
              <a:rPr lang="ru-RU" dirty="0"/>
              <a:t>, - </a:t>
            </a:r>
            <a:r>
              <a:rPr lang="ru-RU" dirty="0" err="1"/>
              <a:t>обробку</a:t>
            </a:r>
            <a:r>
              <a:rPr lang="ru-RU" dirty="0"/>
              <a:t> великих </a:t>
            </a:r>
            <a:r>
              <a:rPr lang="ru-RU" dirty="0" err="1"/>
              <a:t>масивів</a:t>
            </a:r>
            <a:r>
              <a:rPr lang="ru-RU" dirty="0"/>
              <a:t> </a:t>
            </a:r>
            <a:r>
              <a:rPr lang="ru-RU" dirty="0" err="1"/>
              <a:t>інформації</a:t>
            </a:r>
            <a:r>
              <a:rPr lang="ru-RU" dirty="0"/>
              <a:t> за </a:t>
            </a:r>
            <a:r>
              <a:rPr lang="ru-RU" dirty="0" err="1"/>
              <a:t>допомогою</a:t>
            </a:r>
            <a:r>
              <a:rPr lang="ru-RU" dirty="0"/>
              <a:t> перестановки (</a:t>
            </a:r>
            <a:r>
              <a:rPr lang="ru-RU" dirty="0" err="1"/>
              <a:t>транспонування</a:t>
            </a:r>
            <a:r>
              <a:rPr lang="ru-RU" dirty="0"/>
              <a:t>) </a:t>
            </a:r>
            <a:r>
              <a:rPr lang="ru-RU" dirty="0" err="1"/>
              <a:t>порцій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(</a:t>
            </a:r>
            <a:r>
              <a:rPr lang="en-US" dirty="0"/>
              <a:t>chunks of data). </a:t>
            </a:r>
            <a:r>
              <a:rPr lang="ru-RU" dirty="0" err="1"/>
              <a:t>Класичні</a:t>
            </a:r>
            <a:r>
              <a:rPr lang="ru-RU" dirty="0"/>
              <a:t> </a:t>
            </a:r>
            <a:r>
              <a:rPr lang="ru-RU" dirty="0" err="1"/>
              <a:t>кремнієві</a:t>
            </a:r>
            <a:r>
              <a:rPr lang="ru-RU" dirty="0"/>
              <a:t> </a:t>
            </a:r>
            <a:r>
              <a:rPr lang="ru-RU" dirty="0" err="1"/>
              <a:t>комп'ютери</a:t>
            </a:r>
            <a:r>
              <a:rPr lang="ru-RU" dirty="0"/>
              <a:t> </a:t>
            </a:r>
            <a:r>
              <a:rPr lang="ru-RU" dirty="0" err="1"/>
              <a:t>вирішують</a:t>
            </a:r>
            <a:r>
              <a:rPr lang="ru-RU" dirty="0"/>
              <a:t> </a:t>
            </a:r>
            <a:r>
              <a:rPr lang="ru-RU" dirty="0" err="1"/>
              <a:t>цю</a:t>
            </a:r>
            <a:r>
              <a:rPr lang="ru-RU" dirty="0"/>
              <a:t> задачу «в лоб». </a:t>
            </a:r>
            <a:r>
              <a:rPr lang="ru-RU" dirty="0" err="1"/>
              <a:t>Програма</a:t>
            </a:r>
            <a:r>
              <a:rPr lang="ru-RU" dirty="0"/>
              <a:t> </a:t>
            </a:r>
            <a:r>
              <a:rPr lang="ru-RU" dirty="0" err="1"/>
              <a:t>послідовно</a:t>
            </a:r>
            <a:r>
              <a:rPr lang="ru-RU" dirty="0"/>
              <a:t> </a:t>
            </a:r>
            <a:r>
              <a:rPr lang="ru-RU" dirty="0" err="1"/>
              <a:t>перебирає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варіанти</a:t>
            </a:r>
            <a:r>
              <a:rPr lang="ru-RU" dirty="0"/>
              <a:t> </a:t>
            </a:r>
            <a:r>
              <a:rPr lang="ru-RU" dirty="0" err="1"/>
              <a:t>рішення</a:t>
            </a:r>
            <a:r>
              <a:rPr lang="ru-RU" dirty="0"/>
              <a:t>, </a:t>
            </a:r>
            <a:r>
              <a:rPr lang="ru-RU" dirty="0" err="1"/>
              <a:t>знаходячи</a:t>
            </a:r>
            <a:r>
              <a:rPr lang="ru-RU" dirty="0"/>
              <a:t> </a:t>
            </a:r>
            <a:r>
              <a:rPr lang="ru-RU" dirty="0" err="1"/>
              <a:t>найоптимальніший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призводить</a:t>
            </a:r>
            <a:r>
              <a:rPr lang="ru-RU" dirty="0"/>
              <a:t> до </a:t>
            </a:r>
            <a:r>
              <a:rPr lang="ru-RU" dirty="0" err="1"/>
              <a:t>величезних</a:t>
            </a:r>
            <a:r>
              <a:rPr lang="ru-RU" dirty="0"/>
              <a:t> </a:t>
            </a:r>
            <a:r>
              <a:rPr lang="ru-RU" dirty="0" err="1"/>
              <a:t>втрат</a:t>
            </a:r>
            <a:r>
              <a:rPr lang="ru-RU" dirty="0"/>
              <a:t> часу і </a:t>
            </a:r>
            <a:r>
              <a:rPr lang="ru-RU" dirty="0" err="1"/>
              <a:t>неефективності</a:t>
            </a:r>
            <a:r>
              <a:rPr lang="ru-RU" dirty="0"/>
              <a:t> </a:t>
            </a:r>
            <a:r>
              <a:rPr lang="ru-RU" dirty="0" err="1"/>
              <a:t>рішення</a:t>
            </a:r>
            <a:r>
              <a:rPr lang="ru-RU" dirty="0"/>
              <a:t>. У </a:t>
            </a:r>
            <a:r>
              <a:rPr lang="ru-RU" dirty="0" err="1"/>
              <a:t>випадку</a:t>
            </a:r>
            <a:r>
              <a:rPr lang="ru-RU" dirty="0"/>
              <a:t> з </a:t>
            </a:r>
            <a:r>
              <a:rPr lang="ru-RU" dirty="0" err="1"/>
              <a:t>біологічним</a:t>
            </a:r>
            <a:r>
              <a:rPr lang="ru-RU" dirty="0"/>
              <a:t> </a:t>
            </a:r>
            <a:r>
              <a:rPr lang="ru-RU" dirty="0" err="1"/>
              <a:t>комп'ютером</a:t>
            </a:r>
            <a:r>
              <a:rPr lang="ru-RU" dirty="0"/>
              <a:t> </a:t>
            </a:r>
            <a:r>
              <a:rPr lang="ru-RU" dirty="0" err="1"/>
              <a:t>безліч</a:t>
            </a:r>
            <a:r>
              <a:rPr lang="ru-RU" dirty="0"/>
              <a:t> перестановок </a:t>
            </a:r>
            <a:r>
              <a:rPr lang="ru-RU" dirty="0" err="1"/>
              <a:t>відбувається</a:t>
            </a:r>
            <a:r>
              <a:rPr lang="ru-RU" dirty="0"/>
              <a:t> </a:t>
            </a:r>
            <a:r>
              <a:rPr lang="ru-RU" dirty="0" err="1"/>
              <a:t>одночасно</a:t>
            </a:r>
            <a:r>
              <a:rPr lang="ru-RU" dirty="0"/>
              <a:t>, </a:t>
            </a:r>
            <a:r>
              <a:rPr lang="ru-RU" dirty="0" err="1"/>
              <a:t>збільшуючи</a:t>
            </a:r>
            <a:r>
              <a:rPr lang="ru-RU" dirty="0"/>
              <a:t> </a:t>
            </a:r>
            <a:r>
              <a:rPr lang="ru-RU" dirty="0" err="1"/>
              <a:t>швидкість</a:t>
            </a:r>
            <a:r>
              <a:rPr lang="ru-RU" dirty="0"/>
              <a:t> </a:t>
            </a:r>
            <a:r>
              <a:rPr lang="ru-RU" dirty="0" err="1"/>
              <a:t>обчислення</a:t>
            </a:r>
            <a:r>
              <a:rPr lang="ru-RU" dirty="0"/>
              <a:t> в рази.</a:t>
            </a:r>
          </a:p>
        </p:txBody>
      </p:sp>
      <p:pic>
        <p:nvPicPr>
          <p:cNvPr id="4" name="Picture 2" descr="C:\Documents and Settings\Настена\Рабочий стол\evo\827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52363" y="1562787"/>
            <a:ext cx="4771313" cy="4072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93373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63209"/>
            <a:ext cx="8292152" cy="5636526"/>
          </a:xfrm>
        </p:spPr>
        <p:txBody>
          <a:bodyPr/>
          <a:lstStyle/>
          <a:p>
            <a:r>
              <a:rPr lang="ru-RU" dirty="0" err="1"/>
              <a:t>Основна</a:t>
            </a:r>
            <a:r>
              <a:rPr lang="ru-RU" dirty="0"/>
              <a:t> проблема, з </a:t>
            </a:r>
            <a:r>
              <a:rPr lang="ru-RU" dirty="0" err="1"/>
              <a:t>якою</a:t>
            </a:r>
            <a:r>
              <a:rPr lang="ru-RU" dirty="0"/>
              <a:t> </a:t>
            </a:r>
            <a:r>
              <a:rPr lang="ru-RU" dirty="0" err="1"/>
              <a:t>стикаються</a:t>
            </a:r>
            <a:r>
              <a:rPr lang="ru-RU" dirty="0"/>
              <a:t> </a:t>
            </a:r>
            <a:r>
              <a:rPr lang="ru-RU" dirty="0" err="1"/>
              <a:t>творці</a:t>
            </a:r>
            <a:r>
              <a:rPr lang="ru-RU" dirty="0"/>
              <a:t> </a:t>
            </a:r>
            <a:r>
              <a:rPr lang="ru-RU" dirty="0" err="1"/>
              <a:t>клітинних</a:t>
            </a:r>
            <a:r>
              <a:rPr lang="ru-RU" dirty="0"/>
              <a:t> </a:t>
            </a:r>
            <a:r>
              <a:rPr lang="ru-RU" dirty="0" err="1"/>
              <a:t>біокомп'ютерів</a:t>
            </a:r>
            <a:r>
              <a:rPr lang="ru-RU" dirty="0"/>
              <a:t>, - </a:t>
            </a:r>
            <a:r>
              <a:rPr lang="ru-RU" dirty="0" err="1"/>
              <a:t>організація</a:t>
            </a:r>
            <a:r>
              <a:rPr lang="ru-RU" dirty="0"/>
              <a:t> </a:t>
            </a:r>
            <a:r>
              <a:rPr lang="ru-RU" dirty="0" err="1"/>
              <a:t>всіх</a:t>
            </a:r>
            <a:r>
              <a:rPr lang="ru-RU" dirty="0"/>
              <a:t> </a:t>
            </a:r>
            <a:r>
              <a:rPr lang="ru-RU" dirty="0" err="1"/>
              <a:t>клітин</a:t>
            </a:r>
            <a:r>
              <a:rPr lang="ru-RU" dirty="0"/>
              <a:t> в </a:t>
            </a:r>
            <a:r>
              <a:rPr lang="ru-RU" dirty="0" err="1"/>
              <a:t>єдину</a:t>
            </a:r>
            <a:r>
              <a:rPr lang="ru-RU" dirty="0"/>
              <a:t> </a:t>
            </a:r>
            <a:r>
              <a:rPr lang="ru-RU" dirty="0" err="1"/>
              <a:t>працюючу</a:t>
            </a:r>
            <a:r>
              <a:rPr lang="ru-RU" dirty="0"/>
              <a:t> систему. На </a:t>
            </a:r>
            <a:r>
              <a:rPr lang="ru-RU" dirty="0" err="1"/>
              <a:t>сьогоднішній</a:t>
            </a:r>
            <a:r>
              <a:rPr lang="ru-RU" dirty="0"/>
              <a:t> день </a:t>
            </a:r>
            <a:r>
              <a:rPr lang="ru-RU" dirty="0" err="1"/>
              <a:t>практичні</a:t>
            </a:r>
            <a:r>
              <a:rPr lang="ru-RU" dirty="0"/>
              <a:t> </a:t>
            </a:r>
            <a:r>
              <a:rPr lang="ru-RU" dirty="0" err="1"/>
              <a:t>досягнення</a:t>
            </a:r>
            <a:r>
              <a:rPr lang="ru-RU" dirty="0"/>
              <a:t> в </a:t>
            </a:r>
            <a:r>
              <a:rPr lang="ru-RU" dirty="0" err="1"/>
              <a:t>області</a:t>
            </a:r>
            <a:r>
              <a:rPr lang="ru-RU" dirty="0"/>
              <a:t> </a:t>
            </a:r>
            <a:r>
              <a:rPr lang="ru-RU" dirty="0" err="1"/>
              <a:t>клітинних</a:t>
            </a:r>
            <a:r>
              <a:rPr lang="ru-RU" dirty="0"/>
              <a:t> </a:t>
            </a:r>
            <a:r>
              <a:rPr lang="ru-RU" dirty="0" err="1"/>
              <a:t>комп'ютерів</a:t>
            </a:r>
            <a:r>
              <a:rPr lang="ru-RU" dirty="0"/>
              <a:t> </a:t>
            </a:r>
            <a:r>
              <a:rPr lang="ru-RU" dirty="0" err="1"/>
              <a:t>нагадують</a:t>
            </a:r>
            <a:r>
              <a:rPr lang="ru-RU" dirty="0"/>
              <a:t> </a:t>
            </a:r>
            <a:r>
              <a:rPr lang="ru-RU" dirty="0" err="1"/>
              <a:t>досягнення</a:t>
            </a:r>
            <a:r>
              <a:rPr lang="ru-RU" dirty="0"/>
              <a:t> 20-х </a:t>
            </a:r>
            <a:r>
              <a:rPr lang="ru-RU" dirty="0" err="1"/>
              <a:t>років</a:t>
            </a:r>
            <a:r>
              <a:rPr lang="ru-RU" dirty="0"/>
              <a:t> в </a:t>
            </a:r>
            <a:r>
              <a:rPr lang="ru-RU" dirty="0" err="1"/>
              <a:t>області</a:t>
            </a:r>
            <a:r>
              <a:rPr lang="ru-RU" dirty="0"/>
              <a:t> </a:t>
            </a:r>
            <a:r>
              <a:rPr lang="ru-RU" dirty="0" err="1"/>
              <a:t>лампових</a:t>
            </a:r>
            <a:r>
              <a:rPr lang="ru-RU" dirty="0"/>
              <a:t> і </a:t>
            </a:r>
            <a:r>
              <a:rPr lang="ru-RU" dirty="0" err="1"/>
              <a:t>напівпровідникових</a:t>
            </a:r>
            <a:r>
              <a:rPr lang="ru-RU" dirty="0"/>
              <a:t> </a:t>
            </a:r>
            <a:r>
              <a:rPr lang="ru-RU" dirty="0" err="1"/>
              <a:t>комп'ютерів</a:t>
            </a:r>
            <a:r>
              <a:rPr lang="ru-RU" dirty="0"/>
              <a:t>. У </a:t>
            </a:r>
            <a:r>
              <a:rPr lang="ru-RU" dirty="0" err="1"/>
              <a:t>Лабораторії</a:t>
            </a:r>
            <a:r>
              <a:rPr lang="ru-RU" dirty="0"/>
              <a:t> штучного </a:t>
            </a:r>
            <a:r>
              <a:rPr lang="ru-RU" dirty="0" err="1"/>
              <a:t>інтелекту</a:t>
            </a:r>
            <a:r>
              <a:rPr lang="ru-RU" dirty="0"/>
              <a:t> </a:t>
            </a:r>
            <a:r>
              <a:rPr lang="ru-RU" dirty="0" err="1"/>
              <a:t>Массачусетського</a:t>
            </a:r>
            <a:r>
              <a:rPr lang="ru-RU" dirty="0"/>
              <a:t> </a:t>
            </a:r>
            <a:r>
              <a:rPr lang="ru-RU" dirty="0" err="1"/>
              <a:t>технологічного</a:t>
            </a:r>
            <a:r>
              <a:rPr lang="ru-RU" dirty="0"/>
              <a:t> </a:t>
            </a:r>
            <a:r>
              <a:rPr lang="ru-RU" dirty="0" err="1"/>
              <a:t>університету</a:t>
            </a:r>
            <a:r>
              <a:rPr lang="ru-RU" dirty="0"/>
              <a:t> створена </a:t>
            </a:r>
            <a:r>
              <a:rPr lang="ru-RU" dirty="0" err="1"/>
              <a:t>клітина</a:t>
            </a:r>
            <a:r>
              <a:rPr lang="ru-RU" dirty="0"/>
              <a:t>, </a:t>
            </a:r>
            <a:r>
              <a:rPr lang="ru-RU" dirty="0" err="1"/>
              <a:t>здатна</a:t>
            </a:r>
            <a:r>
              <a:rPr lang="ru-RU" dirty="0"/>
              <a:t> </a:t>
            </a:r>
            <a:r>
              <a:rPr lang="ru-RU" dirty="0" err="1"/>
              <a:t>зберігати</a:t>
            </a:r>
            <a:r>
              <a:rPr lang="ru-RU" dirty="0"/>
              <a:t> на </a:t>
            </a:r>
            <a:r>
              <a:rPr lang="ru-RU" dirty="0" err="1"/>
              <a:t>генетичному</a:t>
            </a:r>
            <a:r>
              <a:rPr lang="ru-RU" dirty="0"/>
              <a:t> </a:t>
            </a:r>
            <a:r>
              <a:rPr lang="ru-RU" dirty="0" err="1"/>
              <a:t>рівні</a:t>
            </a:r>
            <a:r>
              <a:rPr lang="ru-RU" dirty="0"/>
              <a:t> 1 </a:t>
            </a:r>
            <a:r>
              <a:rPr lang="ru-RU" dirty="0" err="1"/>
              <a:t>біт</a:t>
            </a:r>
            <a:r>
              <a:rPr lang="ru-RU" dirty="0"/>
              <a:t> </a:t>
            </a:r>
            <a:r>
              <a:rPr lang="ru-RU" dirty="0" err="1"/>
              <a:t>інформації</a:t>
            </a:r>
            <a:r>
              <a:rPr lang="ru-RU" dirty="0"/>
              <a:t>.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розробляються</a:t>
            </a:r>
            <a:r>
              <a:rPr lang="ru-RU" dirty="0"/>
              <a:t> </a:t>
            </a:r>
            <a:r>
              <a:rPr lang="ru-RU" dirty="0" err="1"/>
              <a:t>технології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дозволяють</a:t>
            </a:r>
            <a:r>
              <a:rPr lang="ru-RU" dirty="0"/>
              <a:t> </a:t>
            </a:r>
            <a:r>
              <a:rPr lang="ru-RU" dirty="0" err="1" smtClean="0"/>
              <a:t>одиничні</a:t>
            </a:r>
            <a:r>
              <a:rPr lang="ru-RU" dirty="0" err="1"/>
              <a:t>й</a:t>
            </a:r>
            <a:r>
              <a:rPr lang="ru-RU" dirty="0" smtClean="0"/>
              <a:t> </a:t>
            </a:r>
            <a:r>
              <a:rPr lang="ru-RU" dirty="0" err="1"/>
              <a:t>бактерії</a:t>
            </a:r>
            <a:r>
              <a:rPr lang="ru-RU" dirty="0"/>
              <a:t> </a:t>
            </a:r>
            <a:r>
              <a:rPr lang="ru-RU" dirty="0" err="1"/>
              <a:t>відшукувати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err="1"/>
              <a:t>сусідів</a:t>
            </a:r>
            <a:r>
              <a:rPr lang="ru-RU" dirty="0"/>
              <a:t>, </a:t>
            </a:r>
            <a:r>
              <a:rPr lang="ru-RU" dirty="0" err="1"/>
              <a:t>утворювати</a:t>
            </a:r>
            <a:r>
              <a:rPr lang="ru-RU" dirty="0"/>
              <a:t> з ними </a:t>
            </a:r>
            <a:r>
              <a:rPr lang="ru-RU" dirty="0" err="1"/>
              <a:t>впорядковану</a:t>
            </a:r>
            <a:r>
              <a:rPr lang="ru-RU" dirty="0"/>
              <a:t> структуру і </a:t>
            </a:r>
            <a:r>
              <a:rPr lang="ru-RU" dirty="0" err="1"/>
              <a:t>здійснювати</a:t>
            </a:r>
            <a:r>
              <a:rPr lang="ru-RU" dirty="0"/>
              <a:t> </a:t>
            </a:r>
            <a:r>
              <a:rPr lang="ru-RU" dirty="0" err="1"/>
              <a:t>масив</a:t>
            </a:r>
            <a:r>
              <a:rPr lang="ru-RU" dirty="0"/>
              <a:t> </a:t>
            </a:r>
            <a:r>
              <a:rPr lang="ru-RU" dirty="0" err="1"/>
              <a:t>паралельних</a:t>
            </a:r>
            <a:r>
              <a:rPr lang="ru-RU" dirty="0"/>
              <a:t> </a:t>
            </a:r>
            <a:r>
              <a:rPr lang="ru-RU" dirty="0" err="1"/>
              <a:t>операцій</a:t>
            </a:r>
            <a:r>
              <a:rPr lang="ru-RU" dirty="0"/>
              <a:t>.</a:t>
            </a:r>
          </a:p>
        </p:txBody>
      </p:sp>
      <p:pic>
        <p:nvPicPr>
          <p:cNvPr id="4" name="Picture 2" descr="C:\Documents and Settings\Настена\Рабочий стол\evo\20090402-cellcom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5674" y="1615129"/>
            <a:ext cx="3731526" cy="44778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20292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9710" y="406258"/>
            <a:ext cx="11321956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err="1"/>
              <a:t>Потенціал</a:t>
            </a:r>
            <a:r>
              <a:rPr lang="ru-RU" dirty="0"/>
              <a:t> </a:t>
            </a:r>
            <a:r>
              <a:rPr lang="ru-RU" dirty="0" err="1"/>
              <a:t>біокомп'ютерів</a:t>
            </a:r>
            <a:r>
              <a:rPr lang="ru-RU" dirty="0"/>
              <a:t> </a:t>
            </a:r>
            <a:r>
              <a:rPr lang="ru-RU" dirty="0" err="1"/>
              <a:t>дуже</a:t>
            </a:r>
            <a:r>
              <a:rPr lang="ru-RU" dirty="0"/>
              <a:t> великий. До </a:t>
            </a:r>
            <a:r>
              <a:rPr lang="ru-RU" dirty="0" err="1"/>
              <a:t>переваг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вигідно</a:t>
            </a:r>
            <a:r>
              <a:rPr lang="ru-RU" dirty="0"/>
              <a:t> </a:t>
            </a:r>
            <a:r>
              <a:rPr lang="ru-RU" dirty="0" err="1"/>
              <a:t>відрізняє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комп'ютерів</a:t>
            </a:r>
            <a:r>
              <a:rPr lang="ru-RU" dirty="0"/>
              <a:t>, </a:t>
            </a:r>
            <a:r>
              <a:rPr lang="ru-RU" dirty="0" err="1"/>
              <a:t>заснованих</a:t>
            </a:r>
            <a:r>
              <a:rPr lang="ru-RU" dirty="0"/>
              <a:t> на </a:t>
            </a:r>
            <a:r>
              <a:rPr lang="ru-RU" dirty="0" err="1"/>
              <a:t>кремнієвих</a:t>
            </a:r>
            <a:r>
              <a:rPr lang="ru-RU" dirty="0"/>
              <a:t> </a:t>
            </a:r>
            <a:r>
              <a:rPr lang="ru-RU" dirty="0" err="1"/>
              <a:t>технологіях</a:t>
            </a:r>
            <a:r>
              <a:rPr lang="ru-RU" dirty="0"/>
              <a:t>, </a:t>
            </a:r>
            <a:r>
              <a:rPr lang="ru-RU" dirty="0" err="1"/>
              <a:t>відносяться</a:t>
            </a:r>
            <a:r>
              <a:rPr lang="ru-RU" dirty="0" smtClean="0"/>
              <a:t>:</a:t>
            </a:r>
            <a:endParaRPr lang="ru-RU" dirty="0"/>
          </a:p>
          <a:p>
            <a:r>
              <a:rPr lang="ru-RU" dirty="0" err="1" smtClean="0"/>
              <a:t>більш</a:t>
            </a:r>
            <a:r>
              <a:rPr lang="ru-RU" dirty="0" smtClean="0"/>
              <a:t> </a:t>
            </a:r>
            <a:r>
              <a:rPr lang="ru-RU" dirty="0"/>
              <a:t>проста </a:t>
            </a:r>
            <a:r>
              <a:rPr lang="ru-RU" dirty="0" err="1"/>
              <a:t>технологія</a:t>
            </a:r>
            <a:r>
              <a:rPr lang="ru-RU" dirty="0"/>
              <a:t> </a:t>
            </a:r>
            <a:r>
              <a:rPr lang="ru-RU" dirty="0" err="1"/>
              <a:t>виготовлення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не </a:t>
            </a:r>
            <a:r>
              <a:rPr lang="ru-RU" dirty="0" err="1"/>
              <a:t>вимагає</a:t>
            </a:r>
            <a:r>
              <a:rPr lang="ru-RU" dirty="0"/>
              <a:t> для </a:t>
            </a:r>
            <a:r>
              <a:rPr lang="ru-RU" dirty="0" err="1"/>
              <a:t>своєї</a:t>
            </a:r>
            <a:r>
              <a:rPr lang="ru-RU" dirty="0"/>
              <a:t> </a:t>
            </a:r>
            <a:r>
              <a:rPr lang="ru-RU" dirty="0" err="1"/>
              <a:t>реалізації</a:t>
            </a:r>
            <a:r>
              <a:rPr lang="ru-RU" dirty="0"/>
              <a:t> таких </a:t>
            </a:r>
            <a:r>
              <a:rPr lang="ru-RU" dirty="0" err="1"/>
              <a:t>жорстких</a:t>
            </a:r>
            <a:r>
              <a:rPr lang="ru-RU" dirty="0"/>
              <a:t> умов, як при </a:t>
            </a:r>
            <a:r>
              <a:rPr lang="ru-RU" dirty="0" err="1"/>
              <a:t>виробництві</a:t>
            </a:r>
            <a:r>
              <a:rPr lang="ru-RU" dirty="0"/>
              <a:t> </a:t>
            </a:r>
            <a:r>
              <a:rPr lang="ru-RU" dirty="0" err="1"/>
              <a:t>напівпровідників</a:t>
            </a:r>
            <a:endParaRPr lang="ru-RU" dirty="0"/>
          </a:p>
          <a:p>
            <a:r>
              <a:rPr lang="ru-RU" dirty="0" err="1" smtClean="0"/>
              <a:t>використання</a:t>
            </a:r>
            <a:r>
              <a:rPr lang="ru-RU" dirty="0" smtClean="0"/>
              <a:t> </a:t>
            </a:r>
            <a:r>
              <a:rPr lang="ru-RU" dirty="0"/>
              <a:t>не </a:t>
            </a:r>
            <a:r>
              <a:rPr lang="ru-RU" dirty="0" err="1"/>
              <a:t>бінарного</a:t>
            </a:r>
            <a:r>
              <a:rPr lang="ru-RU" dirty="0"/>
              <a:t>, а тернарного коду (</a:t>
            </a:r>
            <a:r>
              <a:rPr lang="ru-RU" dirty="0" err="1"/>
              <a:t>інформація</a:t>
            </a:r>
            <a:r>
              <a:rPr lang="ru-RU" dirty="0"/>
              <a:t> </a:t>
            </a:r>
            <a:r>
              <a:rPr lang="ru-RU" dirty="0" err="1"/>
              <a:t>кодується</a:t>
            </a:r>
            <a:r>
              <a:rPr lang="ru-RU" dirty="0"/>
              <a:t> </a:t>
            </a:r>
            <a:r>
              <a:rPr lang="ru-RU" dirty="0" err="1"/>
              <a:t>трійками</a:t>
            </a:r>
            <a:r>
              <a:rPr lang="ru-RU" dirty="0"/>
              <a:t> </a:t>
            </a:r>
            <a:r>
              <a:rPr lang="ru-RU" dirty="0" err="1"/>
              <a:t>нуклеотидів</a:t>
            </a:r>
            <a:r>
              <a:rPr lang="ru-RU" dirty="0"/>
              <a:t>), </a:t>
            </a:r>
            <a:r>
              <a:rPr lang="ru-RU" dirty="0" err="1"/>
              <a:t>що</a:t>
            </a:r>
            <a:r>
              <a:rPr lang="ru-RU" dirty="0"/>
              <a:t> дозволить при </a:t>
            </a:r>
            <a:r>
              <a:rPr lang="ru-RU" dirty="0" err="1"/>
              <a:t>меншій</a:t>
            </a:r>
            <a:r>
              <a:rPr lang="ru-RU" dirty="0"/>
              <a:t> </a:t>
            </a:r>
            <a:r>
              <a:rPr lang="ru-RU" dirty="0" err="1"/>
              <a:t>кількості</a:t>
            </a:r>
            <a:r>
              <a:rPr lang="ru-RU" dirty="0"/>
              <a:t> </a:t>
            </a:r>
            <a:r>
              <a:rPr lang="ru-RU" dirty="0" err="1"/>
              <a:t>кроків</a:t>
            </a:r>
            <a:r>
              <a:rPr lang="ru-RU" dirty="0"/>
              <a:t> </a:t>
            </a:r>
            <a:r>
              <a:rPr lang="ru-RU" dirty="0" err="1"/>
              <a:t>перебрати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число </a:t>
            </a:r>
            <a:r>
              <a:rPr lang="ru-RU" dirty="0" err="1"/>
              <a:t>варіантів</a:t>
            </a:r>
            <a:r>
              <a:rPr lang="ru-RU" dirty="0"/>
              <a:t> при </a:t>
            </a:r>
            <a:r>
              <a:rPr lang="ru-RU" dirty="0" err="1"/>
              <a:t>аналізі</a:t>
            </a:r>
            <a:r>
              <a:rPr lang="ru-RU" dirty="0"/>
              <a:t> </a:t>
            </a:r>
            <a:r>
              <a:rPr lang="ru-RU" dirty="0" err="1"/>
              <a:t>складних</a:t>
            </a:r>
            <a:r>
              <a:rPr lang="ru-RU" dirty="0"/>
              <a:t> систем</a:t>
            </a:r>
          </a:p>
          <a:p>
            <a:r>
              <a:rPr lang="ru-RU" dirty="0" err="1" smtClean="0"/>
              <a:t>потенційно</a:t>
            </a:r>
            <a:r>
              <a:rPr lang="ru-RU" dirty="0" smtClean="0"/>
              <a:t> </a:t>
            </a:r>
            <a:r>
              <a:rPr lang="ru-RU" dirty="0" err="1"/>
              <a:t>виключно</a:t>
            </a:r>
            <a:r>
              <a:rPr lang="ru-RU" dirty="0"/>
              <a:t> </a:t>
            </a:r>
            <a:r>
              <a:rPr lang="ru-RU" dirty="0" err="1"/>
              <a:t>висока</a:t>
            </a:r>
            <a:r>
              <a:rPr lang="ru-RU" dirty="0"/>
              <a:t> </a:t>
            </a:r>
            <a:r>
              <a:rPr lang="ru-RU" dirty="0" err="1" smtClean="0"/>
              <a:t>продуктивність</a:t>
            </a:r>
            <a:r>
              <a:rPr lang="ru-RU" dirty="0" smtClean="0"/>
              <a:t> за </a:t>
            </a:r>
            <a:r>
              <a:rPr lang="ru-RU" dirty="0" err="1"/>
              <a:t>рахунок</a:t>
            </a:r>
            <a:r>
              <a:rPr lang="ru-RU" dirty="0"/>
              <a:t> </a:t>
            </a:r>
            <a:r>
              <a:rPr lang="ru-RU" dirty="0" err="1"/>
              <a:t>одночасного</a:t>
            </a:r>
            <a:r>
              <a:rPr lang="ru-RU" dirty="0"/>
              <a:t> </a:t>
            </a:r>
            <a:r>
              <a:rPr lang="ru-RU" dirty="0" err="1"/>
              <a:t>вступу</a:t>
            </a:r>
            <a:r>
              <a:rPr lang="ru-RU" dirty="0"/>
              <a:t> в </a:t>
            </a:r>
            <a:r>
              <a:rPr lang="ru-RU" dirty="0" err="1"/>
              <a:t>реакцію</a:t>
            </a:r>
            <a:r>
              <a:rPr lang="ru-RU" dirty="0"/>
              <a:t> </a:t>
            </a:r>
            <a:r>
              <a:rPr lang="ru-RU" dirty="0" err="1"/>
              <a:t>трильйонів</a:t>
            </a:r>
            <a:r>
              <a:rPr lang="ru-RU" dirty="0"/>
              <a:t> молекул ДНК</a:t>
            </a:r>
          </a:p>
          <a:p>
            <a:r>
              <a:rPr lang="ru-RU" dirty="0" err="1" smtClean="0"/>
              <a:t>виключно</a:t>
            </a:r>
            <a:r>
              <a:rPr lang="ru-RU" dirty="0" smtClean="0"/>
              <a:t> </a:t>
            </a:r>
            <a:r>
              <a:rPr lang="ru-RU" dirty="0" err="1"/>
              <a:t>низьке</a:t>
            </a:r>
            <a:r>
              <a:rPr lang="ru-RU" dirty="0"/>
              <a:t> </a:t>
            </a:r>
            <a:r>
              <a:rPr lang="ru-RU" dirty="0" err="1"/>
              <a:t>енергоспоживання</a:t>
            </a:r>
            <a:endParaRPr lang="ru-RU" dirty="0"/>
          </a:p>
        </p:txBody>
      </p:sp>
      <p:pic>
        <p:nvPicPr>
          <p:cNvPr id="9218" name="Picture 2" descr="Картинки по запросу &quot;биологические компьютеры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153" y="3817678"/>
            <a:ext cx="5145822" cy="283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08424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774" y="256133"/>
            <a:ext cx="11723426" cy="4351338"/>
          </a:xfrm>
        </p:spPr>
        <p:txBody>
          <a:bodyPr/>
          <a:lstStyle/>
          <a:p>
            <a:r>
              <a:rPr lang="ru-RU" dirty="0" err="1"/>
              <a:t>Однак</a:t>
            </a:r>
            <a:r>
              <a:rPr lang="ru-RU" dirty="0"/>
              <a:t>, </a:t>
            </a:r>
            <a:r>
              <a:rPr lang="ru-RU" dirty="0" err="1"/>
              <a:t>поряд</a:t>
            </a:r>
            <a:r>
              <a:rPr lang="ru-RU" dirty="0"/>
              <a:t> з </a:t>
            </a:r>
            <a:r>
              <a:rPr lang="ru-RU" dirty="0" err="1"/>
              <a:t>очевидними</a:t>
            </a:r>
            <a:r>
              <a:rPr lang="ru-RU" dirty="0"/>
              <a:t> </a:t>
            </a:r>
            <a:r>
              <a:rPr lang="ru-RU" dirty="0" err="1"/>
              <a:t>перевагами</a:t>
            </a:r>
            <a:r>
              <a:rPr lang="ru-RU" dirty="0"/>
              <a:t>, </a:t>
            </a:r>
            <a:r>
              <a:rPr lang="ru-RU" dirty="0" err="1"/>
              <a:t>біокомп'ютери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і </a:t>
            </a:r>
            <a:r>
              <a:rPr lang="ru-RU" dirty="0" err="1"/>
              <a:t>суттєві</a:t>
            </a:r>
            <a:r>
              <a:rPr lang="ru-RU" dirty="0"/>
              <a:t> </a:t>
            </a:r>
            <a:r>
              <a:rPr lang="ru-RU" dirty="0" err="1"/>
              <a:t>недоліки</a:t>
            </a:r>
            <a:r>
              <a:rPr lang="ru-RU" dirty="0"/>
              <a:t>, </a:t>
            </a:r>
            <a:r>
              <a:rPr lang="ru-RU" dirty="0" err="1"/>
              <a:t>такі</a:t>
            </a:r>
            <a:r>
              <a:rPr lang="ru-RU" dirty="0"/>
              <a:t> як:</a:t>
            </a:r>
          </a:p>
          <a:p>
            <a:r>
              <a:rPr lang="ru-RU" dirty="0"/>
              <a:t>        1) </a:t>
            </a:r>
            <a:r>
              <a:rPr lang="ru-RU" dirty="0" err="1"/>
              <a:t>складність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зчитуванням</a:t>
            </a:r>
            <a:r>
              <a:rPr lang="ru-RU" dirty="0"/>
              <a:t> </a:t>
            </a:r>
            <a:r>
              <a:rPr lang="ru-RU" dirty="0" err="1"/>
              <a:t>результатів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/>
              <a:t>        2) </a:t>
            </a:r>
            <a:r>
              <a:rPr lang="ru-RU" dirty="0" err="1"/>
              <a:t>низька</a:t>
            </a:r>
            <a:r>
              <a:rPr lang="ru-RU" dirty="0"/>
              <a:t> </a:t>
            </a:r>
            <a:r>
              <a:rPr lang="ru-RU" dirty="0" err="1"/>
              <a:t>точність</a:t>
            </a:r>
            <a:r>
              <a:rPr lang="ru-RU" dirty="0"/>
              <a:t> </a:t>
            </a:r>
            <a:r>
              <a:rPr lang="ru-RU" dirty="0" err="1"/>
              <a:t>обчислень</a:t>
            </a:r>
            <a:r>
              <a:rPr lang="ru-RU" dirty="0"/>
              <a:t>, </a:t>
            </a:r>
            <a:r>
              <a:rPr lang="ru-RU" dirty="0" err="1"/>
              <a:t>пов'язана</a:t>
            </a:r>
            <a:r>
              <a:rPr lang="ru-RU" dirty="0"/>
              <a:t> з </a:t>
            </a:r>
            <a:r>
              <a:rPr lang="ru-RU" dirty="0" err="1"/>
              <a:t>виникненням</a:t>
            </a:r>
            <a:r>
              <a:rPr lang="ru-RU" dirty="0"/>
              <a:t> </a:t>
            </a:r>
            <a:r>
              <a:rPr lang="ru-RU" dirty="0" err="1"/>
              <a:t>мутацій</a:t>
            </a:r>
            <a:r>
              <a:rPr lang="ru-RU" dirty="0"/>
              <a:t>, </a:t>
            </a:r>
            <a:r>
              <a:rPr lang="ru-RU" dirty="0" err="1" smtClean="0"/>
              <a:t>прилипанням</a:t>
            </a:r>
            <a:r>
              <a:rPr lang="ru-RU" dirty="0" smtClean="0"/>
              <a:t> </a:t>
            </a:r>
            <a:r>
              <a:rPr lang="ru-RU" dirty="0"/>
              <a:t>молекул до </a:t>
            </a:r>
            <a:r>
              <a:rPr lang="ru-RU" dirty="0" err="1"/>
              <a:t>стінок</a:t>
            </a:r>
            <a:r>
              <a:rPr lang="ru-RU" dirty="0"/>
              <a:t> </a:t>
            </a:r>
            <a:r>
              <a:rPr lang="ru-RU" dirty="0" err="1"/>
              <a:t>судин</a:t>
            </a:r>
            <a:r>
              <a:rPr lang="ru-RU" dirty="0"/>
              <a:t> і т.д.</a:t>
            </a:r>
          </a:p>
          <a:p>
            <a:r>
              <a:rPr lang="ru-RU" dirty="0"/>
              <a:t>        3) </a:t>
            </a:r>
            <a:r>
              <a:rPr lang="ru-RU" dirty="0" err="1"/>
              <a:t>неможливість</a:t>
            </a:r>
            <a:r>
              <a:rPr lang="ru-RU" dirty="0"/>
              <a:t> </a:t>
            </a:r>
            <a:r>
              <a:rPr lang="ru-RU" dirty="0" err="1"/>
              <a:t>тривалого</a:t>
            </a:r>
            <a:r>
              <a:rPr lang="ru-RU" dirty="0"/>
              <a:t> </a:t>
            </a:r>
            <a:r>
              <a:rPr lang="ru-RU" dirty="0" err="1"/>
              <a:t>зберігання</a:t>
            </a:r>
            <a:r>
              <a:rPr lang="ru-RU" dirty="0"/>
              <a:t> </a:t>
            </a:r>
            <a:r>
              <a:rPr lang="ru-RU" dirty="0" err="1"/>
              <a:t>результатів</a:t>
            </a:r>
            <a:r>
              <a:rPr lang="ru-RU" dirty="0"/>
              <a:t> </a:t>
            </a:r>
            <a:r>
              <a:rPr lang="ru-RU" dirty="0" err="1"/>
              <a:t>обчислень</a:t>
            </a:r>
            <a:r>
              <a:rPr lang="ru-RU" dirty="0"/>
              <a:t> в </a:t>
            </a:r>
            <a:r>
              <a:rPr lang="ru-RU" dirty="0" err="1"/>
              <a:t>зв'язку</a:t>
            </a:r>
            <a:r>
              <a:rPr lang="ru-RU" dirty="0"/>
              <a:t> з </a:t>
            </a:r>
            <a:r>
              <a:rPr lang="ru-RU" dirty="0" err="1"/>
              <a:t>розпадом</a:t>
            </a:r>
            <a:r>
              <a:rPr lang="ru-RU" dirty="0"/>
              <a:t> ДНК </a:t>
            </a:r>
            <a:r>
              <a:rPr lang="ru-RU" dirty="0" err="1"/>
              <a:t>протягом</a:t>
            </a:r>
            <a:r>
              <a:rPr lang="ru-RU" dirty="0"/>
              <a:t> часу</a:t>
            </a:r>
          </a:p>
        </p:txBody>
      </p:sp>
      <p:pic>
        <p:nvPicPr>
          <p:cNvPr id="12290" name="Picture 2" descr="Картинки по запросу &quot;биологические компьютеры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27" y="3770511"/>
            <a:ext cx="4829601" cy="265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Картинки по запросу &quot;биологические компьютеры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698" y="3770511"/>
            <a:ext cx="4677604" cy="263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0740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5817"/>
            <a:ext cx="10515600" cy="890469"/>
          </a:xfrm>
        </p:spPr>
        <p:txBody>
          <a:bodyPr/>
          <a:lstStyle/>
          <a:p>
            <a:pPr algn="ctr"/>
            <a:r>
              <a:rPr lang="ru-RU" b="1" dirty="0" err="1" smtClean="0"/>
              <a:t>Нейронна</a:t>
            </a:r>
            <a:r>
              <a:rPr lang="ru-RU" b="1" dirty="0" smtClean="0"/>
              <a:t> </a:t>
            </a:r>
            <a:r>
              <a:rPr lang="ru-RU" b="1" dirty="0" err="1"/>
              <a:t>мікросхема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7463" y="996286"/>
            <a:ext cx="11737074" cy="3002508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/>
              <a:t>Групі</a:t>
            </a:r>
            <a:r>
              <a:rPr lang="ru-RU" dirty="0"/>
              <a:t> </a:t>
            </a:r>
            <a:r>
              <a:rPr lang="ru-RU" dirty="0" err="1" smtClean="0"/>
              <a:t>вчених</a:t>
            </a:r>
            <a:r>
              <a:rPr lang="ru-RU" dirty="0" smtClean="0"/>
              <a:t> з </a:t>
            </a:r>
            <a:r>
              <a:rPr lang="ru-RU" dirty="0" err="1" smtClean="0"/>
              <a:t>Мюнхенського</a:t>
            </a:r>
            <a:r>
              <a:rPr lang="ru-RU" dirty="0" smtClean="0"/>
              <a:t> </a:t>
            </a:r>
            <a:r>
              <a:rPr lang="ru-RU" dirty="0" err="1"/>
              <a:t>Інституту</a:t>
            </a:r>
            <a:r>
              <a:rPr lang="ru-RU" dirty="0"/>
              <a:t> </a:t>
            </a:r>
            <a:r>
              <a:rPr lang="ru-RU" dirty="0" err="1"/>
              <a:t>біохімії</a:t>
            </a:r>
            <a:r>
              <a:rPr lang="ru-RU" dirty="0"/>
              <a:t> </a:t>
            </a:r>
            <a:r>
              <a:rPr lang="ru-RU" dirty="0" err="1"/>
              <a:t>імені</a:t>
            </a:r>
            <a:r>
              <a:rPr lang="ru-RU" dirty="0"/>
              <a:t> Макса Планка </a:t>
            </a:r>
            <a:r>
              <a:rPr lang="ru-RU" dirty="0" err="1"/>
              <a:t>вдалося</a:t>
            </a:r>
            <a:r>
              <a:rPr lang="ru-RU" dirty="0"/>
              <a:t> </a:t>
            </a:r>
            <a:r>
              <a:rPr lang="ru-RU" dirty="0" err="1"/>
              <a:t>створити</a:t>
            </a:r>
            <a:r>
              <a:rPr lang="ru-RU" dirty="0"/>
              <a:t> перший в </a:t>
            </a:r>
            <a:r>
              <a:rPr lang="ru-RU" dirty="0" err="1"/>
              <a:t>світі</a:t>
            </a:r>
            <a:r>
              <a:rPr lang="ru-RU" dirty="0"/>
              <a:t> </a:t>
            </a:r>
            <a:r>
              <a:rPr lang="ru-RU" dirty="0" err="1"/>
              <a:t>нейрочип</a:t>
            </a:r>
            <a:r>
              <a:rPr lang="ru-RU" dirty="0"/>
              <a:t>.  </a:t>
            </a:r>
            <a:r>
              <a:rPr lang="ru-RU" dirty="0" err="1" smtClean="0"/>
              <a:t>Така</a:t>
            </a:r>
            <a:r>
              <a:rPr lang="ru-RU" dirty="0" smtClean="0"/>
              <a:t> </a:t>
            </a:r>
            <a:r>
              <a:rPr lang="ru-RU" dirty="0" err="1" smtClean="0"/>
              <a:t>мікросхема</a:t>
            </a:r>
            <a:r>
              <a:rPr lang="ru-RU" dirty="0" smtClean="0"/>
              <a:t> </a:t>
            </a:r>
            <a:r>
              <a:rPr lang="ru-RU" dirty="0" err="1" smtClean="0"/>
              <a:t>поєднує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/>
              <a:t>собі</a:t>
            </a:r>
            <a:r>
              <a:rPr lang="ru-RU" dirty="0"/>
              <a:t> </a:t>
            </a:r>
            <a:r>
              <a:rPr lang="ru-RU" dirty="0" err="1"/>
              <a:t>електронні</a:t>
            </a:r>
            <a:r>
              <a:rPr lang="ru-RU" dirty="0"/>
              <a:t> </a:t>
            </a:r>
            <a:r>
              <a:rPr lang="ru-RU" dirty="0" err="1"/>
              <a:t>елементи</a:t>
            </a:r>
            <a:r>
              <a:rPr lang="ru-RU" dirty="0"/>
              <a:t> і </a:t>
            </a:r>
            <a:r>
              <a:rPr lang="ru-RU" dirty="0" err="1" smtClean="0"/>
              <a:t>нервові</a:t>
            </a:r>
            <a:r>
              <a:rPr lang="ru-RU" dirty="0" smtClean="0"/>
              <a:t> </a:t>
            </a:r>
            <a:r>
              <a:rPr lang="ru-RU" dirty="0" err="1" smtClean="0"/>
              <a:t>клітини</a:t>
            </a:r>
            <a:r>
              <a:rPr lang="ru-RU" dirty="0" smtClean="0"/>
              <a:t>.  </a:t>
            </a:r>
          </a:p>
          <a:p>
            <a:r>
              <a:rPr lang="ru-RU" dirty="0" smtClean="0"/>
              <a:t>Взявши </a:t>
            </a:r>
            <a:r>
              <a:rPr lang="ru-RU" dirty="0" err="1"/>
              <a:t>нейрони</a:t>
            </a:r>
            <a:r>
              <a:rPr lang="ru-RU" dirty="0"/>
              <a:t> </a:t>
            </a:r>
            <a:r>
              <a:rPr lang="ru-RU" dirty="0" err="1" smtClean="0"/>
              <a:t>равлика</a:t>
            </a:r>
            <a:r>
              <a:rPr lang="ru-RU" dirty="0" smtClean="0"/>
              <a:t>, </a:t>
            </a:r>
            <a:r>
              <a:rPr lang="ru-RU" dirty="0" err="1" smtClean="0"/>
              <a:t>вчені</a:t>
            </a:r>
            <a:r>
              <a:rPr lang="ru-RU" dirty="0" smtClean="0"/>
              <a:t> </a:t>
            </a:r>
            <a:r>
              <a:rPr lang="ru-RU" dirty="0" err="1" smtClean="0"/>
              <a:t>закріпили</a:t>
            </a:r>
            <a:r>
              <a:rPr lang="ru-RU" dirty="0" smtClean="0"/>
              <a:t> </a:t>
            </a:r>
            <a:r>
              <a:rPr lang="ru-RU" dirty="0" err="1"/>
              <a:t>їх</a:t>
            </a:r>
            <a:r>
              <a:rPr lang="ru-RU" dirty="0"/>
              <a:t> на </a:t>
            </a:r>
            <a:r>
              <a:rPr lang="ru-RU" dirty="0" err="1"/>
              <a:t>кремнієвому</a:t>
            </a:r>
            <a:r>
              <a:rPr lang="ru-RU" dirty="0"/>
              <a:t> </a:t>
            </a:r>
            <a:r>
              <a:rPr lang="ru-RU" dirty="0" err="1"/>
              <a:t>чіпі</a:t>
            </a:r>
            <a:r>
              <a:rPr lang="ru-RU" dirty="0"/>
              <a:t>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 smtClean="0"/>
              <a:t>мікроскопічних</a:t>
            </a:r>
            <a:r>
              <a:rPr lang="ru-RU" dirty="0" smtClean="0"/>
              <a:t> </a:t>
            </a:r>
            <a:r>
              <a:rPr lang="ru-RU" dirty="0" err="1"/>
              <a:t>пластмасових</a:t>
            </a:r>
            <a:r>
              <a:rPr lang="ru-RU" dirty="0"/>
              <a:t> </a:t>
            </a:r>
            <a:r>
              <a:rPr lang="ru-RU" dirty="0" err="1" smtClean="0"/>
              <a:t>тримачів</a:t>
            </a:r>
            <a:r>
              <a:rPr lang="ru-RU" dirty="0" smtClean="0"/>
              <a:t>. У </a:t>
            </a:r>
            <a:r>
              <a:rPr lang="ru-RU" dirty="0" err="1"/>
              <a:t>підсумку</a:t>
            </a:r>
            <a:r>
              <a:rPr lang="ru-RU" dirty="0"/>
              <a:t> </a:t>
            </a:r>
            <a:r>
              <a:rPr lang="ru-RU" dirty="0" err="1"/>
              <a:t>кожна</a:t>
            </a:r>
            <a:r>
              <a:rPr lang="ru-RU" dirty="0"/>
              <a:t> </a:t>
            </a:r>
            <a:r>
              <a:rPr lang="ru-RU" dirty="0" err="1"/>
              <a:t>клітина</a:t>
            </a:r>
            <a:r>
              <a:rPr lang="ru-RU" dirty="0"/>
              <a:t> </a:t>
            </a:r>
            <a:r>
              <a:rPr lang="ru-RU" dirty="0" err="1"/>
              <a:t>виявилася</a:t>
            </a:r>
            <a:r>
              <a:rPr lang="ru-RU" dirty="0"/>
              <a:t> </a:t>
            </a:r>
            <a:r>
              <a:rPr lang="ru-RU" dirty="0" err="1"/>
              <a:t>з'єднана</a:t>
            </a:r>
            <a:r>
              <a:rPr lang="ru-RU" dirty="0"/>
              <a:t> </a:t>
            </a:r>
            <a:r>
              <a:rPr lang="ru-RU" dirty="0" smtClean="0"/>
              <a:t>як з </a:t>
            </a:r>
            <a:r>
              <a:rPr lang="ru-RU" dirty="0" err="1" smtClean="0"/>
              <a:t>сусідніми</a:t>
            </a:r>
            <a:r>
              <a:rPr lang="ru-RU" dirty="0" smtClean="0"/>
              <a:t> </a:t>
            </a:r>
            <a:r>
              <a:rPr lang="ru-RU" dirty="0" err="1"/>
              <a:t>клітинами</a:t>
            </a:r>
            <a:r>
              <a:rPr lang="ru-RU" dirty="0"/>
              <a:t>, так і з </a:t>
            </a:r>
            <a:r>
              <a:rPr lang="ru-RU" dirty="0" err="1"/>
              <a:t>чіпом</a:t>
            </a:r>
            <a:r>
              <a:rPr lang="ru-RU" dirty="0"/>
              <a:t>.  </a:t>
            </a:r>
            <a:endParaRPr lang="ru-RU" dirty="0" smtClean="0"/>
          </a:p>
          <a:p>
            <a:r>
              <a:rPr lang="ru-RU" dirty="0" err="1" smtClean="0"/>
              <a:t>Подаючи</a:t>
            </a:r>
            <a:r>
              <a:rPr lang="ru-RU" dirty="0" smtClean="0"/>
              <a:t> </a:t>
            </a:r>
            <a:r>
              <a:rPr lang="ru-RU" dirty="0"/>
              <a:t>через </a:t>
            </a:r>
            <a:r>
              <a:rPr lang="ru-RU" dirty="0" err="1"/>
              <a:t>чіп</a:t>
            </a:r>
            <a:r>
              <a:rPr lang="ru-RU" dirty="0"/>
              <a:t> на </a:t>
            </a:r>
            <a:r>
              <a:rPr lang="ru-RU" dirty="0" err="1"/>
              <a:t>певну</a:t>
            </a:r>
            <a:r>
              <a:rPr lang="ru-RU" dirty="0"/>
              <a:t> </a:t>
            </a:r>
            <a:r>
              <a:rPr lang="ru-RU" dirty="0" err="1"/>
              <a:t>клітину</a:t>
            </a:r>
            <a:r>
              <a:rPr lang="ru-RU" dirty="0"/>
              <a:t> </a:t>
            </a:r>
            <a:r>
              <a:rPr lang="ru-RU" dirty="0" err="1"/>
              <a:t>електричні</a:t>
            </a:r>
            <a:r>
              <a:rPr lang="ru-RU" dirty="0"/>
              <a:t> </a:t>
            </a:r>
            <a:r>
              <a:rPr lang="ru-RU" dirty="0" err="1"/>
              <a:t>імлульси</a:t>
            </a:r>
            <a:r>
              <a:rPr lang="ru-RU" dirty="0"/>
              <a:t>,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управляти</a:t>
            </a:r>
            <a:r>
              <a:rPr lang="ru-RU" dirty="0"/>
              <a:t> </a:t>
            </a:r>
            <a:r>
              <a:rPr lang="ru-RU" dirty="0" err="1"/>
              <a:t>всією</a:t>
            </a:r>
            <a:r>
              <a:rPr lang="ru-RU" dirty="0"/>
              <a:t> </a:t>
            </a:r>
            <a:r>
              <a:rPr lang="ru-RU" dirty="0" smtClean="0"/>
              <a:t>системою. </a:t>
            </a:r>
          </a:p>
          <a:p>
            <a:r>
              <a:rPr lang="ru-RU" dirty="0" err="1" smtClean="0"/>
              <a:t>Нейрочіпи</a:t>
            </a:r>
            <a:r>
              <a:rPr lang="ru-RU" dirty="0" smtClean="0"/>
              <a:t> </a:t>
            </a:r>
            <a:r>
              <a:rPr lang="ru-RU" dirty="0"/>
              <a:t>дозволять </a:t>
            </a:r>
            <a:r>
              <a:rPr lang="ru-RU" dirty="0" err="1"/>
              <a:t>створити</a:t>
            </a:r>
            <a:r>
              <a:rPr lang="ru-RU" dirty="0"/>
              <a:t> </a:t>
            </a:r>
            <a:r>
              <a:rPr lang="ru-RU" dirty="0" err="1"/>
              <a:t>досконаліші</a:t>
            </a:r>
            <a:r>
              <a:rPr lang="ru-RU" dirty="0"/>
              <a:t>, </a:t>
            </a:r>
            <a:r>
              <a:rPr lang="ru-RU" dirty="0" err="1"/>
              <a:t>здатні</a:t>
            </a:r>
            <a:r>
              <a:rPr lang="ru-RU" dirty="0"/>
              <a:t> до </a:t>
            </a:r>
            <a:r>
              <a:rPr lang="ru-RU" dirty="0" err="1"/>
              <a:t>навчання</a:t>
            </a:r>
            <a:r>
              <a:rPr lang="ru-RU" dirty="0"/>
              <a:t> </a:t>
            </a:r>
            <a:r>
              <a:rPr lang="ru-RU" dirty="0" err="1"/>
              <a:t>комп'ютери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протези</a:t>
            </a:r>
            <a:r>
              <a:rPr lang="ru-RU" dirty="0"/>
              <a:t> для </a:t>
            </a:r>
            <a:r>
              <a:rPr lang="ru-RU" dirty="0" err="1"/>
              <a:t>заміни</a:t>
            </a:r>
            <a:r>
              <a:rPr lang="ru-RU" dirty="0"/>
              <a:t> </a:t>
            </a:r>
            <a:r>
              <a:rPr lang="ru-RU" dirty="0" err="1"/>
              <a:t>пошкоджених</a:t>
            </a:r>
            <a:r>
              <a:rPr lang="ru-RU" dirty="0"/>
              <a:t> </a:t>
            </a:r>
            <a:r>
              <a:rPr lang="ru-RU" dirty="0" err="1"/>
              <a:t>ділянок</a:t>
            </a:r>
            <a:r>
              <a:rPr lang="ru-RU" dirty="0"/>
              <a:t> </a:t>
            </a:r>
            <a:r>
              <a:rPr lang="ru-RU" dirty="0" err="1"/>
              <a:t>мозку</a:t>
            </a:r>
            <a:r>
              <a:rPr lang="ru-RU" dirty="0"/>
              <a:t> і </a:t>
            </a:r>
            <a:r>
              <a:rPr lang="ru-RU" dirty="0" err="1"/>
              <a:t>високочутливі</a:t>
            </a:r>
            <a:r>
              <a:rPr lang="ru-RU" dirty="0"/>
              <a:t> </a:t>
            </a:r>
            <a:r>
              <a:rPr lang="ru-RU" dirty="0" err="1"/>
              <a:t>біосенсори</a:t>
            </a:r>
            <a:r>
              <a:rPr lang="ru-RU" dirty="0"/>
              <a:t>.</a:t>
            </a:r>
          </a:p>
        </p:txBody>
      </p:sp>
      <p:pic>
        <p:nvPicPr>
          <p:cNvPr id="13314" name="Picture 2" descr="Картинки по запросу &quot;нейрочип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408" y="3465058"/>
            <a:ext cx="3698543" cy="318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24800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9144" y="272618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8800" dirty="0" smtClean="0">
                <a:latin typeface="Arial Black" panose="020B0A04020102020204" pitchFamily="34" charset="0"/>
              </a:rPr>
              <a:t>Дякую за увагу!</a:t>
            </a:r>
            <a:endParaRPr lang="ru-RU" sz="8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5430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3121</TotalTime>
  <Words>1353</Words>
  <Application>Microsoft Office PowerPoint</Application>
  <PresentationFormat>Широкоэкранный</PresentationFormat>
  <Paragraphs>48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Arial Black</vt:lpstr>
      <vt:lpstr>Calibri</vt:lpstr>
      <vt:lpstr>Calibri Light</vt:lpstr>
      <vt:lpstr>Тема Office</vt:lpstr>
      <vt:lpstr>Біологічні комп’ютери</vt:lpstr>
      <vt:lpstr>Презентация PowerPoint</vt:lpstr>
      <vt:lpstr>Презентация PowerPoint</vt:lpstr>
      <vt:lpstr>Презентация PowerPoint</vt:lpstr>
      <vt:lpstr>Основні напрями в створенні біокомп’ютерів:</vt:lpstr>
      <vt:lpstr>ДНК – комп’ютер </vt:lpstr>
      <vt:lpstr>Презентация PowerPoint</vt:lpstr>
      <vt:lpstr>Презентация PowerPoint</vt:lpstr>
      <vt:lpstr>Презентация PowerPoint</vt:lpstr>
      <vt:lpstr>Презентация PowerPoint</vt:lpstr>
      <vt:lpstr>ДНК – комп’ютер </vt:lpstr>
      <vt:lpstr>Презентация PowerPoint</vt:lpstr>
      <vt:lpstr>Презентация PowerPoint</vt:lpstr>
      <vt:lpstr>Презентация PowerPoint</vt:lpstr>
      <vt:lpstr>Клітинні комп’ютери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Нейронна мікросхема</vt:lpstr>
      <vt:lpstr>Дякую за увагу!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Біологічні комп’ютери</dc:title>
  <dc:creator>Оля Ф</dc:creator>
  <cp:lastModifiedBy>Оля Ф</cp:lastModifiedBy>
  <cp:revision>30</cp:revision>
  <dcterms:created xsi:type="dcterms:W3CDTF">2019-10-03T19:50:58Z</dcterms:created>
  <dcterms:modified xsi:type="dcterms:W3CDTF">2019-12-15T19:32:35Z</dcterms:modified>
</cp:coreProperties>
</file>