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sldIdLst>
    <p:sldId id="256" r:id="rId2"/>
    <p:sldId id="265" r:id="rId3"/>
    <p:sldId id="266" r:id="rId4"/>
    <p:sldId id="276" r:id="rId5"/>
    <p:sldId id="275" r:id="rId6"/>
    <p:sldId id="267" r:id="rId7"/>
    <p:sldId id="268" r:id="rId8"/>
    <p:sldId id="269" r:id="rId9"/>
    <p:sldId id="274" r:id="rId10"/>
    <p:sldId id="270" r:id="rId11"/>
    <p:sldId id="277" r:id="rId12"/>
    <p:sldId id="272" r:id="rId13"/>
    <p:sldId id="271" r:id="rId14"/>
    <p:sldId id="264" r:id="rId15"/>
    <p:sldId id="26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7D6114-65D4-437A-9D3B-7C659C9F4FF1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075E7-4402-4E4D-8614-688013DADA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737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A755A-3B58-4731-A72A-791B14F37801}" type="datetime1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38704-2B74-47EB-BBDD-A5F67462008C}" type="datetime1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F8B9A-3F4C-4C60-9E77-5116CD27CCA2}" type="datetime1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B4D39-F35A-4454-8492-62661B0FD079}" type="datetime1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1A7D4-9F55-4253-9874-1E92836DEB74}" type="datetime1">
              <a:rPr lang="ru-RU" smtClean="0"/>
              <a:t>05.04.2018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9704-A5DD-4004-9E76-417E57D0C652}" type="datetime1">
              <a:rPr lang="ru-RU" smtClean="0"/>
              <a:t>05.04.2018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4E00C-D9DE-43C1-809C-018BEA7AD0AD}" type="datetime1">
              <a:rPr lang="ru-RU" smtClean="0"/>
              <a:t>05.04.2018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384B7-9659-4B6E-9384-8D888AB8EC66}" type="datetime1">
              <a:rPr lang="ru-RU" smtClean="0"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174DD-B8B2-4E70-9BBE-31A06B6C1E8D}" type="datetime1">
              <a:rPr lang="ru-RU" smtClean="0"/>
              <a:t>05.04.2018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459D6-93E3-4EF0-8193-4B6576899CD7}" type="datetime1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9CD1-0BE1-47E4-AED4-7D6977C8E392}" type="datetime1">
              <a:rPr lang="ru-RU" smtClean="0"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075FA86-BD57-4971-A7E9-48A36F4F9C1F}" type="datetime1">
              <a:rPr lang="ru-RU" smtClean="0"/>
              <a:t>05.04.2018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3943" y="1772816"/>
            <a:ext cx="7543800" cy="2593975"/>
          </a:xfrm>
        </p:spPr>
        <p:txBody>
          <a:bodyPr/>
          <a:lstStyle/>
          <a:p>
            <a:r>
              <a:rPr lang="ru-RU" sz="4400" dirty="0" err="1"/>
              <a:t>Ефект</a:t>
            </a:r>
            <a:r>
              <a:rPr lang="ru-RU" sz="4400" dirty="0"/>
              <a:t> Керра і </a:t>
            </a:r>
            <a:r>
              <a:rPr lang="ru-RU" sz="4400" dirty="0" err="1"/>
              <a:t>його</a:t>
            </a:r>
            <a:r>
              <a:rPr lang="ru-RU" sz="4400" dirty="0"/>
              <a:t> </a:t>
            </a:r>
            <a:r>
              <a:rPr lang="ru-RU" sz="4400" dirty="0" err="1"/>
              <a:t>застосування</a:t>
            </a:r>
            <a:r>
              <a:rPr lang="ru-RU" sz="4400" dirty="0"/>
              <a:t> до </a:t>
            </a:r>
            <a:r>
              <a:rPr lang="ru-RU" sz="4400" dirty="0" err="1"/>
              <a:t>вимірювання</a:t>
            </a:r>
            <a:r>
              <a:rPr lang="ru-RU" sz="4400" dirty="0"/>
              <a:t> </a:t>
            </a:r>
            <a:r>
              <a:rPr lang="ru-RU" sz="4400" dirty="0" err="1"/>
              <a:t>параметрів</a:t>
            </a:r>
            <a:r>
              <a:rPr lang="ru-RU" sz="4400" dirty="0"/>
              <a:t> </a:t>
            </a:r>
            <a:r>
              <a:rPr lang="ru-RU" sz="4400" dirty="0" err="1"/>
              <a:t>поляризованого</a:t>
            </a:r>
            <a:r>
              <a:rPr lang="ru-RU" sz="4400" dirty="0"/>
              <a:t> </a:t>
            </a:r>
            <a:r>
              <a:rPr lang="ru-RU" sz="4400" dirty="0" err="1"/>
              <a:t>світла</a:t>
            </a:r>
            <a:r>
              <a:rPr lang="ru-RU" sz="4400" dirty="0"/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3304" y="4687398"/>
            <a:ext cx="7325079" cy="1261882"/>
          </a:xfrm>
        </p:spPr>
        <p:txBody>
          <a:bodyPr>
            <a:normAutofit/>
          </a:bodyPr>
          <a:lstStyle/>
          <a:p>
            <a:r>
              <a:rPr lang="uk-UA" dirty="0" err="1"/>
              <a:t>Куриленко</a:t>
            </a:r>
            <a:r>
              <a:rPr lang="uk-UA" dirty="0"/>
              <a:t> Роман Олегович</a:t>
            </a:r>
          </a:p>
          <a:p>
            <a:r>
              <a:rPr lang="uk-UA" dirty="0"/>
              <a:t>студент 1 курсу магістратури </a:t>
            </a:r>
          </a:p>
          <a:p>
            <a:r>
              <a:rPr lang="uk-UA" dirty="0"/>
              <a:t>факультету радіофізики, електроніки та комп’ютерних </a:t>
            </a:r>
            <a:r>
              <a:rPr lang="uk-UA" dirty="0" err="1"/>
              <a:t>ситем</a:t>
            </a:r>
            <a:endParaRPr lang="ru-RU" dirty="0"/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8D49D340-BA6A-4C7E-B53B-3EB4A4F7D573}"/>
              </a:ext>
            </a:extLst>
          </p:cNvPr>
          <p:cNvSpPr txBox="1">
            <a:spLocks/>
          </p:cNvSpPr>
          <p:nvPr/>
        </p:nvSpPr>
        <p:spPr>
          <a:xfrm>
            <a:off x="2411760" y="546466"/>
            <a:ext cx="5182344" cy="1066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/>
              <a:t>КИЇВСЬКИЙ НАЦІОНАЛЬНИЙ УНІВЕРСИТЕТ ІМЕНІ ТАРАСА ШЕВЧЕНКА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AAC173-6B33-4EF0-BE42-603ECB714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16632"/>
            <a:ext cx="1518578" cy="149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55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1CD84F-7847-4D37-B23A-154FB7B41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План доповіді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C89EC6-310E-4F9C-BE56-9D58D66B7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Визначення ефекту </a:t>
            </a:r>
            <a:r>
              <a:rPr lang="uk-UA" dirty="0" err="1"/>
              <a:t>Керра</a:t>
            </a:r>
            <a:endParaRPr lang="uk-UA" dirty="0"/>
          </a:p>
          <a:p>
            <a:r>
              <a:rPr lang="uk-UA" dirty="0"/>
              <a:t>Тензор оптичної провідності</a:t>
            </a:r>
          </a:p>
          <a:p>
            <a:r>
              <a:rPr lang="uk-UA" dirty="0"/>
              <a:t>Енергетичні рівні та правила відбору</a:t>
            </a:r>
          </a:p>
          <a:p>
            <a:r>
              <a:rPr lang="uk-UA" dirty="0"/>
              <a:t>Застосування ефекту </a:t>
            </a:r>
            <a:r>
              <a:rPr lang="uk-UA" dirty="0" err="1"/>
              <a:t>Керра</a:t>
            </a:r>
            <a:r>
              <a:rPr lang="uk-UA" dirty="0"/>
              <a:t>:</a:t>
            </a:r>
          </a:p>
          <a:p>
            <a:pPr lvl="1"/>
            <a:r>
              <a:rPr lang="ru-RU" dirty="0"/>
              <a:t>Конденсатор Керра</a:t>
            </a:r>
            <a:endParaRPr lang="en-US" dirty="0"/>
          </a:p>
          <a:p>
            <a:pPr lvl="1"/>
            <a:r>
              <a:rPr lang="uk-UA" dirty="0" err="1"/>
              <a:t>Магнетометрія</a:t>
            </a:r>
            <a:endParaRPr lang="uk-UA" dirty="0"/>
          </a:p>
          <a:p>
            <a:endParaRPr lang="uk-UA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8EA9BFB-7B74-4637-9B95-B169B5605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014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6BBBB6-A682-4096-8ADF-859B9F7D5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Ефект </a:t>
            </a:r>
            <a:r>
              <a:rPr lang="uk-UA" dirty="0" err="1"/>
              <a:t>Керра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A25968-320C-4FC1-A845-B45A8C3FD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3250704" cy="4800600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Електричне</a:t>
            </a:r>
            <a:r>
              <a:rPr lang="ru-RU" dirty="0"/>
              <a:t> поле, </a:t>
            </a:r>
            <a:r>
              <a:rPr lang="uk-UA" dirty="0"/>
              <a:t>прикладене </a:t>
            </a:r>
            <a:r>
              <a:rPr lang="ru-RU" dirty="0"/>
              <a:t>до </a:t>
            </a:r>
            <a:r>
              <a:rPr lang="ru-RU" dirty="0" err="1"/>
              <a:t>кристалу</a:t>
            </a:r>
            <a:r>
              <a:rPr lang="ru-RU" dirty="0"/>
              <a:t> в </a:t>
            </a:r>
            <a:r>
              <a:rPr lang="ru-RU" dirty="0" err="1"/>
              <a:t>напрямку</a:t>
            </a:r>
            <a:r>
              <a:rPr lang="ru-RU" dirty="0"/>
              <a:t>, перпендикулярному </a:t>
            </a:r>
            <a:r>
              <a:rPr lang="ru-RU" dirty="0" err="1"/>
              <a:t>напрямку</a:t>
            </a:r>
            <a:r>
              <a:rPr lang="ru-RU" dirty="0"/>
              <a:t> </a:t>
            </a:r>
            <a:r>
              <a:rPr lang="ru-RU" dirty="0" err="1"/>
              <a:t>поширення</a:t>
            </a:r>
            <a:r>
              <a:rPr lang="ru-RU" dirty="0"/>
              <a:t> </a:t>
            </a:r>
            <a:r>
              <a:rPr lang="ru-RU" dirty="0" err="1"/>
              <a:t>світла</a:t>
            </a:r>
            <a:r>
              <a:rPr lang="ru-RU" dirty="0"/>
              <a:t>, </a:t>
            </a:r>
            <a:r>
              <a:rPr lang="ru-RU" dirty="0" err="1"/>
              <a:t>індукує</a:t>
            </a:r>
            <a:r>
              <a:rPr lang="ru-RU" dirty="0"/>
              <a:t> </a:t>
            </a:r>
            <a:r>
              <a:rPr lang="ru-RU" dirty="0" err="1"/>
              <a:t>подвійне</a:t>
            </a:r>
            <a:r>
              <a:rPr lang="ru-RU" dirty="0"/>
              <a:t> </a:t>
            </a:r>
            <a:r>
              <a:rPr lang="ru-RU" dirty="0" err="1"/>
              <a:t>променезаломлення</a:t>
            </a:r>
            <a:r>
              <a:rPr lang="ru-RU" dirty="0"/>
              <a:t>.</a:t>
            </a:r>
            <a:endParaRPr lang="en-US" dirty="0"/>
          </a:p>
          <a:p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проходження</a:t>
            </a:r>
            <a:r>
              <a:rPr lang="ru-RU" dirty="0"/>
              <a:t> через </a:t>
            </a:r>
            <a:r>
              <a:rPr lang="ru-RU" dirty="0" err="1"/>
              <a:t>електрооптичний</a:t>
            </a:r>
            <a:r>
              <a:rPr lang="ru-RU" dirty="0"/>
              <a:t> </a:t>
            </a:r>
            <a:r>
              <a:rPr lang="ru-RU" dirty="0" err="1"/>
              <a:t>кристал</a:t>
            </a:r>
            <a:r>
              <a:rPr lang="ru-RU" dirty="0"/>
              <a:t> </a:t>
            </a:r>
            <a:r>
              <a:rPr lang="ru-RU" dirty="0" err="1"/>
              <a:t>світло</a:t>
            </a:r>
            <a:r>
              <a:rPr lang="ru-RU" dirty="0"/>
              <a:t>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еліптично</a:t>
            </a:r>
            <a:r>
              <a:rPr lang="ru-RU" dirty="0"/>
              <a:t> </a:t>
            </a:r>
            <a:r>
              <a:rPr lang="ru-RU" dirty="0" err="1"/>
              <a:t>поляризованим</a:t>
            </a:r>
            <a:r>
              <a:rPr lang="ru-RU" dirty="0"/>
              <a:t>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38EC558-EF9E-4E20-847D-722658A92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1B1C80-DEE0-4360-ADB1-188EAD756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595" y="1700808"/>
            <a:ext cx="4685914" cy="3296592"/>
          </a:xfrm>
          <a:prstGeom prst="rect">
            <a:avLst/>
          </a:prstGeom>
        </p:spPr>
      </p:pic>
      <p:pic>
        <p:nvPicPr>
          <p:cNvPr id="1026" name="Рисунок 21">
            <a:extLst>
              <a:ext uri="{FF2B5EF4-FFF2-40B4-BE49-F238E27FC236}">
                <a16:creationId xmlns:a16="http://schemas.microsoft.com/office/drawing/2014/main" id="{802CF701-AD47-40EC-8914-93B272620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546" y="4997400"/>
            <a:ext cx="2006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1003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94012B-BF5D-459D-A0A0-6A7726A7D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Ефект </a:t>
            </a:r>
            <a:r>
              <a:rPr lang="uk-UA" dirty="0" err="1"/>
              <a:t>Керра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292EC3-A103-4CF2-87D3-E9C1655BF5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5410944" cy="4800600"/>
          </a:xfrm>
        </p:spPr>
        <p:txBody>
          <a:bodyPr/>
          <a:lstStyle/>
          <a:p>
            <a:r>
              <a:rPr lang="uk-UA" dirty="0"/>
              <a:t>Моди право- та </a:t>
            </a:r>
            <a:r>
              <a:rPr lang="uk-UA" dirty="0" err="1"/>
              <a:t>лівополяризованого</a:t>
            </a:r>
            <a:r>
              <a:rPr lang="uk-UA" dirty="0"/>
              <a:t> світла мають різні швидкості розповсюдження</a:t>
            </a:r>
          </a:p>
          <a:p>
            <a:endParaRPr lang="uk-UA" dirty="0"/>
          </a:p>
          <a:p>
            <a:endParaRPr lang="uk-UA" dirty="0"/>
          </a:p>
          <a:p>
            <a:r>
              <a:rPr lang="uk-UA" dirty="0"/>
              <a:t>Після проходження активного магнітооптичного середовища вхідне лінійно поляризоване світло стає еліптично поляризованим </a:t>
            </a: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311430-35E2-4751-9892-032298B50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EF3FB7-6914-424F-99DD-97F5DDEE7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6821" y="3429000"/>
            <a:ext cx="2232853" cy="189754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5FF244D-919C-4278-A476-767E573426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7751" y="1594993"/>
            <a:ext cx="2430991" cy="15469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5E6D368-AE41-4AB5-9F8D-70F16E4482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2677613"/>
            <a:ext cx="3787468" cy="7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181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FDBA59-F920-4012-B4EF-8C6839EEE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Ефект </a:t>
            </a:r>
            <a:r>
              <a:rPr lang="uk-UA" dirty="0" err="1"/>
              <a:t>Котона-Мутона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DDC807-42F8-43A5-BAD1-649689F658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Ефект </a:t>
            </a:r>
            <a:r>
              <a:rPr lang="uk-UA" dirty="0" err="1"/>
              <a:t>Котона-Мутона</a:t>
            </a:r>
            <a:r>
              <a:rPr lang="uk-UA" dirty="0"/>
              <a:t> (квадратичний ефект </a:t>
            </a:r>
            <a:r>
              <a:rPr lang="uk-UA" dirty="0" err="1"/>
              <a:t>Керра</a:t>
            </a:r>
            <a:r>
              <a:rPr lang="uk-UA" dirty="0"/>
              <a:t>) полягає у виникненні лінійного подвійного променезаломлення в середовищі, вміщеній у зовнішнє магнітне поле, при поширенні світла перпендикулярно полю.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AF82A00-228F-4525-A91B-6D8C24312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5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6C6EFC-3B14-4378-8046-EC9378B2A29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674110"/>
            <a:ext cx="2007870" cy="652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26A6ADD-2BD2-435C-A83F-E77D8D2B4F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345" y="3192710"/>
            <a:ext cx="2385267" cy="161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0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2F655F-E6B7-4B2E-8332-58AD80BB4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Тензор оптичної провідності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999251E-BE91-40B8-9503-A74865C6F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00808"/>
            <a:ext cx="7620000" cy="1633345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56A1A81-2CD3-493B-9855-F76303D39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6</a:t>
            </a:fld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E67516-513A-4C11-8269-71DB0F141B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212" y="3975372"/>
            <a:ext cx="7441976" cy="167358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3B6954C-CB4E-4121-B236-CF81B44DF9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1328" y="6045200"/>
            <a:ext cx="2029767" cy="39119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79A028-52EB-46B4-A098-E66329594538}"/>
              </a:ext>
            </a:extLst>
          </p:cNvPr>
          <p:cNvSpPr txBox="1"/>
          <p:nvPr/>
        </p:nvSpPr>
        <p:spPr>
          <a:xfrm>
            <a:off x="827584" y="3470096"/>
            <a:ext cx="1220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Полярний 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D175E1-348F-4116-91F8-AC790A847217}"/>
              </a:ext>
            </a:extLst>
          </p:cNvPr>
          <p:cNvSpPr txBox="1"/>
          <p:nvPr/>
        </p:nvSpPr>
        <p:spPr>
          <a:xfrm>
            <a:off x="3419872" y="3470096"/>
            <a:ext cx="1462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err="1"/>
              <a:t>Продольний</a:t>
            </a:r>
            <a:r>
              <a:rPr lang="uk-UA" dirty="0"/>
              <a:t> 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19A4DE-337F-4189-8A06-A4E771847D4C}"/>
              </a:ext>
            </a:extLst>
          </p:cNvPr>
          <p:cNvSpPr txBox="1"/>
          <p:nvPr/>
        </p:nvSpPr>
        <p:spPr>
          <a:xfrm>
            <a:off x="6012160" y="3470096"/>
            <a:ext cx="1459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Поперечний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6693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B0CF84-684D-4A5F-BC9D-770DA1E45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Енергетичні рівні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7BD05DC-C971-4128-A514-533812C0D9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855021"/>
            <a:ext cx="7620000" cy="3992059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2222171-163B-40E4-B045-EF3861EEE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EB7868A9-AE7F-475D-860E-9D5925534761}"/>
              </a:ext>
            </a:extLst>
          </p:cNvPr>
          <p:cNvGrpSpPr/>
          <p:nvPr/>
        </p:nvGrpSpPr>
        <p:grpSpPr>
          <a:xfrm>
            <a:off x="1416713" y="5994851"/>
            <a:ext cx="6310574" cy="369332"/>
            <a:chOff x="1475656" y="6165304"/>
            <a:chExt cx="6310574" cy="369332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EEB06DB-265A-4A54-A8D6-416AF0B195A5}"/>
                </a:ext>
              </a:extLst>
            </p:cNvPr>
            <p:cNvSpPr txBox="1"/>
            <p:nvPr/>
          </p:nvSpPr>
          <p:spPr>
            <a:xfrm>
              <a:off x="1475656" y="6165304"/>
              <a:ext cx="63105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dirty="0"/>
                <a:t>Якщо            і/або           , МО-активність спостерігатися не буде </a:t>
              </a:r>
              <a:endParaRPr lang="ru-RU" dirty="0"/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2AC57BD0-BF96-42E6-B3E1-3DDA3BAD2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45060" y="6202331"/>
              <a:ext cx="533400" cy="295275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87C8F654-3DBA-4C1D-A2A8-CE35A9D292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03848" y="6221381"/>
              <a:ext cx="609600" cy="276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52526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D8C0E3-9AB6-4D8D-B55A-F096183FD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Правила відбору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80231A-7BBD-4719-9C6C-1EAC1B1E6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Енергія фотона </a:t>
            </a:r>
          </a:p>
          <a:p>
            <a:r>
              <a:rPr lang="uk-UA" dirty="0"/>
              <a:t>Лінійний момент</a:t>
            </a:r>
            <a:br>
              <a:rPr lang="uk-UA" dirty="0"/>
            </a:br>
            <a:r>
              <a:rPr lang="uk-UA" dirty="0"/>
              <a:t>(незначний лінійний імпульс)</a:t>
            </a:r>
          </a:p>
          <a:p>
            <a:r>
              <a:rPr lang="uk-UA" dirty="0"/>
              <a:t>Спін електрона зберігається для дипольних переходів</a:t>
            </a:r>
          </a:p>
          <a:p>
            <a:r>
              <a:rPr lang="uk-UA" dirty="0"/>
              <a:t>Орбітальний момент</a:t>
            </a:r>
            <a:br>
              <a:rPr lang="uk-UA" dirty="0"/>
            </a:br>
            <a:r>
              <a:rPr lang="uk-UA" dirty="0"/>
              <a:t>(фотон має кутовий момент 1</a:t>
            </a:r>
            <a:r>
              <a:rPr lang="en-US" dirty="0"/>
              <a:t>ħ</a:t>
            </a:r>
            <a:r>
              <a:rPr lang="uk-UA" dirty="0"/>
              <a:t>)</a:t>
            </a:r>
          </a:p>
          <a:p>
            <a:r>
              <a:rPr lang="uk-UA" dirty="0"/>
              <a:t>Орбітальний момент по </a:t>
            </a:r>
            <a:r>
              <a:rPr lang="en-US" dirty="0"/>
              <a:t>Oz</a:t>
            </a:r>
            <a:r>
              <a:rPr lang="uk-UA" dirty="0"/>
              <a:t> </a:t>
            </a:r>
            <a:br>
              <a:rPr lang="uk-UA" dirty="0"/>
            </a:br>
            <a:r>
              <a:rPr lang="uk-UA" dirty="0"/>
              <a:t>(ліво- чи </a:t>
            </a:r>
            <a:r>
              <a:rPr lang="uk-UA" dirty="0" err="1"/>
              <a:t>правополяризований</a:t>
            </a:r>
            <a:r>
              <a:rPr lang="uk-UA" dirty="0"/>
              <a:t> фотон)</a:t>
            </a: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B02601D-86B2-431D-9242-F6667285E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8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DB63A74-049D-497D-844C-C254BDEA2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0367" y="1705553"/>
            <a:ext cx="1343025" cy="3048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0CCDB2A-B391-4901-B4B0-38C09CBC8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630" y="2123681"/>
            <a:ext cx="952500" cy="2667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585A01-3C49-4B1A-A5F7-7E0778217B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0638" y="2852936"/>
            <a:ext cx="686562" cy="2720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08B8D0F-C872-4D84-8D84-74B61EB2BC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2327" y="3176404"/>
            <a:ext cx="721897" cy="26250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8DDCEE8-6DBA-4584-85C3-DDD132F6A9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9431" y="3980907"/>
            <a:ext cx="825047" cy="244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020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270441-413D-427C-93B0-E2A0794E0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Застосування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F973ED-0C31-4807-AEBE-9087438843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00154"/>
            <a:ext cx="7620000" cy="4800600"/>
          </a:xfrm>
        </p:spPr>
        <p:txBody>
          <a:bodyPr/>
          <a:lstStyle/>
          <a:p>
            <a:r>
              <a:rPr lang="ru-RU" dirty="0" err="1"/>
              <a:t>Якщо</a:t>
            </a:r>
            <a:r>
              <a:rPr lang="ru-RU" dirty="0"/>
              <a:t> до обкладкам конденсатора Керра </a:t>
            </a:r>
            <a:r>
              <a:rPr lang="ru-RU" dirty="0" err="1"/>
              <a:t>подавати</a:t>
            </a:r>
            <a:r>
              <a:rPr lang="ru-RU" dirty="0"/>
              <a:t> </a:t>
            </a:r>
            <a:r>
              <a:rPr lang="ru-RU" dirty="0" err="1"/>
              <a:t>імпульс</a:t>
            </a:r>
            <a:r>
              <a:rPr lang="ru-RU" dirty="0"/>
              <a:t> </a:t>
            </a:r>
            <a:r>
              <a:rPr lang="ru-RU" dirty="0" err="1"/>
              <a:t>напруги</a:t>
            </a:r>
            <a:r>
              <a:rPr lang="ru-RU" dirty="0"/>
              <a:t>, то </a:t>
            </a:r>
            <a:r>
              <a:rPr lang="ru-RU" dirty="0" err="1"/>
              <a:t>комірка</a:t>
            </a:r>
            <a:r>
              <a:rPr lang="ru-RU" dirty="0"/>
              <a:t> </a:t>
            </a:r>
            <a:r>
              <a:rPr lang="ru-RU" dirty="0" err="1"/>
              <a:t>грає</a:t>
            </a:r>
            <a:r>
              <a:rPr lang="ru-RU" dirty="0"/>
              <a:t> роль затвора, </a:t>
            </a:r>
            <a:r>
              <a:rPr lang="ru-RU" dirty="0" err="1"/>
              <a:t>тривалість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визначається</a:t>
            </a:r>
            <a:r>
              <a:rPr lang="ru-RU" dirty="0"/>
              <a:t> </a:t>
            </a:r>
            <a:r>
              <a:rPr lang="ru-RU" dirty="0" err="1"/>
              <a:t>тривалістю</a:t>
            </a:r>
            <a:r>
              <a:rPr lang="ru-RU" dirty="0"/>
              <a:t> </a:t>
            </a:r>
            <a:r>
              <a:rPr lang="ru-RU" dirty="0" err="1"/>
              <a:t>електричного</a:t>
            </a:r>
            <a:r>
              <a:rPr lang="ru-RU" dirty="0"/>
              <a:t> </a:t>
            </a:r>
            <a:r>
              <a:rPr lang="ru-RU" dirty="0" err="1"/>
              <a:t>імпульсу</a:t>
            </a:r>
            <a:r>
              <a:rPr lang="ru-RU" dirty="0"/>
              <a:t>. При </a:t>
            </a:r>
            <a:r>
              <a:rPr lang="ru-RU" dirty="0" err="1"/>
              <a:t>проходженні</a:t>
            </a:r>
            <a:r>
              <a:rPr lang="ru-RU" dirty="0"/>
              <a:t> потужного </a:t>
            </a:r>
            <a:r>
              <a:rPr lang="ru-RU" dirty="0" err="1"/>
              <a:t>імпульсу</a:t>
            </a:r>
            <a:r>
              <a:rPr lang="ru-RU" dirty="0"/>
              <a:t> </a:t>
            </a:r>
            <a:r>
              <a:rPr lang="ru-RU" dirty="0" err="1"/>
              <a:t>електричного</a:t>
            </a:r>
            <a:r>
              <a:rPr lang="ru-RU" dirty="0"/>
              <a:t> струму через </a:t>
            </a:r>
            <a:r>
              <a:rPr lang="ru-RU" dirty="0" err="1"/>
              <a:t>комірку</a:t>
            </a:r>
            <a:r>
              <a:rPr lang="ru-RU" dirty="0"/>
              <a:t> </a:t>
            </a:r>
            <a:r>
              <a:rPr lang="ru-RU" dirty="0" err="1"/>
              <a:t>оптичні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середовища</a:t>
            </a:r>
            <a:r>
              <a:rPr lang="ru-RU" dirty="0"/>
              <a:t> </a:t>
            </a:r>
            <a:r>
              <a:rPr lang="ru-RU" dirty="0" err="1"/>
              <a:t>змінюються</a:t>
            </a:r>
            <a:r>
              <a:rPr lang="ru-RU" dirty="0"/>
              <a:t> так,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світло</a:t>
            </a:r>
            <a:r>
              <a:rPr lang="ru-RU" dirty="0"/>
              <a:t> </a:t>
            </a:r>
            <a:r>
              <a:rPr lang="ru-RU" dirty="0" err="1"/>
              <a:t>змінює</a:t>
            </a:r>
            <a:r>
              <a:rPr lang="ru-RU" dirty="0"/>
              <a:t> </a:t>
            </a:r>
            <a:r>
              <a:rPr lang="ru-RU" dirty="0" err="1"/>
              <a:t>напрям</a:t>
            </a:r>
            <a:r>
              <a:rPr lang="ru-RU" dirty="0"/>
              <a:t> </a:t>
            </a:r>
            <a:r>
              <a:rPr lang="ru-RU" dirty="0" err="1"/>
              <a:t>поляризації</a:t>
            </a:r>
            <a:r>
              <a:rPr lang="ru-RU" dirty="0"/>
              <a:t> при </a:t>
            </a:r>
            <a:r>
              <a:rPr lang="ru-RU" dirty="0" err="1"/>
              <a:t>проходженні</a:t>
            </a:r>
            <a:r>
              <a:rPr lang="ru-RU" dirty="0"/>
              <a:t> </a:t>
            </a:r>
            <a:r>
              <a:rPr lang="ru-RU" dirty="0" err="1"/>
              <a:t>комірки</a:t>
            </a:r>
            <a:r>
              <a:rPr lang="ru-RU" dirty="0"/>
              <a:t>. </a:t>
            </a:r>
          </a:p>
          <a:p>
            <a:r>
              <a:rPr lang="ru-RU" dirty="0"/>
              <a:t>Як модулятор і затвор </a:t>
            </a:r>
            <a:r>
              <a:rPr lang="ru-RU" dirty="0" err="1"/>
              <a:t>застосовуються</a:t>
            </a:r>
            <a:r>
              <a:rPr lang="ru-RU" dirty="0"/>
              <a:t> для </a:t>
            </a:r>
            <a:r>
              <a:rPr lang="ru-RU" dirty="0" err="1"/>
              <a:t>управління</a:t>
            </a:r>
            <a:r>
              <a:rPr lang="ru-RU" dirty="0"/>
              <a:t> режимом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оптичних</a:t>
            </a:r>
            <a:r>
              <a:rPr lang="ru-RU" dirty="0"/>
              <a:t> </a:t>
            </a:r>
            <a:r>
              <a:rPr lang="ru-RU" dirty="0" err="1"/>
              <a:t>квантових</a:t>
            </a:r>
            <a:r>
              <a:rPr lang="ru-RU" dirty="0"/>
              <a:t> </a:t>
            </a:r>
            <a:r>
              <a:rPr lang="ru-RU" dirty="0" err="1"/>
              <a:t>генераторів</a:t>
            </a:r>
            <a:r>
              <a:rPr lang="ru-RU" dirty="0"/>
              <a:t>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9A66538-310A-4A03-95E4-36F5F6D7B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9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AA41E7-C4EF-46E6-9F75-BCBD878C7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4653136"/>
            <a:ext cx="6934200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343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D93043-E637-4A49-903B-8F6DE4148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Магнетометрія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3FC0623-4FFD-4116-951B-48CE78826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56679"/>
            <a:ext cx="7620000" cy="4687642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80A0A6D-A67D-4B55-A4F6-C0BDA08B4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407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E22BCD-CC40-4939-A7A4-2D2CA0091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Магнетометрія</a:t>
            </a:r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F199487-2141-4638-BC19-6584B7BB6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87420"/>
            <a:ext cx="7620000" cy="4626159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FEDDEDF-110C-4A67-BB0A-20E96EB9F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588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89AB33-ADC8-4C59-B73E-8B4D8A5F1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Магнетометрія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099115F-CF97-4A74-9A80-27BC23CBEF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2724" y="1600200"/>
            <a:ext cx="6508951" cy="4800600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A4DFA9C-558F-4766-9D9E-861999C7D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543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F10EF2-C5D9-48A6-83E4-EEB7294CE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Висновки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CF7A8A-E615-40B1-810D-7A0AD9A387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П</a:t>
            </a:r>
            <a:r>
              <a:rPr lang="ru-RU" dirty="0" err="1"/>
              <a:t>ри</a:t>
            </a:r>
            <a:r>
              <a:rPr lang="ru-RU" dirty="0"/>
              <a:t> </a:t>
            </a:r>
            <a:r>
              <a:rPr lang="ru-RU" dirty="0" err="1"/>
              <a:t>відображенні</a:t>
            </a:r>
            <a:r>
              <a:rPr lang="ru-RU" dirty="0"/>
              <a:t> </a:t>
            </a:r>
            <a:r>
              <a:rPr lang="ru-RU" dirty="0" err="1"/>
              <a:t>лінійно</a:t>
            </a:r>
            <a:r>
              <a:rPr lang="ru-RU" dirty="0"/>
              <a:t> </a:t>
            </a:r>
            <a:r>
              <a:rPr lang="ru-RU" dirty="0" err="1"/>
              <a:t>поляризованого</a:t>
            </a:r>
            <a:r>
              <a:rPr lang="ru-RU" dirty="0"/>
              <a:t> </a:t>
            </a:r>
            <a:r>
              <a:rPr lang="ru-RU" dirty="0" err="1"/>
              <a:t>світла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поверхні</a:t>
            </a:r>
            <a:r>
              <a:rPr lang="ru-RU" dirty="0"/>
              <a:t> </a:t>
            </a:r>
            <a:r>
              <a:rPr lang="ru-RU" dirty="0" err="1"/>
              <a:t>намагніченого</a:t>
            </a:r>
            <a:r>
              <a:rPr lang="ru-RU" dirty="0"/>
              <a:t> </a:t>
            </a:r>
            <a:r>
              <a:rPr lang="ru-RU" dirty="0" err="1"/>
              <a:t>матеріалу</a:t>
            </a:r>
            <a:r>
              <a:rPr lang="ru-RU" dirty="0"/>
              <a:t> </a:t>
            </a:r>
            <a:r>
              <a:rPr lang="ru-RU" dirty="0" err="1"/>
              <a:t>спостерігається</a:t>
            </a:r>
            <a:r>
              <a:rPr lang="ru-RU" dirty="0"/>
              <a:t> </a:t>
            </a:r>
            <a:r>
              <a:rPr lang="ru-RU" dirty="0" err="1"/>
              <a:t>обертання</a:t>
            </a:r>
            <a:r>
              <a:rPr lang="ru-RU" dirty="0"/>
              <a:t> </a:t>
            </a:r>
            <a:r>
              <a:rPr lang="ru-RU" dirty="0" err="1"/>
              <a:t>площини</a:t>
            </a:r>
            <a:r>
              <a:rPr lang="ru-RU" dirty="0"/>
              <a:t> </a:t>
            </a:r>
            <a:r>
              <a:rPr lang="ru-RU" dirty="0" err="1"/>
              <a:t>поляризації</a:t>
            </a:r>
            <a:r>
              <a:rPr lang="ru-RU" dirty="0"/>
              <a:t> </a:t>
            </a:r>
            <a:r>
              <a:rPr lang="ru-RU" dirty="0" err="1"/>
              <a:t>світла</a:t>
            </a:r>
            <a:r>
              <a:rPr lang="ru-RU" dirty="0"/>
              <a:t>, а </a:t>
            </a:r>
            <a:r>
              <a:rPr lang="ru-RU" dirty="0" err="1"/>
              <a:t>світло</a:t>
            </a:r>
            <a:r>
              <a:rPr lang="ru-RU" dirty="0"/>
              <a:t> </a:t>
            </a:r>
            <a:r>
              <a:rPr lang="ru-RU" dirty="0" err="1"/>
              <a:t>стає</a:t>
            </a:r>
            <a:r>
              <a:rPr lang="ru-RU" dirty="0"/>
              <a:t> </a:t>
            </a:r>
            <a:r>
              <a:rPr lang="ru-RU" dirty="0" err="1"/>
              <a:t>еліптично</a:t>
            </a:r>
            <a:r>
              <a:rPr lang="ru-RU" dirty="0"/>
              <a:t> </a:t>
            </a:r>
            <a:r>
              <a:rPr lang="ru-RU" dirty="0" err="1"/>
              <a:t>поляризованим</a:t>
            </a:r>
            <a:r>
              <a:rPr lang="ru-RU" dirty="0"/>
              <a:t>.</a:t>
            </a:r>
          </a:p>
          <a:p>
            <a:r>
              <a:rPr lang="uk-UA" dirty="0"/>
              <a:t>П</a:t>
            </a:r>
            <a:r>
              <a:rPr lang="ru-RU" dirty="0" err="1"/>
              <a:t>рилади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у </a:t>
            </a:r>
            <a:r>
              <a:rPr lang="ru-RU" dirty="0" err="1"/>
              <a:t>своїй</a:t>
            </a:r>
            <a:r>
              <a:rPr lang="ru-RU" dirty="0"/>
              <a:t> </a:t>
            </a:r>
            <a:r>
              <a:rPr lang="ru-RU" dirty="0" err="1"/>
              <a:t>роботі</a:t>
            </a:r>
            <a:r>
              <a:rPr lang="ru-RU" dirty="0"/>
              <a:t> </a:t>
            </a:r>
            <a:r>
              <a:rPr lang="ru-RU" dirty="0" err="1"/>
              <a:t>застосовують</a:t>
            </a:r>
            <a:r>
              <a:rPr lang="ru-RU" dirty="0"/>
              <a:t> </a:t>
            </a:r>
            <a:r>
              <a:rPr lang="ru-RU" dirty="0" err="1"/>
              <a:t>ефект</a:t>
            </a:r>
            <a:r>
              <a:rPr lang="ru-RU" dirty="0"/>
              <a:t> Керра, </a:t>
            </a:r>
            <a:r>
              <a:rPr lang="ru-RU" dirty="0" err="1"/>
              <a:t>застосовуються</a:t>
            </a:r>
            <a:r>
              <a:rPr lang="ru-RU" dirty="0"/>
              <a:t> для </a:t>
            </a:r>
            <a:r>
              <a:rPr lang="ru-RU" dirty="0" err="1"/>
              <a:t>наукових</a:t>
            </a:r>
            <a:r>
              <a:rPr lang="ru-RU" dirty="0"/>
              <a:t> </a:t>
            </a:r>
            <a:r>
              <a:rPr lang="ru-RU" dirty="0" err="1"/>
              <a:t>досліджень</a:t>
            </a:r>
            <a:r>
              <a:rPr lang="ru-RU" dirty="0"/>
              <a:t>, для </a:t>
            </a:r>
            <a:r>
              <a:rPr lang="ru-RU" dirty="0" err="1"/>
              <a:t>керування</a:t>
            </a:r>
            <a:r>
              <a:rPr lang="ru-RU" dirty="0"/>
              <a:t> </a:t>
            </a:r>
            <a:r>
              <a:rPr lang="ru-RU" dirty="0" err="1"/>
              <a:t>роботою</a:t>
            </a:r>
            <a:r>
              <a:rPr lang="ru-RU" dirty="0"/>
              <a:t> </a:t>
            </a:r>
            <a:r>
              <a:rPr lang="ru-RU" dirty="0" err="1"/>
              <a:t>квантових</a:t>
            </a:r>
            <a:r>
              <a:rPr lang="ru-RU" dirty="0"/>
              <a:t> </a:t>
            </a:r>
            <a:r>
              <a:rPr lang="ru-RU" dirty="0" err="1"/>
              <a:t>оптичних</a:t>
            </a:r>
            <a:r>
              <a:rPr lang="ru-RU" dirty="0"/>
              <a:t> </a:t>
            </a:r>
            <a:r>
              <a:rPr lang="ru-RU" dirty="0" err="1"/>
              <a:t>генераторів</a:t>
            </a:r>
            <a:r>
              <a:rPr lang="ru-RU"/>
              <a:t>.</a:t>
            </a: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6135FDE-6149-4B0B-933E-56B5230D4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474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4C15E0-DA10-44CA-B9E6-01EB4655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Джерела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DDC9DD-70AD-4EC2-BCB5-D35E0A7A5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16832"/>
            <a:ext cx="7620000" cy="4483968"/>
          </a:xfrm>
        </p:spPr>
        <p:txBody>
          <a:bodyPr/>
          <a:lstStyle/>
          <a:p>
            <a:pPr marL="571500" indent="-457200">
              <a:buAutoNum type="arabicPeriod"/>
            </a:pPr>
            <a:r>
              <a:rPr lang="ru-RU" dirty="0" err="1"/>
              <a:t>Аззам</a:t>
            </a:r>
            <a:r>
              <a:rPr lang="ru-RU" dirty="0"/>
              <a:t> Р.А. </a:t>
            </a:r>
            <a:r>
              <a:rPr lang="ru-RU" dirty="0" err="1"/>
              <a:t>Эллипсометрия</a:t>
            </a:r>
            <a:r>
              <a:rPr lang="ru-RU" dirty="0"/>
              <a:t> и поляризованный свет  </a:t>
            </a:r>
            <a:br>
              <a:rPr lang="en-US" dirty="0"/>
            </a:br>
            <a:r>
              <a:rPr lang="ru-RU" dirty="0"/>
              <a:t>М.: Мир, 1981. – 584 c. </a:t>
            </a:r>
          </a:p>
          <a:p>
            <a:pPr marL="571500" indent="-457200">
              <a:buAutoNum type="arabicPeriod"/>
            </a:pPr>
            <a:r>
              <a:rPr lang="ru-RU" dirty="0"/>
              <a:t>Борн М., Вольф Э. Основы оптики - М.: Наука, 1970. - 856с. </a:t>
            </a:r>
          </a:p>
          <a:p>
            <a:pPr marL="571500" indent="-457200">
              <a:buAutoNum type="arabicPeriod"/>
            </a:pPr>
            <a:r>
              <a:rPr lang="en-US" dirty="0"/>
              <a:t>Burkard </a:t>
            </a:r>
            <a:r>
              <a:rPr lang="en-US" dirty="0" err="1"/>
              <a:t>Hillebrands</a:t>
            </a:r>
            <a:r>
              <a:rPr lang="uk-UA" dirty="0"/>
              <a:t>. </a:t>
            </a:r>
            <a:r>
              <a:rPr lang="en-US" dirty="0"/>
              <a:t>Magneto-Optics</a:t>
            </a:r>
            <a:r>
              <a:rPr lang="uk-UA" dirty="0"/>
              <a:t>. 2012</a:t>
            </a:r>
            <a:endParaRPr lang="en-US" dirty="0"/>
          </a:p>
          <a:p>
            <a:pPr marL="571500" indent="-457200">
              <a:buAutoNum type="arabicPeriod"/>
            </a:pP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5D9A7AC-0DA6-48DA-8EA3-615032024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943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3443547"/>
            <a:ext cx="3394720" cy="2605011"/>
          </a:xfrm>
        </p:spPr>
        <p:txBody>
          <a:bodyPr/>
          <a:lstStyle/>
          <a:p>
            <a:r>
              <a:rPr lang="uk-UA" dirty="0"/>
              <a:t>Дякую за увагу!</a:t>
            </a:r>
            <a:endParaRPr lang="ru-RU" dirty="0"/>
          </a:p>
        </p:txBody>
      </p:sp>
      <p:pic>
        <p:nvPicPr>
          <p:cNvPr id="5122" name="Picture 2" descr="C:\Users\RomanySon\Desktop\U_DXeqGrht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27" y="476672"/>
            <a:ext cx="3900471" cy="5850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E3BCF335-D3A0-4869-85CD-0264F61F9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15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DF1550D-2885-4105-AADD-FD1A1AA280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712414"/>
            <a:ext cx="2729047" cy="268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8980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2073</TotalTime>
  <Words>293</Words>
  <Application>Microsoft Office PowerPoint</Application>
  <PresentationFormat>Экран (4:3)</PresentationFormat>
  <Paragraphs>62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Cambria</vt:lpstr>
      <vt:lpstr>Соседство</vt:lpstr>
      <vt:lpstr>Ефект Керра і його застосування до вимірювання параметрів поляризованого світла </vt:lpstr>
      <vt:lpstr>План доповіді</vt:lpstr>
      <vt:lpstr>Ефект Керра</vt:lpstr>
      <vt:lpstr>Ефект Керра</vt:lpstr>
      <vt:lpstr>Ефект Котона-Мутона</vt:lpstr>
      <vt:lpstr>Тензор оптичної провідності</vt:lpstr>
      <vt:lpstr>Енергетичні рівні</vt:lpstr>
      <vt:lpstr>Правила відбору</vt:lpstr>
      <vt:lpstr>Застосування</vt:lpstr>
      <vt:lpstr>Магнетометрія</vt:lpstr>
      <vt:lpstr>Магнетометрія</vt:lpstr>
      <vt:lpstr>Магнетометрія</vt:lpstr>
      <vt:lpstr>Висновки</vt:lpstr>
      <vt:lpstr>Джерела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RomanySon</dc:creator>
  <cp:lastModifiedBy>RePack by Diakov</cp:lastModifiedBy>
  <cp:revision>46</cp:revision>
  <dcterms:created xsi:type="dcterms:W3CDTF">2017-09-10T19:03:57Z</dcterms:created>
  <dcterms:modified xsi:type="dcterms:W3CDTF">2018-04-05T09:30:41Z</dcterms:modified>
</cp:coreProperties>
</file>