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7" r:id="rId1"/>
  </p:sldMasterIdLst>
  <p:sldIdLst>
    <p:sldId id="256" r:id="rId2"/>
    <p:sldId id="257" r:id="rId3"/>
    <p:sldId id="258" r:id="rId4"/>
    <p:sldId id="259" r:id="rId5"/>
    <p:sldId id="266" r:id="rId6"/>
    <p:sldId id="265" r:id="rId7"/>
    <p:sldId id="267" r:id="rId8"/>
    <p:sldId id="268" r:id="rId9"/>
    <p:sldId id="264" r:id="rId10"/>
    <p:sldId id="263" r:id="rId11"/>
    <p:sldId id="262" r:id="rId12"/>
    <p:sldId id="261" r:id="rId13"/>
    <p:sldId id="260" r:id="rId14"/>
    <p:sldId id="269" r:id="rId15"/>
    <p:sldId id="270" r:id="rId16"/>
    <p:sldId id="271" r:id="rId17"/>
    <p:sldId id="272" r:id="rId18"/>
    <p:sldId id="273" r:id="rId19"/>
    <p:sldId id="27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3" d="100"/>
          <a:sy n="93" d="100"/>
        </p:scale>
        <p:origin x="4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" name="Group 18"/>
          <p:cNvGrpSpPr/>
          <p:nvPr/>
        </p:nvGrpSpPr>
        <p:grpSpPr>
          <a:xfrm>
            <a:off x="546100" y="-4763"/>
            <a:ext cx="5014912" cy="6862763"/>
            <a:chOff x="2928938" y="-4763"/>
            <a:chExt cx="5014912" cy="6862763"/>
          </a:xfrm>
        </p:grpSpPr>
        <p:sp>
          <p:nvSpPr>
            <p:cNvPr id="22" name="Freeform 6"/>
            <p:cNvSpPr/>
            <p:nvPr/>
          </p:nvSpPr>
          <p:spPr bwMode="auto">
            <a:xfrm>
              <a:off x="3367088" y="-4763"/>
              <a:ext cx="1063625" cy="2782888"/>
            </a:xfrm>
            <a:custGeom>
              <a:avLst/>
              <a:gdLst/>
              <a:ahLst/>
              <a:cxnLst/>
              <a:rect l="0" t="0" r="r" b="b"/>
              <a:pathLst>
                <a:path w="670" h="1753">
                  <a:moveTo>
                    <a:pt x="0" y="1696"/>
                  </a:moveTo>
                  <a:lnTo>
                    <a:pt x="225" y="1753"/>
                  </a:lnTo>
                  <a:lnTo>
                    <a:pt x="670" y="0"/>
                  </a:lnTo>
                  <a:lnTo>
                    <a:pt x="430" y="0"/>
                  </a:lnTo>
                  <a:lnTo>
                    <a:pt x="0" y="16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23" name="Freeform 7"/>
            <p:cNvSpPr/>
            <p:nvPr/>
          </p:nvSpPr>
          <p:spPr bwMode="auto">
            <a:xfrm>
              <a:off x="2928938" y="-4763"/>
              <a:ext cx="1035050" cy="2673350"/>
            </a:xfrm>
            <a:custGeom>
              <a:avLst/>
              <a:gdLst/>
              <a:ahLst/>
              <a:cxnLst/>
              <a:rect l="0" t="0" r="r" b="b"/>
              <a:pathLst>
                <a:path w="652" h="1684">
                  <a:moveTo>
                    <a:pt x="225" y="1684"/>
                  </a:moveTo>
                  <a:lnTo>
                    <a:pt x="652" y="0"/>
                  </a:lnTo>
                  <a:lnTo>
                    <a:pt x="411" y="0"/>
                  </a:lnTo>
                  <a:lnTo>
                    <a:pt x="0" y="1627"/>
                  </a:lnTo>
                  <a:lnTo>
                    <a:pt x="219" y="1681"/>
                  </a:lnTo>
                  <a:lnTo>
                    <a:pt x="225" y="1684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24" name="Freeform 9"/>
            <p:cNvSpPr/>
            <p:nvPr/>
          </p:nvSpPr>
          <p:spPr bwMode="auto">
            <a:xfrm>
              <a:off x="2928938" y="2582862"/>
              <a:ext cx="2693987" cy="4275138"/>
            </a:xfrm>
            <a:custGeom>
              <a:avLst/>
              <a:gdLst/>
              <a:ahLst/>
              <a:cxnLst/>
              <a:rect l="0" t="0" r="r" b="b"/>
              <a:pathLst>
                <a:path w="1697" h="2693">
                  <a:moveTo>
                    <a:pt x="0" y="0"/>
                  </a:moveTo>
                  <a:lnTo>
                    <a:pt x="1622" y="2693"/>
                  </a:lnTo>
                  <a:lnTo>
                    <a:pt x="1697" y="269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25" name="Freeform 10"/>
            <p:cNvSpPr/>
            <p:nvPr/>
          </p:nvSpPr>
          <p:spPr bwMode="auto">
            <a:xfrm>
              <a:off x="3371850" y="2692400"/>
              <a:ext cx="3332162" cy="4165600"/>
            </a:xfrm>
            <a:custGeom>
              <a:avLst/>
              <a:gdLst/>
              <a:ahLst/>
              <a:cxnLst/>
              <a:rect l="0" t="0" r="r" b="b"/>
              <a:pathLst>
                <a:path w="2099" h="2624">
                  <a:moveTo>
                    <a:pt x="2099" y="2624"/>
                  </a:moveTo>
                  <a:lnTo>
                    <a:pt x="0" y="0"/>
                  </a:lnTo>
                  <a:lnTo>
                    <a:pt x="2021" y="2624"/>
                  </a:lnTo>
                  <a:lnTo>
                    <a:pt x="2099" y="262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26" name="Freeform 11"/>
            <p:cNvSpPr/>
            <p:nvPr/>
          </p:nvSpPr>
          <p:spPr bwMode="auto">
            <a:xfrm>
              <a:off x="3367088" y="2687637"/>
              <a:ext cx="4576762" cy="4170363"/>
            </a:xfrm>
            <a:custGeom>
              <a:avLst/>
              <a:gdLst/>
              <a:ahLst/>
              <a:cxnLst/>
              <a:rect l="0" t="0" r="r" b="b"/>
              <a:pathLst>
                <a:path w="2883" h="2627">
                  <a:moveTo>
                    <a:pt x="0" y="0"/>
                  </a:moveTo>
                  <a:lnTo>
                    <a:pt x="3" y="3"/>
                  </a:lnTo>
                  <a:lnTo>
                    <a:pt x="2102" y="2627"/>
                  </a:lnTo>
                  <a:lnTo>
                    <a:pt x="2883" y="2627"/>
                  </a:lnTo>
                  <a:lnTo>
                    <a:pt x="225" y="5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27" name="Freeform 12"/>
            <p:cNvSpPr/>
            <p:nvPr/>
          </p:nvSpPr>
          <p:spPr bwMode="auto">
            <a:xfrm>
              <a:off x="2928938" y="2578100"/>
              <a:ext cx="3584575" cy="4279900"/>
            </a:xfrm>
            <a:custGeom>
              <a:avLst/>
              <a:gdLst/>
              <a:ahLst/>
              <a:cxnLst/>
              <a:rect l="0" t="0" r="r" b="b"/>
              <a:pathLst>
                <a:path w="2258" h="2696">
                  <a:moveTo>
                    <a:pt x="2258" y="2696"/>
                  </a:moveTo>
                  <a:lnTo>
                    <a:pt x="264" y="111"/>
                  </a:lnTo>
                  <a:lnTo>
                    <a:pt x="228" y="60"/>
                  </a:lnTo>
                  <a:lnTo>
                    <a:pt x="225" y="57"/>
                  </a:lnTo>
                  <a:lnTo>
                    <a:pt x="0" y="0"/>
                  </a:lnTo>
                  <a:lnTo>
                    <a:pt x="0" y="3"/>
                  </a:lnTo>
                  <a:lnTo>
                    <a:pt x="1697" y="2696"/>
                  </a:lnTo>
                  <a:lnTo>
                    <a:pt x="2258" y="2696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28401" y="1380068"/>
            <a:ext cx="8574622" cy="2616199"/>
          </a:xfrm>
        </p:spPr>
        <p:txBody>
          <a:bodyPr anchor="b">
            <a:normAutofit/>
          </a:bodyPr>
          <a:lstStyle>
            <a:lvl1pPr algn="r">
              <a:defRPr sz="60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15377" y="3996267"/>
            <a:ext cx="6987645" cy="1388534"/>
          </a:xfrm>
        </p:spPr>
        <p:txBody>
          <a:bodyPr anchor="t">
            <a:normAutofit/>
          </a:bodyPr>
          <a:lstStyle>
            <a:lvl1pPr marL="0" indent="0" algn="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32412" y="5883275"/>
            <a:ext cx="4324044" cy="365125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52416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951856" y="5867131"/>
            <a:ext cx="551167" cy="365125"/>
          </a:xfrm>
        </p:spPr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6642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2279" y="2666999"/>
            <a:ext cx="8930747" cy="2110382"/>
          </a:xfrm>
        </p:spPr>
        <p:txBody>
          <a:bodyPr anchor="b"/>
          <a:lstStyle>
            <a:lvl1pPr algn="r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2278" y="4777381"/>
            <a:ext cx="893074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08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84312" y="2666999"/>
            <a:ext cx="4895055" cy="3124201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07967" y="2667000"/>
            <a:ext cx="4895056" cy="3124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05641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72179" y="2658533"/>
            <a:ext cx="4607188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84311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880487" y="2667000"/>
            <a:ext cx="462253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607967" y="3335337"/>
            <a:ext cx="4895056" cy="2455862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9040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18711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9955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1600200"/>
            <a:ext cx="3549121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62033" y="685799"/>
            <a:ext cx="6240990" cy="5105401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2" y="2971800"/>
            <a:ext cx="3549121" cy="18288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6141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2724" y="1752599"/>
            <a:ext cx="5426158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94682" y="914400"/>
            <a:ext cx="3280974" cy="4572000"/>
          </a:xfrm>
          <a:prstGeom prst="roundRect">
            <a:avLst>
              <a:gd name="adj" fmla="val 42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2724" y="3124199"/>
            <a:ext cx="5426158" cy="1828800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941382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1" y="4732865"/>
            <a:ext cx="10018711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386012" y="932112"/>
            <a:ext cx="8225944" cy="3164976"/>
          </a:xfrm>
          <a:prstGeom prst="roundRect">
            <a:avLst>
              <a:gd name="adj" fmla="val 4380"/>
            </a:avLst>
          </a:prstGeom>
          <a:ln w="38100">
            <a:gradFill flip="none" rotWithShape="1">
              <a:gsLst>
                <a:gs pos="0">
                  <a:schemeClr val="bg2"/>
                </a:gs>
                <a:gs pos="100000">
                  <a:schemeClr val="bg2">
                    <a:lumMod val="75000"/>
                  </a:schemeClr>
                </a:gs>
              </a:gsLst>
              <a:lin ang="5400000" scaled="0"/>
              <a:tileRect/>
            </a:gra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84311" y="5299603"/>
            <a:ext cx="10018711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503490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2" y="685800"/>
            <a:ext cx="10018711" cy="304800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343400"/>
            <a:ext cx="10018713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20550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36811" y="3428999"/>
            <a:ext cx="8532815" cy="381000"/>
          </a:xfrm>
        </p:spPr>
        <p:txBody>
          <a:bodyPr anchor="ctr">
            <a:normAutofit/>
          </a:bodyPr>
          <a:lstStyle>
            <a:lvl1pPr marL="0" indent="0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1" cy="1447800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2108414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3308581"/>
            <a:ext cx="10018709" cy="1468800"/>
          </a:xfrm>
        </p:spPr>
        <p:txBody>
          <a:bodyPr anchor="b">
            <a:normAutofit/>
          </a:bodyPr>
          <a:lstStyle>
            <a:lvl1pPr algn="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7381"/>
            <a:ext cx="10018710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683062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1598612" y="863023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893425" y="2819399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08212" y="685800"/>
            <a:ext cx="8990012" cy="2743199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3" y="3886200"/>
            <a:ext cx="10018710" cy="889000"/>
          </a:xfrm>
        </p:spPr>
        <p:txBody>
          <a:bodyPr vert="horz" lIns="91440" tIns="45720" rIns="91440" bIns="45720" rtlCol="0" anchor="b">
            <a:normAutofit/>
          </a:bodyPr>
          <a:lstStyle>
            <a:lvl1pPr algn="r"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2" y="4775200"/>
            <a:ext cx="10018710" cy="10160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764263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84313" y="685800"/>
            <a:ext cx="10018712" cy="2727325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84312" y="3505200"/>
            <a:ext cx="10018713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1" y="4343400"/>
            <a:ext cx="10018713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32615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52508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732655" y="685800"/>
            <a:ext cx="1770369" cy="51054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84312" y="685800"/>
            <a:ext cx="8019742" cy="51054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4219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50812" y="0"/>
            <a:ext cx="2436813" cy="6858001"/>
            <a:chOff x="1320800" y="0"/>
            <a:chExt cx="2436813" cy="6858001"/>
          </a:xfrm>
        </p:grpSpPr>
        <p:sp>
          <p:nvSpPr>
            <p:cNvPr id="8" name="Freeform 6"/>
            <p:cNvSpPr/>
            <p:nvPr/>
          </p:nvSpPr>
          <p:spPr bwMode="auto">
            <a:xfrm>
              <a:off x="1627188" y="0"/>
              <a:ext cx="1122363" cy="5329238"/>
            </a:xfrm>
            <a:custGeom>
              <a:avLst/>
              <a:gdLst/>
              <a:ahLst/>
              <a:cxnLst/>
              <a:rect l="0" t="0" r="r" b="b"/>
              <a:pathLst>
                <a:path w="707" h="3357">
                  <a:moveTo>
                    <a:pt x="0" y="3330"/>
                  </a:moveTo>
                  <a:lnTo>
                    <a:pt x="156" y="3357"/>
                  </a:lnTo>
                  <a:lnTo>
                    <a:pt x="707" y="0"/>
                  </a:lnTo>
                  <a:lnTo>
                    <a:pt x="547" y="0"/>
                  </a:lnTo>
                  <a:lnTo>
                    <a:pt x="0" y="333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</p:sp>
        <p:sp>
          <p:nvSpPr>
            <p:cNvPr id="9" name="Freeform 7"/>
            <p:cNvSpPr/>
            <p:nvPr/>
          </p:nvSpPr>
          <p:spPr bwMode="auto">
            <a:xfrm>
              <a:off x="1320800" y="0"/>
              <a:ext cx="1117600" cy="5276850"/>
            </a:xfrm>
            <a:custGeom>
              <a:avLst/>
              <a:gdLst/>
              <a:ahLst/>
              <a:cxnLst/>
              <a:rect l="0" t="0" r="r" b="b"/>
              <a:pathLst>
                <a:path w="704" h="3324">
                  <a:moveTo>
                    <a:pt x="704" y="0"/>
                  </a:moveTo>
                  <a:lnTo>
                    <a:pt x="545" y="0"/>
                  </a:lnTo>
                  <a:lnTo>
                    <a:pt x="0" y="3300"/>
                  </a:lnTo>
                  <a:lnTo>
                    <a:pt x="157" y="3324"/>
                  </a:lnTo>
                  <a:lnTo>
                    <a:pt x="704" y="0"/>
                  </a:lnTo>
                  <a:close/>
                </a:path>
              </a:pathLst>
            </a:cu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</p:sp>
        <p:sp>
          <p:nvSpPr>
            <p:cNvPr id="10" name="Freeform 8"/>
            <p:cNvSpPr/>
            <p:nvPr/>
          </p:nvSpPr>
          <p:spPr bwMode="auto">
            <a:xfrm>
              <a:off x="1320800" y="5238750"/>
              <a:ext cx="1228725" cy="1619250"/>
            </a:xfrm>
            <a:custGeom>
              <a:avLst/>
              <a:gdLst/>
              <a:ahLst/>
              <a:cxnLst/>
              <a:rect l="0" t="0" r="r" b="b"/>
              <a:pathLst>
                <a:path w="774" h="1020">
                  <a:moveTo>
                    <a:pt x="0" y="0"/>
                  </a:moveTo>
                  <a:lnTo>
                    <a:pt x="740" y="1020"/>
                  </a:lnTo>
                  <a:lnTo>
                    <a:pt x="774" y="102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</p:sp>
        <p:sp>
          <p:nvSpPr>
            <p:cNvPr id="11" name="Freeform 9"/>
            <p:cNvSpPr/>
            <p:nvPr/>
          </p:nvSpPr>
          <p:spPr bwMode="auto">
            <a:xfrm>
              <a:off x="1627188" y="5291138"/>
              <a:ext cx="1495425" cy="1566863"/>
            </a:xfrm>
            <a:custGeom>
              <a:avLst/>
              <a:gdLst/>
              <a:ahLst/>
              <a:cxnLst/>
              <a:rect l="0" t="0" r="r" b="b"/>
              <a:pathLst>
                <a:path w="942" h="987">
                  <a:moveTo>
                    <a:pt x="0" y="0"/>
                  </a:moveTo>
                  <a:lnTo>
                    <a:pt x="909" y="987"/>
                  </a:lnTo>
                  <a:lnTo>
                    <a:pt x="942" y="98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</p:sp>
        <p:sp>
          <p:nvSpPr>
            <p:cNvPr id="12" name="Freeform 10"/>
            <p:cNvSpPr/>
            <p:nvPr/>
          </p:nvSpPr>
          <p:spPr bwMode="auto">
            <a:xfrm>
              <a:off x="1627188" y="5286375"/>
              <a:ext cx="2130425" cy="1571625"/>
            </a:xfrm>
            <a:custGeom>
              <a:avLst/>
              <a:gdLst/>
              <a:ahLst/>
              <a:cxnLst/>
              <a:rect l="0" t="0" r="r" b="b"/>
              <a:pathLst>
                <a:path w="1342" h="990">
                  <a:moveTo>
                    <a:pt x="0" y="3"/>
                  </a:moveTo>
                  <a:lnTo>
                    <a:pt x="942" y="990"/>
                  </a:lnTo>
                  <a:lnTo>
                    <a:pt x="1342" y="990"/>
                  </a:lnTo>
                  <a:lnTo>
                    <a:pt x="156" y="27"/>
                  </a:lnTo>
                  <a:lnTo>
                    <a:pt x="0" y="0"/>
                  </a:lnTo>
                  <a:lnTo>
                    <a:pt x="0" y="3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</p:sp>
        <p:sp>
          <p:nvSpPr>
            <p:cNvPr id="13" name="Freeform 11"/>
            <p:cNvSpPr/>
            <p:nvPr/>
          </p:nvSpPr>
          <p:spPr bwMode="auto">
            <a:xfrm>
              <a:off x="1320800" y="5238750"/>
              <a:ext cx="1695450" cy="1619250"/>
            </a:xfrm>
            <a:custGeom>
              <a:avLst/>
              <a:gdLst/>
              <a:ahLst/>
              <a:cxnLst/>
              <a:rect l="0" t="0" r="r" b="b"/>
              <a:pathLst>
                <a:path w="1068" h="1020">
                  <a:moveTo>
                    <a:pt x="1068" y="1020"/>
                  </a:moveTo>
                  <a:lnTo>
                    <a:pt x="184" y="60"/>
                  </a:lnTo>
                  <a:lnTo>
                    <a:pt x="154" y="27"/>
                  </a:lnTo>
                  <a:lnTo>
                    <a:pt x="157" y="27"/>
                  </a:lnTo>
                  <a:lnTo>
                    <a:pt x="157" y="24"/>
                  </a:lnTo>
                  <a:lnTo>
                    <a:pt x="154" y="24"/>
                  </a:lnTo>
                  <a:lnTo>
                    <a:pt x="0" y="0"/>
                  </a:lnTo>
                  <a:lnTo>
                    <a:pt x="0" y="0"/>
                  </a:lnTo>
                  <a:lnTo>
                    <a:pt x="774" y="1020"/>
                  </a:lnTo>
                  <a:lnTo>
                    <a:pt x="1068" y="1020"/>
                  </a:ln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84311" y="685800"/>
            <a:ext cx="10018713" cy="1752599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84310" y="2666999"/>
            <a:ext cx="10018713" cy="312420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732656" y="5883275"/>
            <a:ext cx="11430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257095DF-18E0-4C5B-AB9C-9B8FA95E5485}" type="datetimeFigureOut">
              <a:rPr lang="ru-RU" smtClean="0"/>
              <a:t>29.11.2019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72279" y="5883275"/>
            <a:ext cx="70841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51856" y="5883275"/>
            <a:ext cx="5511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8936F32C-4C41-4843-BF7F-B299D0ED34A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3260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809" r:id="rId12"/>
    <p:sldLayoutId id="2147483810" r:id="rId13"/>
    <p:sldLayoutId id="2147483811" r:id="rId14"/>
    <p:sldLayoutId id="2147483812" r:id="rId15"/>
    <p:sldLayoutId id="2147483813" r:id="rId16"/>
    <p:sldLayoutId id="2147483814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>
            <a:lumMod val="75000"/>
          </a:schemeClr>
        </a:buClr>
        <a:buSzPct val="145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8BE5BA4-A96B-4C0A-B8BA-F845EA3043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05109" y="1397286"/>
            <a:ext cx="9629918" cy="1131096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/>
            </a:r>
            <a:br>
              <a:rPr lang="ru-RU" b="1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</a:br>
            <a:r>
              <a:rPr lang="ru-RU" sz="67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«</a:t>
            </a:r>
            <a:r>
              <a:rPr lang="uk-UA" sz="67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Квантові </a:t>
            </a:r>
            <a:r>
              <a:rPr lang="uk-UA" sz="6700" b="1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Комп</a:t>
            </a:r>
            <a:r>
              <a:rPr lang="ru-RU" sz="72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'</a:t>
            </a:r>
            <a:r>
              <a:rPr lang="uk-UA" sz="6700" b="1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ютери</a:t>
            </a:r>
            <a:r>
              <a:rPr lang="ru-RU" sz="6700" b="1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»</a:t>
            </a:r>
            <a:endParaRPr lang="ru-RU" sz="6700" b="1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FFABA9E3-B6B3-4C5E-9259-74D60CF825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584455" y="4836531"/>
            <a:ext cx="5702722" cy="2021469"/>
          </a:xfrm>
        </p:spPr>
        <p:txBody>
          <a:bodyPr>
            <a:noAutofit/>
          </a:bodyPr>
          <a:lstStyle/>
          <a:p>
            <a:pPr algn="l"/>
            <a:r>
              <a:rPr lang="uk-UA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Студент </a:t>
            </a:r>
            <a:r>
              <a:rPr lang="uk-UA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КНУ ім. Тараса Шевченка </a:t>
            </a:r>
          </a:p>
          <a:p>
            <a:pPr algn="l"/>
            <a:r>
              <a:rPr lang="uk-UA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Ковтун Руслан Іванович</a:t>
            </a:r>
            <a:endParaRPr lang="ru-RU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479148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95EE5F-A203-48C4-8ADF-73CA5061A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655" y="232795"/>
            <a:ext cx="5924345" cy="1134611"/>
          </a:xfrm>
        </p:spPr>
        <p:txBody>
          <a:bodyPr/>
          <a:lstStyle/>
          <a:p>
            <a:r>
              <a:rPr lang="ru-RU" b="1" dirty="0" smtClean="0"/>
              <a:t>Вступ.</a:t>
            </a:r>
            <a:endParaRPr lang="ru-RU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8244B34-5A30-4F00-A3CF-2F4122B59F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484310" y="1367406"/>
            <a:ext cx="10293833" cy="502500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даний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час ми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стаємо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свідками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народження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нової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фундаментальної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наукової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дисципліни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квантової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інформатики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. Стимулом до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народження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нової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науки 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є </a:t>
            </a:r>
            <a:r>
              <a:rPr lang="ru-RU" sz="3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засновані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застосуванні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квантових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систем до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завдань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обчислень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зв'язку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які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активно </a:t>
            </a:r>
            <a:r>
              <a:rPr lang="ru-RU" sz="3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ведуться</a:t>
            </a:r>
            <a:r>
              <a:rPr lang="ru-RU" sz="3600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1373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95BE2EC-9E6D-4EEB-B246-777B112965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4558" y="190500"/>
            <a:ext cx="8046759" cy="1752599"/>
          </a:xfrm>
        </p:spPr>
        <p:txBody>
          <a:bodyPr>
            <a:normAutofit/>
          </a:bodyPr>
          <a:lstStyle/>
          <a:p>
            <a:r>
              <a:rPr lang="ru-RU" sz="4400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Квантовий</a:t>
            </a:r>
            <a:r>
              <a:rPr lang="ru-RU" sz="44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</a:t>
            </a:r>
            <a:r>
              <a:rPr lang="ru-RU" sz="4400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комп'ютер</a:t>
            </a:r>
            <a:r>
              <a:rPr lang="ru-RU" sz="4400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- </a:t>
            </a:r>
            <a:endParaRPr lang="ru-RU" sz="44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1098DB-E127-46AA-9C8B-F74B503C28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6196" y="1635153"/>
            <a:ext cx="10394501" cy="481598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це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обчислювальний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пристрій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використовує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явища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квантової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механіки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квантова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суперпозиція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квантова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заплутаність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) для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передачі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обробки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даних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Квантовий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комп'ютер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(на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відміну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від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звичайного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оперує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бітами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здатними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приймати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значення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0,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1), а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квантовими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бітами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кубитами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Принцип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суперпозиції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полягає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в тому,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що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кубіт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одночасно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мати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значення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і 0, і 1,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причому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кожний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стан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має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певну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000" dirty="0" err="1">
                <a:latin typeface="Calibri" panose="020F0502020204030204" pitchFamily="34" charset="0"/>
                <a:cs typeface="Calibri" panose="020F0502020204030204" pitchFamily="34" charset="0"/>
              </a:rPr>
              <a:t>ймовірність</a:t>
            </a:r>
            <a:r>
              <a:rPr lang="ru-RU" sz="30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3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393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0DF6B5-3436-4E0E-A30A-50EC84E4F6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9EBDD8EB-E506-4D69-80F4-7B40CB7BA8D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8874" y="187387"/>
            <a:ext cx="9393154" cy="6266576"/>
          </a:xfrm>
        </p:spPr>
      </p:pic>
    </p:spTree>
    <p:extLst>
      <p:ext uri="{BB962C8B-B14F-4D97-AF65-F5344CB8AC3E}">
        <p14:creationId xmlns:p14="http://schemas.microsoft.com/office/powerpoint/2010/main" val="1503693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7659B09-7AE3-436B-A02C-30A6C8CFE2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F0286148-88B0-40D1-A965-7116C4C4100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1618" y="568354"/>
            <a:ext cx="8298760" cy="5329106"/>
          </a:xfrm>
        </p:spPr>
      </p:pic>
    </p:spTree>
    <p:extLst>
      <p:ext uri="{BB962C8B-B14F-4D97-AF65-F5344CB8AC3E}">
        <p14:creationId xmlns:p14="http://schemas.microsoft.com/office/powerpoint/2010/main" val="42086680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D93C1BF-E27C-4C8E-9F9E-56D6082F80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2031" y="202404"/>
            <a:ext cx="4295704" cy="1214636"/>
          </a:xfrm>
        </p:spPr>
        <p:txBody>
          <a:bodyPr/>
          <a:lstStyle/>
          <a:p>
            <a:r>
              <a:rPr lang="ru-RU" dirty="0" err="1"/>
              <a:t>Трішки</a:t>
            </a:r>
            <a:r>
              <a:rPr lang="ru-RU" dirty="0"/>
              <a:t> </a:t>
            </a:r>
            <a:r>
              <a:rPr lang="ru-RU" dirty="0" err="1" smtClean="0"/>
              <a:t>історії</a:t>
            </a:r>
            <a:r>
              <a:rPr lang="ru-RU" dirty="0" smtClean="0"/>
              <a:t>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D6412D-00FD-44B8-998E-D5C2DD04BD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92031" y="1417040"/>
            <a:ext cx="10018713" cy="5193485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1900 р.- </a:t>
            </a:r>
            <a:r>
              <a:rPr lang="ru-RU" dirty="0"/>
              <a:t>Макс Планк, </a:t>
            </a:r>
            <a:r>
              <a:rPr lang="ru-RU" dirty="0" err="1"/>
              <a:t>відкриття</a:t>
            </a:r>
            <a:r>
              <a:rPr lang="ru-RU" dirty="0"/>
              <a:t> </a:t>
            </a:r>
            <a:r>
              <a:rPr lang="ru-RU" dirty="0" err="1"/>
              <a:t>квантових</a:t>
            </a:r>
            <a:r>
              <a:rPr lang="ru-RU" dirty="0"/>
              <a:t> </a:t>
            </a:r>
            <a:r>
              <a:rPr lang="ru-RU" dirty="0" err="1"/>
              <a:t>властивостей</a:t>
            </a:r>
            <a:r>
              <a:rPr lang="ru-RU" dirty="0"/>
              <a:t> теплового </a:t>
            </a:r>
            <a:r>
              <a:rPr lang="ru-RU" dirty="0" err="1"/>
              <a:t>випромінювання</a:t>
            </a:r>
            <a:r>
              <a:rPr lang="ru-RU" dirty="0"/>
              <a:t>;</a:t>
            </a:r>
          </a:p>
          <a:p>
            <a:endParaRPr lang="ru-RU" b="1" dirty="0"/>
          </a:p>
          <a:p>
            <a:r>
              <a:rPr lang="ru-RU" b="1" dirty="0" smtClean="0"/>
              <a:t>1930-ті </a:t>
            </a:r>
            <a:r>
              <a:rPr lang="ru-RU" b="1" dirty="0" err="1"/>
              <a:t>рр</a:t>
            </a:r>
            <a:r>
              <a:rPr lang="ru-RU" b="1" dirty="0"/>
              <a:t>.- </a:t>
            </a:r>
            <a:r>
              <a:rPr lang="ru-RU" dirty="0" err="1"/>
              <a:t>угорський</a:t>
            </a:r>
            <a:r>
              <a:rPr lang="ru-RU" dirty="0"/>
              <a:t> математик Джон фон Нейман </a:t>
            </a:r>
            <a:r>
              <a:rPr lang="ru-RU" dirty="0" err="1"/>
              <a:t>звернув</a:t>
            </a:r>
            <a:r>
              <a:rPr lang="ru-RU" dirty="0"/>
              <a:t> увагу на можливість </a:t>
            </a:r>
            <a:r>
              <a:rPr lang="ru-RU" dirty="0" err="1"/>
              <a:t>розробки</a:t>
            </a:r>
            <a:r>
              <a:rPr lang="ru-RU" dirty="0"/>
              <a:t> </a:t>
            </a:r>
            <a:r>
              <a:rPr lang="ru-RU" dirty="0" err="1"/>
              <a:t>квантової</a:t>
            </a:r>
            <a:r>
              <a:rPr lang="ru-RU" dirty="0"/>
              <a:t> </a:t>
            </a:r>
            <a:r>
              <a:rPr lang="ru-RU" dirty="0" err="1"/>
              <a:t>логіки</a:t>
            </a:r>
            <a:r>
              <a:rPr lang="ru-RU" dirty="0"/>
              <a:t>;</a:t>
            </a:r>
          </a:p>
          <a:p>
            <a:endParaRPr lang="ru-RU" b="1" dirty="0"/>
          </a:p>
          <a:p>
            <a:r>
              <a:rPr lang="ru-RU" b="1" dirty="0" smtClean="0"/>
              <a:t>1980-ті </a:t>
            </a:r>
            <a:r>
              <a:rPr lang="ru-RU" b="1" dirty="0" err="1"/>
              <a:t>рр</a:t>
            </a:r>
            <a:r>
              <a:rPr lang="ru-RU" b="1" dirty="0"/>
              <a:t>.- </a:t>
            </a:r>
            <a:r>
              <a:rPr lang="ru-RU" dirty="0"/>
              <a:t>початок </a:t>
            </a:r>
            <a:r>
              <a:rPr lang="ru-RU" dirty="0" err="1"/>
              <a:t>розробки</a:t>
            </a:r>
            <a:r>
              <a:rPr lang="ru-RU" dirty="0"/>
              <a:t> </a:t>
            </a:r>
            <a:r>
              <a:rPr lang="ru-RU" dirty="0" err="1"/>
              <a:t>теорії</a:t>
            </a:r>
            <a:r>
              <a:rPr lang="ru-RU" dirty="0"/>
              <a:t> </a:t>
            </a:r>
            <a:r>
              <a:rPr lang="ru-RU" dirty="0" err="1"/>
              <a:t>квантових</a:t>
            </a:r>
            <a:r>
              <a:rPr lang="ru-RU" dirty="0"/>
              <a:t> </a:t>
            </a:r>
            <a:r>
              <a:rPr lang="ru-RU" dirty="0" err="1"/>
              <a:t>комп'ютерів</a:t>
            </a:r>
            <a:r>
              <a:rPr lang="ru-RU" dirty="0"/>
              <a:t> (</a:t>
            </a:r>
            <a:r>
              <a:rPr lang="ru-RU" dirty="0" err="1"/>
              <a:t>російський</a:t>
            </a:r>
            <a:r>
              <a:rPr lang="ru-RU" dirty="0"/>
              <a:t> математик </a:t>
            </a:r>
            <a:r>
              <a:rPr lang="ru-RU" dirty="0" err="1"/>
              <a:t>Ю.І.Манін</a:t>
            </a:r>
            <a:r>
              <a:rPr lang="ru-RU" dirty="0"/>
              <a:t>, </a:t>
            </a:r>
            <a:r>
              <a:rPr lang="ru-RU" dirty="0" err="1"/>
              <a:t>американський</a:t>
            </a:r>
            <a:r>
              <a:rPr lang="ru-RU" dirty="0"/>
              <a:t> </a:t>
            </a:r>
            <a:r>
              <a:rPr lang="ru-RU" dirty="0" err="1"/>
              <a:t>фізик</a:t>
            </a:r>
            <a:r>
              <a:rPr lang="ru-RU" dirty="0"/>
              <a:t> </a:t>
            </a:r>
            <a:r>
              <a:rPr lang="ru-RU" dirty="0" err="1"/>
              <a:t>П.Бенев</a:t>
            </a:r>
            <a:r>
              <a:rPr lang="ru-RU" dirty="0"/>
              <a:t>, </a:t>
            </a:r>
            <a:r>
              <a:rPr lang="ru-RU" dirty="0" err="1"/>
              <a:t>англійський</a:t>
            </a:r>
            <a:r>
              <a:rPr lang="ru-RU" dirty="0"/>
              <a:t> учений </a:t>
            </a:r>
            <a:r>
              <a:rPr lang="ru-RU" dirty="0" err="1"/>
              <a:t>Д.Дойч</a:t>
            </a:r>
            <a:r>
              <a:rPr lang="ru-RU" dirty="0"/>
              <a:t>, лауреат </a:t>
            </a:r>
            <a:r>
              <a:rPr lang="ru-RU" dirty="0" err="1"/>
              <a:t>Нобелівської</a:t>
            </a:r>
            <a:r>
              <a:rPr lang="ru-RU" dirty="0"/>
              <a:t> </a:t>
            </a:r>
            <a:r>
              <a:rPr lang="ru-RU" dirty="0" err="1"/>
              <a:t>премії</a:t>
            </a:r>
            <a:r>
              <a:rPr lang="ru-RU" dirty="0"/>
              <a:t> з </a:t>
            </a:r>
            <a:r>
              <a:rPr lang="ru-RU" dirty="0" err="1"/>
              <a:t>фізики</a:t>
            </a:r>
            <a:r>
              <a:rPr lang="ru-RU" dirty="0"/>
              <a:t> </a:t>
            </a:r>
            <a:r>
              <a:rPr lang="ru-RU" dirty="0" err="1"/>
              <a:t>Р.Фейнман</a:t>
            </a:r>
            <a:r>
              <a:rPr lang="ru-RU" dirty="0"/>
              <a:t>);</a:t>
            </a:r>
          </a:p>
          <a:p>
            <a:endParaRPr lang="ru-RU" b="1" dirty="0"/>
          </a:p>
          <a:p>
            <a:r>
              <a:rPr lang="ru-RU" b="1" dirty="0"/>
              <a:t>1994 р.- </a:t>
            </a:r>
            <a:r>
              <a:rPr lang="ru-RU" dirty="0" err="1"/>
              <a:t>квантовий</a:t>
            </a:r>
            <a:r>
              <a:rPr lang="ru-RU" dirty="0"/>
              <a:t> алгоритм </a:t>
            </a:r>
            <a:r>
              <a:rPr lang="ru-RU" dirty="0" err="1"/>
              <a:t>факторизації</a:t>
            </a:r>
            <a:r>
              <a:rPr lang="ru-RU" dirty="0"/>
              <a:t> </a:t>
            </a:r>
            <a:r>
              <a:rPr lang="ru-RU" dirty="0" err="1"/>
              <a:t>П.Шора</a:t>
            </a:r>
            <a:r>
              <a:rPr lang="ru-RU" dirty="0"/>
              <a:t>;</a:t>
            </a:r>
          </a:p>
          <a:p>
            <a:endParaRPr lang="ru-RU" b="1" dirty="0"/>
          </a:p>
          <a:p>
            <a:r>
              <a:rPr lang="ru-RU" b="1" dirty="0"/>
              <a:t>1996 р.- </a:t>
            </a:r>
            <a:r>
              <a:rPr lang="ru-RU" dirty="0" err="1"/>
              <a:t>пошуковий</a:t>
            </a:r>
            <a:r>
              <a:rPr lang="ru-RU" dirty="0"/>
              <a:t> алгоритм Л. </a:t>
            </a:r>
            <a:r>
              <a:rPr lang="ru-RU" dirty="0" err="1"/>
              <a:t>Гровера</a:t>
            </a:r>
            <a:r>
              <a:rPr lang="ru-RU" dirty="0"/>
              <a:t>;</a:t>
            </a:r>
          </a:p>
          <a:p>
            <a:endParaRPr lang="ru-RU" b="1" dirty="0"/>
          </a:p>
          <a:p>
            <a:r>
              <a:rPr lang="ru-RU" b="1" dirty="0"/>
              <a:t>1998 </a:t>
            </a:r>
            <a:r>
              <a:rPr lang="ru-RU" b="1" dirty="0" smtClean="0"/>
              <a:t>р. </a:t>
            </a:r>
            <a:r>
              <a:rPr lang="ru-RU" dirty="0"/>
              <a:t>Айзек </a:t>
            </a:r>
            <a:r>
              <a:rPr lang="ru-RU" dirty="0" err="1"/>
              <a:t>Чуанг</a:t>
            </a:r>
            <a:r>
              <a:rPr lang="ru-RU" dirty="0"/>
              <a:t>, перший </a:t>
            </a:r>
            <a:r>
              <a:rPr lang="ru-RU" dirty="0" err="1" smtClean="0"/>
              <a:t>двохкубітний</a:t>
            </a:r>
            <a:r>
              <a:rPr lang="ru-RU" dirty="0" smtClean="0"/>
              <a:t> </a:t>
            </a:r>
            <a:r>
              <a:rPr lang="ru-RU" dirty="0" err="1"/>
              <a:t>квантовий</a:t>
            </a:r>
            <a:r>
              <a:rPr lang="ru-RU" dirty="0"/>
              <a:t> </a:t>
            </a:r>
            <a:r>
              <a:rPr lang="ru-RU" dirty="0" err="1"/>
              <a:t>комп'ютер</a:t>
            </a:r>
            <a:r>
              <a:rPr lang="ru-RU" dirty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170918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0ED1C5-F382-4BFB-B1C7-17BF7052A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V="1">
            <a:off x="1484311" y="685799"/>
            <a:ext cx="86515" cy="362825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2099140-D480-4528-94E0-4FFA1C5AB1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31956" y="111096"/>
            <a:ext cx="7549753" cy="6625264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Американський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математик і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фізик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угорського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походження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Йоганн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фон Нейман (1903- 1957), автор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праць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функціонального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аналізу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квантової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механіки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логіці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метеорології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Вніс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великий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внесок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у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створення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перших ЕОМ і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розробку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методів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їх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застосування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Його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теорія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ігор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зіграла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важливу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роль в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економіці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>
              <a:buNone/>
            </a:pP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Американський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фізик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-теоретик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Річард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Філліпс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Фейнман (1918-1988), лауреат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Нобелівської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премії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з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фізики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1965 роки за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фундаментальні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галузі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квантової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електродинаміки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Розробив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математичний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апарат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зіграв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першорядну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роль у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розвитку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квантової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altLang="ru-RU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теорії</a:t>
            </a:r>
            <a:r>
              <a:rPr lang="ru-RU" altLang="ru-RU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поля.</a:t>
            </a:r>
            <a:endParaRPr lang="ru-RU" dirty="0"/>
          </a:p>
        </p:txBody>
      </p:sp>
      <p:pic>
        <p:nvPicPr>
          <p:cNvPr id="1025" name="Picture 1" descr="http://www.fkk.ftian.ru/img/vonNeuma.gif">
            <a:extLst>
              <a:ext uri="{FF2B5EF4-FFF2-40B4-BE49-F238E27FC236}">
                <a16:creationId xmlns:a16="http://schemas.microsoft.com/office/drawing/2014/main" id="{18A3C495-8CDB-4719-95CD-7C08F2E9C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998" y="111095"/>
            <a:ext cx="1794750" cy="255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http://www.fkk.ftian.ru/img/_.gif">
            <a:extLst>
              <a:ext uri="{FF2B5EF4-FFF2-40B4-BE49-F238E27FC236}">
                <a16:creationId xmlns:a16="http://schemas.microsoft.com/office/drawing/2014/main" id="{A60DA4CF-DB6A-4C71-8DEB-45621427EB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90" y="3245752"/>
            <a:ext cx="2061166" cy="2594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83067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CADC3B0-591A-45B9-AFA4-0DB4EA7D2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flipH="1">
            <a:off x="1438591" y="685800"/>
            <a:ext cx="45719" cy="119543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A8015DA-8034-4D42-95FA-FA823543B1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875" y="411062"/>
            <a:ext cx="7563097" cy="5318620"/>
          </a:xfrm>
        </p:spPr>
        <p:txBody>
          <a:bodyPr/>
          <a:lstStyle/>
          <a:p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Американський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математик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Пітер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Шор,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фахівець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області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квантових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обчислень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Запропонував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квантовий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алгоритм </a:t>
            </a:r>
            <a:r>
              <a:rPr lang="ru-RU" sz="3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швидкої</a:t>
            </a:r>
            <a:r>
              <a:rPr lang="ru-RU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факторизації</a:t>
            </a:r>
            <a:r>
              <a:rPr lang="ru-RU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 великих 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чисел.</a:t>
            </a:r>
          </a:p>
          <a:p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Американський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математик Лов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Гровер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, автор квантового алгоритму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швидкого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пошуку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базі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даних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/>
            </a:r>
            <a:b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</a:br>
            <a:endParaRPr lang="ru-RU" sz="3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ru-RU" dirty="0"/>
          </a:p>
        </p:txBody>
      </p:sp>
      <p:pic>
        <p:nvPicPr>
          <p:cNvPr id="4" name="Picture 4" descr="http://www.fkk.ftian.ru/img/_1.gif">
            <a:extLst>
              <a:ext uri="{FF2B5EF4-FFF2-40B4-BE49-F238E27FC236}">
                <a16:creationId xmlns:a16="http://schemas.microsoft.com/office/drawing/2014/main" id="{0C155619-2CC9-4541-939E-7CE93564BA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737" y="136721"/>
            <a:ext cx="1870339" cy="28149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http://www.fkk.ftian.ru/img/_2.gif">
            <a:extLst>
              <a:ext uri="{FF2B5EF4-FFF2-40B4-BE49-F238E27FC236}">
                <a16:creationId xmlns:a16="http://schemas.microsoft.com/office/drawing/2014/main" id="{0EDCA986-FAD9-44A8-99C0-3D90DDB64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4925" y="3070372"/>
            <a:ext cx="2051961" cy="2506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53242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84F8D7C2-1A8F-41DE-93FD-636E1983B24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439" y="148204"/>
            <a:ext cx="9799585" cy="5512267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19C377-367F-425C-8B5E-C0B3C49CC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84311" y="5105401"/>
            <a:ext cx="10018713" cy="1752599"/>
          </a:xfrm>
        </p:spPr>
        <p:txBody>
          <a:bodyPr/>
          <a:lstStyle/>
          <a:p>
            <a:r>
              <a:rPr lang="ru-RU" dirty="0" err="1"/>
              <a:t>Квантовий</a:t>
            </a:r>
            <a:r>
              <a:rPr lang="ru-RU" dirty="0"/>
              <a:t> </a:t>
            </a:r>
            <a:r>
              <a:rPr lang="ru-RU" dirty="0" err="1"/>
              <a:t>процесор</a:t>
            </a:r>
            <a:r>
              <a:rPr lang="ru-RU" dirty="0"/>
              <a:t> на 5 </a:t>
            </a:r>
            <a:r>
              <a:rPr lang="ru-RU" dirty="0" err="1"/>
              <a:t>кубітах</a:t>
            </a:r>
            <a:r>
              <a:rPr lang="ru-RU" dirty="0"/>
              <a:t> </a:t>
            </a:r>
            <a:r>
              <a:rPr lang="ru-RU" dirty="0" err="1"/>
              <a:t>від</a:t>
            </a:r>
            <a:r>
              <a:rPr lang="ru-RU" dirty="0"/>
              <a:t> IBM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768474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7132383F-4389-41F5-BD10-1A2BEFF574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3843" y="37445"/>
            <a:ext cx="8661567" cy="5774378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B38603-7C87-4D34-AA51-A428EF66BB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65529" y="5637402"/>
            <a:ext cx="10018713" cy="880844"/>
          </a:xfrm>
        </p:spPr>
        <p:txBody>
          <a:bodyPr/>
          <a:lstStyle/>
          <a:p>
            <a:r>
              <a:rPr lang="ru-RU" dirty="0"/>
              <a:t>9-кубитовую </a:t>
            </a:r>
            <a:r>
              <a:rPr lang="ru-RU" dirty="0" err="1"/>
              <a:t>процесор</a:t>
            </a:r>
            <a:r>
              <a:rPr lang="ru-RU" dirty="0"/>
              <a:t> </a:t>
            </a:r>
            <a:r>
              <a:rPr lang="en-US" dirty="0"/>
              <a:t>Google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3189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3E36AE8-9B8F-4E48-BCBD-F957CDCF6B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5254" y="249574"/>
            <a:ext cx="8926427" cy="1008776"/>
          </a:xfrm>
        </p:spPr>
        <p:txBody>
          <a:bodyPr/>
          <a:lstStyle/>
          <a:p>
            <a:r>
              <a:rPr lang="ru-RU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Пристрій</a:t>
            </a:r>
            <a:r>
              <a:rPr lang="ru-RU" dirty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квантового </a:t>
            </a:r>
            <a:r>
              <a:rPr lang="ru-RU" dirty="0" err="1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комп'ютера</a:t>
            </a:r>
            <a:endParaRPr lang="ru-RU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AFB09F0-E02E-46B8-8C5D-AE8EB07671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5254" y="1509318"/>
            <a:ext cx="10018713" cy="4463643"/>
          </a:xfrm>
        </p:spPr>
        <p:txBody>
          <a:bodyPr/>
          <a:lstStyle/>
          <a:p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Квантовий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регістр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влаштований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майже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так само, як і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класичний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Це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ланцюжок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квантових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бітів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, над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якими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можна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одно- і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двохбітові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логічні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операції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подібно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застосуванню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операцій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НЕ, 2 І-НЕ і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т.д.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в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класичному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регістрі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).</a:t>
            </a:r>
          </a:p>
          <a:p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Двом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значенням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кубіта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можуть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відповідати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наприклад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основний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і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збуджений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стан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атома,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напрям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вгору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і вниз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спіна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атомного ядра,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напрямок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струму в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надпровідний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кільці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, два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можливих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положення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електрона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напівпровіднику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і т.п.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9540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4A0C36-A585-4C9C-AF96-F16528C99A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32B77F-D2A8-4243-812C-3EDBDFBB6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80861" y="5590215"/>
            <a:ext cx="10018713" cy="659282"/>
          </a:xfrm>
        </p:spPr>
        <p:txBody>
          <a:bodyPr/>
          <a:lstStyle/>
          <a:p>
            <a:pPr algn="ctr"/>
            <a:r>
              <a:rPr lang="ru-RU" dirty="0"/>
              <a:t>Схема квантового </a:t>
            </a:r>
            <a:r>
              <a:rPr lang="ru-RU" dirty="0" err="1"/>
              <a:t>комп'ютера</a:t>
            </a:r>
            <a:endParaRPr lang="ru-RU" dirty="0"/>
          </a:p>
        </p:txBody>
      </p:sp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2DA12721-9116-4630-93F4-2E295F0CD806}"/>
              </a:ext>
            </a:extLst>
          </p:cNvPr>
          <p:cNvGrpSpPr/>
          <p:nvPr/>
        </p:nvGrpSpPr>
        <p:grpSpPr>
          <a:xfrm>
            <a:off x="2057987" y="1148351"/>
            <a:ext cx="9057426" cy="3966834"/>
            <a:chOff x="914400" y="2514600"/>
            <a:chExt cx="6705600" cy="2133600"/>
          </a:xfrm>
        </p:grpSpPr>
        <p:grpSp>
          <p:nvGrpSpPr>
            <p:cNvPr id="5" name="Группа 4">
              <a:extLst>
                <a:ext uri="{FF2B5EF4-FFF2-40B4-BE49-F238E27FC236}">
                  <a16:creationId xmlns:a16="http://schemas.microsoft.com/office/drawing/2014/main" id="{C9246589-FDD9-416B-9126-A4705D36C5D4}"/>
                </a:ext>
              </a:extLst>
            </p:cNvPr>
            <p:cNvGrpSpPr/>
            <p:nvPr/>
          </p:nvGrpSpPr>
          <p:grpSpPr>
            <a:xfrm>
              <a:off x="2971800" y="4038600"/>
              <a:ext cx="2743200" cy="609600"/>
              <a:chOff x="990600" y="2514600"/>
              <a:chExt cx="1371600" cy="914400"/>
            </a:xfrm>
          </p:grpSpPr>
          <p:sp>
            <p:nvSpPr>
              <p:cNvPr id="25" name="Скругленный прямоугольник 6">
                <a:extLst>
                  <a:ext uri="{FF2B5EF4-FFF2-40B4-BE49-F238E27FC236}">
                    <a16:creationId xmlns:a16="http://schemas.microsoft.com/office/drawing/2014/main" id="{7A8C20BE-1280-49B6-9CE3-8D0E40274AA1}"/>
                  </a:ext>
                </a:extLst>
              </p:cNvPr>
              <p:cNvSpPr/>
              <p:nvPr/>
            </p:nvSpPr>
            <p:spPr>
              <a:xfrm>
                <a:off x="990600" y="2514600"/>
                <a:ext cx="1371600" cy="914400"/>
              </a:xfrm>
              <a:prstGeom prst="roundRect">
                <a:avLst/>
              </a:prstGeom>
              <a:gradFill rotWithShape="1">
                <a:gsLst>
                  <a:gs pos="0">
                    <a:srgbClr val="174578">
                      <a:shade val="51000"/>
                      <a:satMod val="130000"/>
                    </a:srgbClr>
                  </a:gs>
                  <a:gs pos="80000">
                    <a:srgbClr val="174578">
                      <a:shade val="93000"/>
                      <a:satMod val="130000"/>
                    </a:srgbClr>
                  </a:gs>
                  <a:gs pos="100000">
                    <a:srgbClr val="174578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89D4DF11-641A-423B-A3FD-42D7827E023C}"/>
                  </a:ext>
                </a:extLst>
              </p:cNvPr>
              <p:cNvSpPr txBox="1"/>
              <p:nvPr/>
            </p:nvSpPr>
            <p:spPr>
              <a:xfrm>
                <a:off x="1066800" y="2828205"/>
                <a:ext cx="1219200" cy="2234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Генератор 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імпульсів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, 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що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 </a:t>
                </a:r>
                <a:r>
                  <a:rPr lang="ru-RU" sz="1200" kern="0" dirty="0" err="1" smtClean="0">
                    <a:solidFill>
                      <a:srgbClr val="FFFFFF"/>
                    </a:solidFill>
                    <a:latin typeface="Arial" charset="0"/>
                  </a:rPr>
                  <a:t>впливає</a:t>
                </a:r>
                <a:r>
                  <a:rPr lang="ru-RU" sz="1200" kern="0" dirty="0" smtClean="0">
                    <a:solidFill>
                      <a:srgbClr val="FFFFFF"/>
                    </a:solidFill>
                    <a:latin typeface="Arial" charset="0"/>
                  </a:rPr>
                  <a:t> на 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кубіти</a:t>
                </a:r>
                <a:endPara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grpSp>
          <p:nvGrpSpPr>
            <p:cNvPr id="6" name="Группа 5">
              <a:extLst>
                <a:ext uri="{FF2B5EF4-FFF2-40B4-BE49-F238E27FC236}">
                  <a16:creationId xmlns:a16="http://schemas.microsoft.com/office/drawing/2014/main" id="{21509A72-0F73-48C4-B90F-69BC76C51258}"/>
                </a:ext>
              </a:extLst>
            </p:cNvPr>
            <p:cNvGrpSpPr/>
            <p:nvPr/>
          </p:nvGrpSpPr>
          <p:grpSpPr>
            <a:xfrm>
              <a:off x="3657600" y="2514600"/>
              <a:ext cx="1371600" cy="914400"/>
              <a:chOff x="990600" y="2514600"/>
              <a:chExt cx="1371600" cy="914400"/>
            </a:xfrm>
          </p:grpSpPr>
          <p:sp>
            <p:nvSpPr>
              <p:cNvPr id="23" name="Скругленный прямоугольник 10">
                <a:extLst>
                  <a:ext uri="{FF2B5EF4-FFF2-40B4-BE49-F238E27FC236}">
                    <a16:creationId xmlns:a16="http://schemas.microsoft.com/office/drawing/2014/main" id="{68FF20DD-027B-4386-A460-2D04D5768E7D}"/>
                  </a:ext>
                </a:extLst>
              </p:cNvPr>
              <p:cNvSpPr/>
              <p:nvPr/>
            </p:nvSpPr>
            <p:spPr>
              <a:xfrm>
                <a:off x="990600" y="2514600"/>
                <a:ext cx="1371600" cy="914400"/>
              </a:xfrm>
              <a:prstGeom prst="roundRect">
                <a:avLst/>
              </a:prstGeom>
              <a:gradFill rotWithShape="1">
                <a:gsLst>
                  <a:gs pos="0">
                    <a:srgbClr val="174578">
                      <a:shade val="51000"/>
                      <a:satMod val="130000"/>
                    </a:srgbClr>
                  </a:gs>
                  <a:gs pos="80000">
                    <a:srgbClr val="174578">
                      <a:shade val="93000"/>
                      <a:satMod val="130000"/>
                    </a:srgbClr>
                  </a:gs>
                  <a:gs pos="100000">
                    <a:srgbClr val="174578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4" name="TextBox 23">
                <a:extLst>
                  <a:ext uri="{FF2B5EF4-FFF2-40B4-BE49-F238E27FC236}">
                    <a16:creationId xmlns:a16="http://schemas.microsoft.com/office/drawing/2014/main" id="{85737E13-7F89-4A45-9811-B238C027612E}"/>
                  </a:ext>
                </a:extLst>
              </p:cNvPr>
              <p:cNvSpPr txBox="1"/>
              <p:nvPr/>
            </p:nvSpPr>
            <p:spPr>
              <a:xfrm>
                <a:off x="990600" y="2584741"/>
                <a:ext cx="1371600" cy="54628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</a:endParaRP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ru-RU" sz="1200" kern="0" dirty="0">
                  <a:solidFill>
                    <a:srgbClr val="FFFFFF"/>
                  </a:solidFill>
                  <a:latin typeface="Arial" charset="0"/>
                </a:endParaRPr>
              </a:p>
              <a:p>
                <a:pPr lvl="0"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Квантовий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 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процесор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 (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унітарні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 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перетворення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 над 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кубитами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)</a:t>
                </a:r>
                <a:endPara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grpSp>
          <p:nvGrpSpPr>
            <p:cNvPr id="7" name="Группа 6">
              <a:extLst>
                <a:ext uri="{FF2B5EF4-FFF2-40B4-BE49-F238E27FC236}">
                  <a16:creationId xmlns:a16="http://schemas.microsoft.com/office/drawing/2014/main" id="{08A7DBD9-BC2D-4077-A2C1-88E5DFBEC3FF}"/>
                </a:ext>
              </a:extLst>
            </p:cNvPr>
            <p:cNvGrpSpPr/>
            <p:nvPr/>
          </p:nvGrpSpPr>
          <p:grpSpPr>
            <a:xfrm>
              <a:off x="6248400" y="2514600"/>
              <a:ext cx="1371600" cy="914400"/>
              <a:chOff x="990600" y="2514600"/>
              <a:chExt cx="1371600" cy="914400"/>
            </a:xfrm>
          </p:grpSpPr>
          <p:sp>
            <p:nvSpPr>
              <p:cNvPr id="21" name="Скругленный прямоугольник 13">
                <a:extLst>
                  <a:ext uri="{FF2B5EF4-FFF2-40B4-BE49-F238E27FC236}">
                    <a16:creationId xmlns:a16="http://schemas.microsoft.com/office/drawing/2014/main" id="{C72B56E3-3F3F-42F3-B1A5-F14A1C8C2277}"/>
                  </a:ext>
                </a:extLst>
              </p:cNvPr>
              <p:cNvSpPr/>
              <p:nvPr/>
            </p:nvSpPr>
            <p:spPr>
              <a:xfrm>
                <a:off x="990600" y="2514600"/>
                <a:ext cx="1371600" cy="914400"/>
              </a:xfrm>
              <a:prstGeom prst="roundRect">
                <a:avLst/>
              </a:prstGeom>
              <a:gradFill rotWithShape="1">
                <a:gsLst>
                  <a:gs pos="0">
                    <a:srgbClr val="174578">
                      <a:shade val="51000"/>
                      <a:satMod val="130000"/>
                    </a:srgbClr>
                  </a:gs>
                  <a:gs pos="80000">
                    <a:srgbClr val="174578">
                      <a:shade val="93000"/>
                      <a:satMod val="130000"/>
                    </a:srgbClr>
                  </a:gs>
                  <a:gs pos="100000">
                    <a:srgbClr val="174578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2" name="TextBox 21">
                <a:extLst>
                  <a:ext uri="{FF2B5EF4-FFF2-40B4-BE49-F238E27FC236}">
                    <a16:creationId xmlns:a16="http://schemas.microsoft.com/office/drawing/2014/main" id="{CC99C1CE-C788-4850-B3EB-1AEE4E59BA98}"/>
                  </a:ext>
                </a:extLst>
              </p:cNvPr>
              <p:cNvSpPr txBox="1"/>
              <p:nvPr/>
            </p:nvSpPr>
            <p:spPr>
              <a:xfrm>
                <a:off x="990600" y="2590800"/>
                <a:ext cx="1371600" cy="446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</a:endParaRPr>
              </a:p>
              <a:p>
                <a:pPr lvl="0"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Пристрій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 для 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вимірювання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 стану 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кубітів</a:t>
                </a:r>
                <a:endPara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grpSp>
          <p:nvGrpSpPr>
            <p:cNvPr id="8" name="Группа 7">
              <a:extLst>
                <a:ext uri="{FF2B5EF4-FFF2-40B4-BE49-F238E27FC236}">
                  <a16:creationId xmlns:a16="http://schemas.microsoft.com/office/drawing/2014/main" id="{D3520251-2132-482D-A479-BB46C85621F3}"/>
                </a:ext>
              </a:extLst>
            </p:cNvPr>
            <p:cNvGrpSpPr/>
            <p:nvPr/>
          </p:nvGrpSpPr>
          <p:grpSpPr>
            <a:xfrm>
              <a:off x="990600" y="2514600"/>
              <a:ext cx="1371600" cy="914400"/>
              <a:chOff x="990600" y="2514600"/>
              <a:chExt cx="1371600" cy="914400"/>
            </a:xfrm>
          </p:grpSpPr>
          <p:sp>
            <p:nvSpPr>
              <p:cNvPr id="19" name="Скругленный прямоугольник 16">
                <a:extLst>
                  <a:ext uri="{FF2B5EF4-FFF2-40B4-BE49-F238E27FC236}">
                    <a16:creationId xmlns:a16="http://schemas.microsoft.com/office/drawing/2014/main" id="{2FA4FBE2-4624-4890-8948-3730BC57BA33}"/>
                  </a:ext>
                </a:extLst>
              </p:cNvPr>
              <p:cNvSpPr/>
              <p:nvPr/>
            </p:nvSpPr>
            <p:spPr>
              <a:xfrm>
                <a:off x="990600" y="2514600"/>
                <a:ext cx="1371600" cy="914400"/>
              </a:xfrm>
              <a:prstGeom prst="roundRect">
                <a:avLst/>
              </a:prstGeom>
              <a:gradFill rotWithShape="1">
                <a:gsLst>
                  <a:gs pos="0">
                    <a:srgbClr val="174578">
                      <a:shade val="51000"/>
                      <a:satMod val="130000"/>
                    </a:srgbClr>
                  </a:gs>
                  <a:gs pos="80000">
                    <a:srgbClr val="174578">
                      <a:shade val="93000"/>
                      <a:satMod val="130000"/>
                    </a:srgbClr>
                  </a:gs>
                  <a:gs pos="100000">
                    <a:srgbClr val="174578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20" name="TextBox 19">
                <a:extLst>
                  <a:ext uri="{FF2B5EF4-FFF2-40B4-BE49-F238E27FC236}">
                    <a16:creationId xmlns:a16="http://schemas.microsoft.com/office/drawing/2014/main" id="{F9F86873-8C66-46D7-96A8-A7075504C981}"/>
                  </a:ext>
                </a:extLst>
              </p:cNvPr>
              <p:cNvSpPr txBox="1"/>
              <p:nvPr/>
            </p:nvSpPr>
            <p:spPr>
              <a:xfrm>
                <a:off x="1066800" y="2590800"/>
                <a:ext cx="1219200" cy="4469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</a:endParaRPr>
              </a:p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lang="ru-RU" sz="1200" kern="0" dirty="0">
                  <a:solidFill>
                    <a:srgbClr val="FFFFFF"/>
                  </a:solidFill>
                  <a:latin typeface="Arial" charset="0"/>
                </a:endParaRPr>
              </a:p>
              <a:p>
                <a:pPr lvl="0"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Квантовий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 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регістр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 стану</a:t>
                </a:r>
                <a:endPara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grpSp>
          <p:nvGrpSpPr>
            <p:cNvPr id="9" name="Группа 8">
              <a:extLst>
                <a:ext uri="{FF2B5EF4-FFF2-40B4-BE49-F238E27FC236}">
                  <a16:creationId xmlns:a16="http://schemas.microsoft.com/office/drawing/2014/main" id="{37502C27-2240-4546-8E08-59B7AF07EDA9}"/>
                </a:ext>
              </a:extLst>
            </p:cNvPr>
            <p:cNvGrpSpPr/>
            <p:nvPr/>
          </p:nvGrpSpPr>
          <p:grpSpPr>
            <a:xfrm>
              <a:off x="914400" y="4038600"/>
              <a:ext cx="1524000" cy="609600"/>
              <a:chOff x="990600" y="2514600"/>
              <a:chExt cx="1371600" cy="914400"/>
            </a:xfrm>
          </p:grpSpPr>
          <p:sp>
            <p:nvSpPr>
              <p:cNvPr id="17" name="Скругленный прямоугольник 19">
                <a:extLst>
                  <a:ext uri="{FF2B5EF4-FFF2-40B4-BE49-F238E27FC236}">
                    <a16:creationId xmlns:a16="http://schemas.microsoft.com/office/drawing/2014/main" id="{8A6775A0-6678-4CD6-815B-75CE1EF3AD62}"/>
                  </a:ext>
                </a:extLst>
              </p:cNvPr>
              <p:cNvSpPr/>
              <p:nvPr/>
            </p:nvSpPr>
            <p:spPr>
              <a:xfrm>
                <a:off x="990600" y="2514600"/>
                <a:ext cx="1371600" cy="914400"/>
              </a:xfrm>
              <a:prstGeom prst="roundRect">
                <a:avLst/>
              </a:prstGeom>
              <a:gradFill rotWithShape="1">
                <a:gsLst>
                  <a:gs pos="0">
                    <a:srgbClr val="174578">
                      <a:shade val="51000"/>
                      <a:satMod val="130000"/>
                    </a:srgbClr>
                  </a:gs>
                  <a:gs pos="80000">
                    <a:srgbClr val="174578">
                      <a:shade val="93000"/>
                      <a:satMod val="130000"/>
                    </a:srgbClr>
                  </a:gs>
                  <a:gs pos="100000">
                    <a:srgbClr val="174578">
                      <a:shade val="94000"/>
                      <a:satMod val="135000"/>
                    </a:srgbClr>
                  </a:gs>
                </a:gsLst>
                <a:lin ang="16200000" scaled="0"/>
              </a:gradFill>
              <a:ln>
                <a:noFill/>
              </a:ln>
              <a:effectLst>
                <a:outerShdw blurRad="40000" dist="23000" dir="5400000" rotWithShape="0">
                  <a:srgbClr val="000000">
                    <a:alpha val="35000"/>
                  </a:srgbClr>
                </a:outerShdw>
              </a:effectLst>
              <a:scene3d>
                <a:camera prst="orthographicFront">
                  <a:rot lat="0" lon="0" rev="0"/>
                </a:camera>
                <a:lightRig rig="threePt" dir="t">
                  <a:rot lat="0" lon="0" rev="1200000"/>
                </a:lightRig>
              </a:scene3d>
              <a:sp3d>
                <a:bevelT w="63500" h="25400"/>
              </a:sp3d>
            </p:spPr>
            <p:txBody>
              <a:bodyPr rtlCol="0" anchor="ctr"/>
              <a:lstStyle/>
              <a:p>
                <a:pPr marL="0" marR="0" lvl="0" indent="0" algn="ctr" defTabSz="91440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ru-RU" sz="18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/>
                  <a:ea typeface="+mn-ea"/>
                  <a:cs typeface="+mn-cs"/>
                </a:endParaRP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54BABCC6-0383-4B3A-908B-2DBB85C5F3C9}"/>
                  </a:ext>
                </a:extLst>
              </p:cNvPr>
              <p:cNvSpPr txBox="1"/>
              <p:nvPr/>
            </p:nvSpPr>
            <p:spPr>
              <a:xfrm>
                <a:off x="1066800" y="2843669"/>
                <a:ext cx="1219200" cy="2234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 algn="ctr" defTabSz="914400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керуючий</a:t>
                </a:r>
                <a:r>
                  <a:rPr lang="ru-RU" sz="1200" kern="0" dirty="0">
                    <a:solidFill>
                      <a:srgbClr val="FFFFFF"/>
                    </a:solidFill>
                    <a:latin typeface="Arial" charset="0"/>
                  </a:rPr>
                  <a:t> </a:t>
                </a:r>
                <a:r>
                  <a:rPr lang="ru-RU" sz="1200" kern="0" dirty="0" err="1">
                    <a:solidFill>
                      <a:srgbClr val="FFFFFF"/>
                    </a:solidFill>
                    <a:latin typeface="Arial" charset="0"/>
                  </a:rPr>
                  <a:t>комп'ютер</a:t>
                </a:r>
                <a:endParaRPr kumimoji="0" lang="ru-RU" sz="1200" b="0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Arial" charset="0"/>
                </a:endParaRPr>
              </a:p>
            </p:txBody>
          </p:sp>
        </p:grpSp>
        <p:cxnSp>
          <p:nvCxnSpPr>
            <p:cNvPr id="10" name="Прямая со стрелкой 9">
              <a:extLst>
                <a:ext uri="{FF2B5EF4-FFF2-40B4-BE49-F238E27FC236}">
                  <a16:creationId xmlns:a16="http://schemas.microsoft.com/office/drawing/2014/main" id="{7FB9BBF1-3DA0-479C-ACE4-EF0BBA33C794}"/>
                </a:ext>
              </a:extLst>
            </p:cNvPr>
            <p:cNvCxnSpPr>
              <a:stCxn id="17" idx="3"/>
              <a:endCxn id="25" idx="1"/>
            </p:cNvCxnSpPr>
            <p:nvPr/>
          </p:nvCxnSpPr>
          <p:spPr>
            <a:xfrm>
              <a:off x="2438400" y="4343400"/>
              <a:ext cx="533400" cy="1588"/>
            </a:xfrm>
            <a:prstGeom prst="straightConnector1">
              <a:avLst/>
            </a:prstGeom>
            <a:noFill/>
            <a:ln w="25400" cap="flat" cmpd="sng" algn="ctr">
              <a:solidFill>
                <a:srgbClr val="174578"/>
              </a:solidFill>
              <a:prstDash val="solid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11" name="Прямая со стрелкой 10">
              <a:extLst>
                <a:ext uri="{FF2B5EF4-FFF2-40B4-BE49-F238E27FC236}">
                  <a16:creationId xmlns:a16="http://schemas.microsoft.com/office/drawing/2014/main" id="{3B9CC783-8CD9-49C7-B33D-5AC1FD5ABAF1}"/>
                </a:ext>
              </a:extLst>
            </p:cNvPr>
            <p:cNvCxnSpPr>
              <a:stCxn id="25" idx="0"/>
            </p:cNvCxnSpPr>
            <p:nvPr/>
          </p:nvCxnSpPr>
          <p:spPr>
            <a:xfrm rot="16200000" flipV="1">
              <a:off x="2667000" y="2362200"/>
              <a:ext cx="609600" cy="2743200"/>
            </a:xfrm>
            <a:prstGeom prst="straightConnector1">
              <a:avLst/>
            </a:prstGeom>
            <a:noFill/>
            <a:ln w="25400" cap="flat" cmpd="sng" algn="ctr">
              <a:solidFill>
                <a:srgbClr val="174578"/>
              </a:solidFill>
              <a:prstDash val="solid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12" name="Прямая со стрелкой 11">
              <a:extLst>
                <a:ext uri="{FF2B5EF4-FFF2-40B4-BE49-F238E27FC236}">
                  <a16:creationId xmlns:a16="http://schemas.microsoft.com/office/drawing/2014/main" id="{79B15657-BF6B-40D7-B94C-707925F4C9A7}"/>
                </a:ext>
              </a:extLst>
            </p:cNvPr>
            <p:cNvCxnSpPr>
              <a:endCxn id="23" idx="2"/>
            </p:cNvCxnSpPr>
            <p:nvPr/>
          </p:nvCxnSpPr>
          <p:spPr>
            <a:xfrm rot="5400000" flipH="1" flipV="1">
              <a:off x="3999706" y="3771903"/>
              <a:ext cx="686597" cy="792"/>
            </a:xfrm>
            <a:prstGeom prst="straightConnector1">
              <a:avLst/>
            </a:prstGeom>
            <a:noFill/>
            <a:ln w="25400" cap="flat" cmpd="sng" algn="ctr">
              <a:solidFill>
                <a:srgbClr val="174578"/>
              </a:solidFill>
              <a:prstDash val="solid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13" name="Прямая со стрелкой 12">
              <a:extLst>
                <a:ext uri="{FF2B5EF4-FFF2-40B4-BE49-F238E27FC236}">
                  <a16:creationId xmlns:a16="http://schemas.microsoft.com/office/drawing/2014/main" id="{305D6CAD-C259-413A-835A-A251A72B430D}"/>
                </a:ext>
              </a:extLst>
            </p:cNvPr>
            <p:cNvCxnSpPr>
              <a:stCxn id="25" idx="0"/>
              <a:endCxn id="21" idx="2"/>
            </p:cNvCxnSpPr>
            <p:nvPr/>
          </p:nvCxnSpPr>
          <p:spPr>
            <a:xfrm rot="5400000" flipH="1" flipV="1">
              <a:off x="5334000" y="2438400"/>
              <a:ext cx="609600" cy="2590800"/>
            </a:xfrm>
            <a:prstGeom prst="straightConnector1">
              <a:avLst/>
            </a:prstGeom>
            <a:noFill/>
            <a:ln w="25400" cap="flat" cmpd="sng" algn="ctr">
              <a:solidFill>
                <a:srgbClr val="174578"/>
              </a:solidFill>
              <a:prstDash val="solid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14" name="Прямая со стрелкой 13">
              <a:extLst>
                <a:ext uri="{FF2B5EF4-FFF2-40B4-BE49-F238E27FC236}">
                  <a16:creationId xmlns:a16="http://schemas.microsoft.com/office/drawing/2014/main" id="{55033940-819D-4145-AB92-B1E6B8D5A954}"/>
                </a:ext>
              </a:extLst>
            </p:cNvPr>
            <p:cNvCxnSpPr>
              <a:stCxn id="25" idx="0"/>
            </p:cNvCxnSpPr>
            <p:nvPr/>
          </p:nvCxnSpPr>
          <p:spPr>
            <a:xfrm rot="16200000" flipH="1" flipV="1">
              <a:off x="4342606" y="4038600"/>
              <a:ext cx="794" cy="794"/>
            </a:xfrm>
            <a:prstGeom prst="straightConnector1">
              <a:avLst/>
            </a:prstGeom>
            <a:noFill/>
            <a:ln w="9525" cap="flat" cmpd="sng" algn="ctr">
              <a:solidFill>
                <a:srgbClr val="25B1B1">
                  <a:shade val="95000"/>
                  <a:satMod val="105000"/>
                </a:srgbClr>
              </a:solidFill>
              <a:prstDash val="solid"/>
              <a:tailEnd type="arrow"/>
            </a:ln>
            <a:effectLst/>
          </p:spPr>
        </p:cxnSp>
        <p:cxnSp>
          <p:nvCxnSpPr>
            <p:cNvPr id="15" name="Прямая со стрелкой 14">
              <a:extLst>
                <a:ext uri="{FF2B5EF4-FFF2-40B4-BE49-F238E27FC236}">
                  <a16:creationId xmlns:a16="http://schemas.microsoft.com/office/drawing/2014/main" id="{35B30633-C5D5-4156-A26B-7A49DB187FE9}"/>
                </a:ext>
              </a:extLst>
            </p:cNvPr>
            <p:cNvCxnSpPr>
              <a:stCxn id="19" idx="3"/>
              <a:endCxn id="23" idx="1"/>
            </p:cNvCxnSpPr>
            <p:nvPr/>
          </p:nvCxnSpPr>
          <p:spPr>
            <a:xfrm>
              <a:off x="2362200" y="2971800"/>
              <a:ext cx="1295400" cy="1588"/>
            </a:xfrm>
            <a:prstGeom prst="straightConnector1">
              <a:avLst/>
            </a:prstGeom>
            <a:noFill/>
            <a:ln w="25400" cap="flat" cmpd="sng" algn="ctr">
              <a:solidFill>
                <a:srgbClr val="174578"/>
              </a:solidFill>
              <a:prstDash val="solid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  <p:cxnSp>
          <p:nvCxnSpPr>
            <p:cNvPr id="16" name="Прямая со стрелкой 15">
              <a:extLst>
                <a:ext uri="{FF2B5EF4-FFF2-40B4-BE49-F238E27FC236}">
                  <a16:creationId xmlns:a16="http://schemas.microsoft.com/office/drawing/2014/main" id="{947B515F-24A5-4241-84E1-F95D108AC658}"/>
                </a:ext>
              </a:extLst>
            </p:cNvPr>
            <p:cNvCxnSpPr>
              <a:stCxn id="23" idx="3"/>
              <a:endCxn id="21" idx="1"/>
            </p:cNvCxnSpPr>
            <p:nvPr/>
          </p:nvCxnSpPr>
          <p:spPr>
            <a:xfrm>
              <a:off x="5029200" y="2971800"/>
              <a:ext cx="1219200" cy="1588"/>
            </a:xfrm>
            <a:prstGeom prst="straightConnector1">
              <a:avLst/>
            </a:prstGeom>
            <a:noFill/>
            <a:ln w="25400" cap="flat" cmpd="sng" algn="ctr">
              <a:solidFill>
                <a:srgbClr val="174578"/>
              </a:solidFill>
              <a:prstDash val="solid"/>
              <a:tailEnd type="arrow"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</p:cxnSp>
      </p:grpSp>
    </p:spTree>
    <p:extLst>
      <p:ext uri="{BB962C8B-B14F-4D97-AF65-F5344CB8AC3E}">
        <p14:creationId xmlns:p14="http://schemas.microsoft.com/office/powerpoint/2010/main" val="286938327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47C49647-D100-4BFB-92F4-E9F4A87CD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11354" y="376805"/>
            <a:ext cx="10018713" cy="6292443"/>
          </a:xfrm>
        </p:spPr>
        <p:txBody>
          <a:bodyPr>
            <a:normAutofit/>
          </a:bodyPr>
          <a:lstStyle/>
          <a:p>
            <a:r>
              <a:rPr lang="ru-RU" sz="32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Уявимо</a:t>
            </a:r>
            <a:r>
              <a:rPr lang="ru-RU" sz="3200" dirty="0" smtClean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що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регістр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здійснюється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зовнішній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вплив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наприклад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, в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частину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простору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подані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електричні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імпульси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спрямовані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лазерні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промені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Якщо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це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класичний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регістр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імпульс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який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можна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розглядати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як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обчислювальну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операцію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змінить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L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змінних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Якщо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ж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це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квантовий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регістр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, то той же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імпульс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може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одночасно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перетворити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до 2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L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змінних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 Таким чином,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квантовий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регістр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, в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принципі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здатний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обробляти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інформацію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в 2</a:t>
            </a:r>
            <a:r>
              <a:rPr lang="en-US" sz="3200" dirty="0">
                <a:latin typeface="Calibri" panose="020F0502020204030204" pitchFamily="34" charset="0"/>
                <a:cs typeface="Calibri" panose="020F0502020204030204" pitchFamily="34" charset="0"/>
              </a:rPr>
              <a:t>L / L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разів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швидше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порівнянні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зі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своїм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класичним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аналогом.</a:t>
            </a:r>
            <a:endParaRPr lang="ru-RU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9327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0AB7A83-8113-4502-9EFD-35D15C58E0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0464" y="357027"/>
            <a:ext cx="3196746" cy="790662"/>
          </a:xfrm>
        </p:spPr>
        <p:txBody>
          <a:bodyPr/>
          <a:lstStyle/>
          <a:p>
            <a:r>
              <a:rPr lang="ru-RU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Алгоритми</a:t>
            </a:r>
            <a:endParaRPr lang="ru-RU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FF31610-1E69-47F2-9FE0-1C85502138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48938" y="1038137"/>
            <a:ext cx="10018713" cy="5134062"/>
          </a:xfrm>
        </p:spPr>
        <p:txBody>
          <a:bodyPr>
            <a:normAutofit/>
          </a:bodyPr>
          <a:lstStyle/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Алгоритм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Шора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квантовий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алгоритм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факторизації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розкладання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числа на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прості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множники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),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що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дозволяє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розкласти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число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M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за час O(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log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baseline="30000" dirty="0" smtClean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M)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використовуючи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 (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logM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)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логічних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кубітів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Алгоритм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Гровера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дозволяє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знайти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рішення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рівняння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 (x) = 1, 0 ≤ x &lt;N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за час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O (√𝑁)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Алгоритм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Залки-Візнера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дозволяє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моделювати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унітарну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еволюцію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квантової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системи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n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частинок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за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майже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лінійний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час з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використанням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   </a:t>
            </a:r>
            <a:r>
              <a:rPr lang="en-US" dirty="0" smtClean="0">
                <a:latin typeface="Calibri" panose="020F0502020204030204" pitchFamily="34" charset="0"/>
                <a:cs typeface="Calibri" panose="020F0502020204030204" pitchFamily="34" charset="0"/>
              </a:rPr>
              <a:t>O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(n)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кубітів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Алгоритм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Дойча-Йоджі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дозволяє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«за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одне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обчислення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»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визначити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чи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є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функція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двійкової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змінної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 (n) 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постійною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f1 (n) = 0, f2 (n) = 1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незалежно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від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n) </a:t>
            </a:r>
            <a:r>
              <a:rPr lang="ru-RU" dirty="0" err="1"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 «</a:t>
            </a:r>
            <a:r>
              <a:rPr lang="ru-RU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збалансованою</a:t>
            </a:r>
            <a:r>
              <a:rPr lang="ru-RU" dirty="0" smtClean="0">
                <a:latin typeface="Calibri" panose="020F0502020204030204" pitchFamily="34" charset="0"/>
                <a:cs typeface="Calibri" panose="020F0502020204030204" pitchFamily="34" charset="0"/>
              </a:rPr>
              <a:t>» </a:t>
            </a:r>
            <a:r>
              <a:rPr lang="ru-RU" dirty="0">
                <a:latin typeface="Calibri" panose="020F0502020204030204" pitchFamily="34" charset="0"/>
                <a:cs typeface="Calibri" panose="020F0502020204030204" pitchFamily="34" charset="0"/>
              </a:rPr>
              <a:t>(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f3 (0) = 0, f3 (1) = 1; f4 (0) = 1, f4 (1) = 0).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30907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4053A05-8730-42B7-A4A9-8ED8BC8BA0B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41697" y="1295402"/>
            <a:ext cx="10018713" cy="4232096"/>
          </a:xfrm>
        </p:spPr>
        <p:txBody>
          <a:bodyPr>
            <a:normAutofit/>
          </a:bodyPr>
          <a:lstStyle/>
          <a:p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Алгоритм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телепортації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реалізує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точне</a:t>
            </a: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перенесення</a:t>
            </a: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стану одного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кубіта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(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або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системи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) на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інший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. У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найпростішій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схемі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використовуються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3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кубіта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ru-RU" sz="2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телепортуємий</a:t>
            </a: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кубіт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заплутана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пара, один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кубіт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якої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знаходиться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на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іншій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стороні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.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Відзначимо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що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в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результаті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роботи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алгоритму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первісний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стан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джерела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зруйнується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це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приклад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дії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загального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принципу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неможливості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клонування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-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неможливо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створити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точну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копію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квантового стану, не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зруйнувавши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оригінал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47404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B8EC5710-1DD7-4A23-994A-795808C0F8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4092" y="98571"/>
            <a:ext cx="5899226" cy="3917527"/>
          </a:xfr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E48EBF-08D1-4A7F-A1C4-0006ED8CA6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68202" y="199240"/>
            <a:ext cx="4824210" cy="1243668"/>
          </a:xfrm>
        </p:spPr>
        <p:txBody>
          <a:bodyPr/>
          <a:lstStyle/>
          <a:p>
            <a:r>
              <a:rPr lang="ru-RU" dirty="0" err="1" smtClean="0"/>
              <a:t>Сфери</a:t>
            </a:r>
            <a:r>
              <a:rPr lang="ru-RU" dirty="0" smtClean="0"/>
              <a:t> </a:t>
            </a:r>
            <a:r>
              <a:rPr lang="ru-RU" dirty="0" err="1"/>
              <a:t>застосування</a:t>
            </a:r>
            <a:r>
              <a:rPr lang="ru-RU" dirty="0"/>
              <a:t>:</a:t>
            </a:r>
            <a:endParaRPr lang="ru-RU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21DC0FC-9824-4AB2-B7DF-A6CAD5F295FE}"/>
              </a:ext>
            </a:extLst>
          </p:cNvPr>
          <p:cNvSpPr txBox="1"/>
          <p:nvPr/>
        </p:nvSpPr>
        <p:spPr>
          <a:xfrm>
            <a:off x="1124137" y="1296522"/>
            <a:ext cx="5478281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1).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Додатки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квантових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обчислень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2). Медицина і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молекулярне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моделювання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3). Поставки і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логістика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4).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Фінансові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послуги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5).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Штучний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інтелект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6). Прогноз погоди.</a:t>
            </a:r>
          </a:p>
          <a:p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7).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Квантова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200" dirty="0" err="1">
                <a:latin typeface="Calibri" panose="020F0502020204030204" pitchFamily="34" charset="0"/>
                <a:cs typeface="Calibri" panose="020F0502020204030204" pitchFamily="34" charset="0"/>
              </a:rPr>
              <a:t>криптографія</a:t>
            </a:r>
            <a:r>
              <a:rPr lang="ru-RU" sz="32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680561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AE75E9E-5697-4095-9034-ECF91098C9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7102679" cy="5327009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7144053-BF59-4A79-B3A2-388177ACF6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95164" y="0"/>
            <a:ext cx="7759816" cy="1770077"/>
          </a:xfrm>
        </p:spPr>
        <p:txBody>
          <a:bodyPr>
            <a:normAutofit/>
          </a:bodyPr>
          <a:lstStyle/>
          <a:p>
            <a:r>
              <a:rPr lang="ru-RU" sz="5400" dirty="0" err="1"/>
              <a:t>Головні</a:t>
            </a:r>
            <a:r>
              <a:rPr lang="ru-RU" sz="5400" dirty="0"/>
              <a:t> </a:t>
            </a:r>
            <a:r>
              <a:rPr lang="ru-RU" sz="5400" dirty="0" err="1"/>
              <a:t>проблеми</a:t>
            </a:r>
            <a:r>
              <a:rPr lang="ru-RU" sz="5400" dirty="0"/>
              <a:t> </a:t>
            </a:r>
            <a:r>
              <a:rPr lang="ru-RU" sz="5400" dirty="0" err="1"/>
              <a:t>квантових</a:t>
            </a:r>
            <a:r>
              <a:rPr lang="ru-RU" sz="5400" dirty="0"/>
              <a:t> </a:t>
            </a:r>
            <a:r>
              <a:rPr lang="ru-RU" sz="5400" dirty="0" err="1"/>
              <a:t>комп'ютерів</a:t>
            </a:r>
            <a:r>
              <a:rPr lang="ru-RU" sz="5400" dirty="0"/>
              <a:t>:</a:t>
            </a:r>
            <a:endParaRPr lang="ru-RU" sz="5400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E7E66EF2-4D68-40F0-A487-4AF2F1C2A6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87942" y="1268137"/>
            <a:ext cx="6304058" cy="4931328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1).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Складність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квантового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програмування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2).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Фізична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база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квантових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комп'ютерів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3).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Стабільність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квантових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3600" dirty="0" err="1">
                <a:latin typeface="Calibri" panose="020F0502020204030204" pitchFamily="34" charset="0"/>
                <a:cs typeface="Calibri" panose="020F0502020204030204" pitchFamily="34" charset="0"/>
              </a:rPr>
              <a:t>комп'ютерів</a:t>
            </a:r>
            <a:r>
              <a:rPr lang="ru-RU" sz="3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3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326635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98A97CB-5BF9-4E6B-913B-2DA7D565C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2090" y="534799"/>
            <a:ext cx="3775587" cy="941664"/>
          </a:xfrm>
        </p:spPr>
        <p:txBody>
          <a:bodyPr>
            <a:noAutofit/>
          </a:bodyPr>
          <a:lstStyle/>
          <a:p>
            <a:r>
              <a:rPr lang="ru-RU" sz="4400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Висновок</a:t>
            </a:r>
            <a:r>
              <a:rPr lang="ru-RU" sz="44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:</a:t>
            </a:r>
            <a:endParaRPr lang="ru-RU" sz="44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FABF660-C5B0-456F-B8AA-BBA61D076C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15862" y="1476463"/>
            <a:ext cx="10436446" cy="4832759"/>
          </a:xfrm>
        </p:spPr>
        <p:txBody>
          <a:bodyPr>
            <a:normAutofit/>
          </a:bodyPr>
          <a:lstStyle/>
          <a:p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Перспективність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квантових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обчислень</a:t>
            </a: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полягає</a:t>
            </a: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в тому,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що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квантові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комп'ютери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зможуть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вирішувати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цілі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класи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завдань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які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зараз є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дуже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важкими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важко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робочою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У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квантових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комп'ютерів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є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ще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одна сфера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застосування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величезне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значення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якої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зрозуміло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вже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сьогодні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, -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створення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експертних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систем нового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покоління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Квантовий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комп'ютер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зможе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не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тільки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накопичувати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зберігати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і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обробляти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інформацію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, а й </a:t>
            </a:r>
            <a:r>
              <a:rPr lang="ru-RU" sz="2600" dirty="0" err="1" smtClean="0">
                <a:latin typeface="Calibri" panose="020F0502020204030204" pitchFamily="34" charset="0"/>
                <a:cs typeface="Calibri" panose="020F0502020204030204" pitchFamily="34" charset="0"/>
              </a:rPr>
              <a:t>проводити</a:t>
            </a:r>
            <a:r>
              <a:rPr lang="ru-RU" sz="2600" dirty="0" smtClean="0">
                <a:latin typeface="Calibri" panose="020F0502020204030204" pitchFamily="34" charset="0"/>
                <a:cs typeface="Calibri" panose="020F0502020204030204" pitchFamily="34" charset="0"/>
              </a:rPr>
              <a:t> з нею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операції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, абсолютно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недоступні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навіть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самим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потужним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сучасним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ru-RU" sz="2600" dirty="0" err="1">
                <a:latin typeface="Calibri" panose="020F0502020204030204" pitchFamily="34" charset="0"/>
                <a:cs typeface="Calibri" panose="020F0502020204030204" pitchFamily="34" charset="0"/>
              </a:rPr>
              <a:t>комп'ютерам</a:t>
            </a:r>
            <a:r>
              <a:rPr lang="ru-RU" sz="2600" dirty="0"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  <a:endParaRPr lang="ru-RU" sz="26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41273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4A4270A6-6E37-433D-9456-9F151E6A39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5069" y="685800"/>
            <a:ext cx="11056690" cy="4783822"/>
          </a:xfrm>
        </p:spPr>
        <p:txBody>
          <a:bodyPr>
            <a:noAutofit/>
          </a:bodyPr>
          <a:lstStyle/>
          <a:p>
            <a:r>
              <a:rPr lang="ru-RU" sz="7200" dirty="0" err="1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Дякую</a:t>
            </a:r>
            <a:r>
              <a:rPr lang="ru-RU" sz="7200" dirty="0" smtClean="0">
                <a:latin typeface="Microsoft Sans Serif" panose="020B0604020202020204" pitchFamily="34" charset="0"/>
                <a:ea typeface="Microsoft Sans Serif" panose="020B0604020202020204" pitchFamily="34" charset="0"/>
                <a:cs typeface="Microsoft Sans Serif" panose="020B0604020202020204" pitchFamily="34" charset="0"/>
              </a:rPr>
              <a:t> за увагу!</a:t>
            </a:r>
            <a:endParaRPr lang="ru-RU" sz="7200" dirty="0">
              <a:latin typeface="Microsoft Sans Serif" panose="020B0604020202020204" pitchFamily="34" charset="0"/>
              <a:ea typeface="Microsoft Sans Serif" panose="020B0604020202020204" pitchFamily="34" charset="0"/>
              <a:cs typeface="Microsoft Sans Serif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040564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араллакс">
  <a:themeElements>
    <a:clrScheme name="Параллакс">
      <a:dk1>
        <a:sysClr val="windowText" lastClr="000000"/>
      </a:dk1>
      <a:lt1>
        <a:sysClr val="window" lastClr="FFFFFF"/>
      </a:lt1>
      <a:dk2>
        <a:srgbClr val="212121"/>
      </a:dk2>
      <a:lt2>
        <a:srgbClr val="CDD0D1"/>
      </a:lt2>
      <a:accent1>
        <a:srgbClr val="30ACEC"/>
      </a:accent1>
      <a:accent2>
        <a:srgbClr val="80C34F"/>
      </a:accent2>
      <a:accent3>
        <a:srgbClr val="E29D3E"/>
      </a:accent3>
      <a:accent4>
        <a:srgbClr val="D64A3B"/>
      </a:accent4>
      <a:accent5>
        <a:srgbClr val="D64787"/>
      </a:accent5>
      <a:accent6>
        <a:srgbClr val="A666E1"/>
      </a:accent6>
      <a:hlink>
        <a:srgbClr val="3085ED"/>
      </a:hlink>
      <a:folHlink>
        <a:srgbClr val="82B6F4"/>
      </a:folHlink>
    </a:clrScheme>
    <a:fontScheme name="Параллакс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Параллакс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04000"/>
              </a:schemeClr>
            </a:gs>
            <a:gs pos="100000">
              <a:schemeClr val="phClr">
                <a:tint val="8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2000"/>
              </a:schemeClr>
            </a:gs>
            <a:gs pos="100000">
              <a:schemeClr val="phClr">
                <a:shade val="88000"/>
                <a:lumMod val="94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rnd" cmpd="sng" algn="ctr">
          <a:solidFill>
            <a:schemeClr val="phClr">
              <a:tint val="6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reflection blurRad="12700" stA="26000" endPos="32000" dist="12700" dir="5400000" sy="-100000" rotWithShape="0"/>
          </a:effectLst>
        </a:effectStyle>
        <a:effectStyle>
          <a:effectLst>
            <a:outerShdw blurRad="38100" dist="25400" dir="5400000" rotWithShape="0">
              <a:srgbClr val="000000">
                <a:alpha val="6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254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98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6000"/>
                <a:satMod val="180000"/>
              </a:schemeClr>
              <a:schemeClr val="phClr">
                <a:tint val="80000"/>
                <a:satMod val="120000"/>
                <a:lumMod val="18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allax" id="{3388167B-A2EB-4685-9635-1831D9AEF8C4}" vid="{4F7A876A-7598-49CA-AFC8-8EDA2551E4A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TM03457496[[fn=Параллакс]]</Template>
  <TotalTime>371</TotalTime>
  <Words>898</Words>
  <Application>Microsoft Office PowerPoint</Application>
  <PresentationFormat>Широкоэкранный</PresentationFormat>
  <Paragraphs>65</Paragraphs>
  <Slides>19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4" baseType="lpstr">
      <vt:lpstr>Arial</vt:lpstr>
      <vt:lpstr>Calibri</vt:lpstr>
      <vt:lpstr>Corbel</vt:lpstr>
      <vt:lpstr>Microsoft Sans Serif</vt:lpstr>
      <vt:lpstr>Параллакс</vt:lpstr>
      <vt:lpstr> «Квантові Комп'ютери»</vt:lpstr>
      <vt:lpstr>Вступ.</vt:lpstr>
      <vt:lpstr>Квантовий комп'ютер - </vt:lpstr>
      <vt:lpstr>Презентация PowerPoint</vt:lpstr>
      <vt:lpstr>Презентация PowerPoint</vt:lpstr>
      <vt:lpstr>Трішки історії:</vt:lpstr>
      <vt:lpstr>Презентация PowerPoint</vt:lpstr>
      <vt:lpstr>Презентация PowerPoint</vt:lpstr>
      <vt:lpstr>Квантовий процесор на 5 кубітах від IBM</vt:lpstr>
      <vt:lpstr>9-кубитовую процесор Google</vt:lpstr>
      <vt:lpstr>Пристрій квантового комп'ютера</vt:lpstr>
      <vt:lpstr>Презентация PowerPoint</vt:lpstr>
      <vt:lpstr>Презентация PowerPoint</vt:lpstr>
      <vt:lpstr>Алгоритми</vt:lpstr>
      <vt:lpstr>Презентация PowerPoint</vt:lpstr>
      <vt:lpstr>Сфери застосування:</vt:lpstr>
      <vt:lpstr>Головні проблеми квантових комп'ютерів:</vt:lpstr>
      <vt:lpstr>Висновок: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ушпгтешпготп</dc:title>
  <dc:creator>Ljubov Platonova</dc:creator>
  <cp:lastModifiedBy>Ruslan Kovtun</cp:lastModifiedBy>
  <cp:revision>37</cp:revision>
  <dcterms:created xsi:type="dcterms:W3CDTF">2019-04-18T22:26:24Z</dcterms:created>
  <dcterms:modified xsi:type="dcterms:W3CDTF">2019-11-29T07:47:24Z</dcterms:modified>
</cp:coreProperties>
</file>