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61" r:id="rId4"/>
    <p:sldId id="258" r:id="rId5"/>
    <p:sldId id="262" r:id="rId6"/>
    <p:sldId id="263" r:id="rId7"/>
    <p:sldId id="265" r:id="rId8"/>
    <p:sldId id="264" r:id="rId9"/>
    <p:sldId id="267" r:id="rId10"/>
    <p:sldId id="268" r:id="rId11"/>
    <p:sldId id="269" r:id="rId12"/>
    <p:sldId id="270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5125B-D633-4F95-92AD-2A20BEBA46B4}" type="datetimeFigureOut">
              <a:rPr lang="uk-UA" smtClean="0"/>
              <a:t>01.06.2017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1C91D-DDD0-4468-B3EE-7E2200207BF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5553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FCEF-69B7-43E7-B0D0-2F7163DB4F1A}" type="datetime1">
              <a:rPr lang="ru-RU" smtClean="0"/>
              <a:t>01.06.2017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3825-A891-47E9-8EC2-78CA81E6C349}" type="datetime1">
              <a:rPr lang="ru-RU" smtClean="0"/>
              <a:t>01.06.2017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9F3AE-2897-423F-B2A5-8B440A71303F}" type="datetime1">
              <a:rPr lang="ru-RU" smtClean="0"/>
              <a:t>01.06.2017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782E4-3E18-47E6-AB63-6A0CA483DED2}" type="datetime1">
              <a:rPr lang="ru-RU" smtClean="0"/>
              <a:t>01.06.2017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D3A6E-C945-4E88-89D4-1FAEAC6436BC}" type="datetime1">
              <a:rPr lang="ru-RU" smtClean="0"/>
              <a:t>01.06.2017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6C430-F20E-46B0-8355-69E4A6F8C365}" type="datetime1">
              <a:rPr lang="ru-RU" smtClean="0"/>
              <a:t>01.06.2017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2EE8-CFAC-4256-B565-8B6CB0870803}" type="datetime1">
              <a:rPr lang="ru-RU" smtClean="0"/>
              <a:t>01.06.2017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F699-E0B5-46E7-B26A-E9E2C38C7CB8}" type="datetime1">
              <a:rPr lang="ru-RU" smtClean="0"/>
              <a:t>01.06.2017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2CDC8-AFDC-4E08-A4DF-EA09CDD005D1}" type="datetime1">
              <a:rPr lang="ru-RU" smtClean="0"/>
              <a:t>01.06.2017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8E9D9-2B1F-4F13-803D-D8F649B363EB}" type="datetime1">
              <a:rPr lang="ru-RU" smtClean="0"/>
              <a:t>01.06.2017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B8F3B-9E6F-4A89-931F-A4CD4F956B29}" type="datetime1">
              <a:rPr lang="ru-RU" smtClean="0"/>
              <a:t>01.06.2017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6C14B67-0B3A-4585-9A64-8DC49D7F845C}" type="datetime1">
              <a:rPr lang="ru-RU" smtClean="0"/>
              <a:t>01.06.2017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838200"/>
            <a:ext cx="7772400" cy="4267200"/>
          </a:xfrm>
        </p:spPr>
        <p:txBody>
          <a:bodyPr/>
          <a:lstStyle/>
          <a:p>
            <a:r>
              <a:rPr lang="uk-UA" sz="6600" dirty="0" err="1" smtClean="0"/>
              <a:t>Мультифероїки</a:t>
            </a:r>
            <a:endParaRPr lang="uk-UA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658072"/>
            <a:ext cx="6400800" cy="12192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uk-UA" dirty="0" smtClean="0"/>
              <a:t>Підготував</a:t>
            </a:r>
            <a:r>
              <a:rPr lang="en-US" dirty="0" smtClean="0"/>
              <a:t>:</a:t>
            </a:r>
          </a:p>
          <a:p>
            <a:pPr algn="r"/>
            <a:r>
              <a:rPr lang="uk-UA" dirty="0" err="1" smtClean="0"/>
              <a:t>Гриндій</a:t>
            </a:r>
            <a:r>
              <a:rPr lang="uk-UA" dirty="0" smtClean="0"/>
              <a:t> Роман</a:t>
            </a:r>
          </a:p>
          <a:p>
            <a:pPr algn="r"/>
            <a:r>
              <a:rPr lang="uk-UA" dirty="0" smtClean="0"/>
              <a:t>ПОМ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9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800100"/>
            <a:ext cx="8229600" cy="1600200"/>
          </a:xfrm>
        </p:spPr>
        <p:txBody>
          <a:bodyPr/>
          <a:lstStyle/>
          <a:p>
            <a:r>
              <a:rPr lang="ru-RU" sz="4000" b="1" dirty="0" err="1" smtClean="0"/>
              <a:t>Гістерезис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сигнетоелектриків</a:t>
            </a:r>
            <a:endParaRPr lang="ru-RU" sz="4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67544" y="1088707"/>
            <a:ext cx="8229600" cy="4525963"/>
          </a:xfrm>
        </p:spPr>
        <p:txBody>
          <a:bodyPr/>
          <a:lstStyle/>
          <a:p>
            <a:r>
              <a:rPr lang="ru-RU" dirty="0"/>
              <a:t>Для </a:t>
            </a:r>
            <a:r>
              <a:rPr lang="ru-RU" dirty="0" err="1"/>
              <a:t>сегнетоелектриків</a:t>
            </a:r>
            <a:r>
              <a:rPr lang="ru-RU" dirty="0"/>
              <a:t>, як і для </a:t>
            </a:r>
            <a:r>
              <a:rPr lang="ru-RU" dirty="0" err="1" smtClean="0"/>
              <a:t>ферромагентиків</a:t>
            </a:r>
            <a:r>
              <a:rPr lang="ru-RU" dirty="0" smtClean="0"/>
              <a:t>, </a:t>
            </a:r>
            <a:r>
              <a:rPr lang="ru-RU" dirty="0" err="1" smtClean="0"/>
              <a:t>характерний</a:t>
            </a:r>
            <a:r>
              <a:rPr lang="ru-RU" dirty="0" smtClean="0"/>
              <a:t> </a:t>
            </a:r>
            <a:r>
              <a:rPr lang="ru-RU" dirty="0" err="1"/>
              <a:t>гістерезис</a:t>
            </a:r>
            <a:r>
              <a:rPr lang="ru-RU" dirty="0"/>
              <a:t> </a:t>
            </a:r>
            <a:r>
              <a:rPr lang="ru-RU" dirty="0" err="1"/>
              <a:t>залежності</a:t>
            </a:r>
            <a:r>
              <a:rPr lang="ru-RU" dirty="0"/>
              <a:t> </a:t>
            </a:r>
            <a:r>
              <a:rPr lang="ru-RU" dirty="0" err="1"/>
              <a:t>поляризації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електричного</a:t>
            </a:r>
            <a:r>
              <a:rPr lang="ru-RU" dirty="0"/>
              <a:t> поля.</a:t>
            </a:r>
            <a:endParaRPr lang="ru-RU" dirty="0"/>
          </a:p>
        </p:txBody>
      </p:sp>
      <p:pic>
        <p:nvPicPr>
          <p:cNvPr id="7" name="Picture 1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6828" y="3022602"/>
            <a:ext cx="4143404" cy="321471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9436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87424"/>
            <a:ext cx="8229600" cy="1600200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Механічне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впорядкування</a:t>
            </a:r>
            <a:r>
              <a:rPr lang="ru-RU" sz="3600" b="1" dirty="0" smtClean="0"/>
              <a:t>. </a:t>
            </a:r>
            <a:r>
              <a:rPr lang="ru-RU" sz="3600" b="1" dirty="0" err="1" smtClean="0"/>
              <a:t>Сегнетоеластики</a:t>
            </a:r>
            <a:endParaRPr lang="ru-RU" sz="36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300" dirty="0" err="1" smtClean="0"/>
              <a:t>Сегнетоеластики</a:t>
            </a:r>
            <a:r>
              <a:rPr lang="ru-RU" sz="2300" dirty="0" smtClean="0"/>
              <a:t>(</a:t>
            </a:r>
            <a:r>
              <a:rPr lang="ru-RU" sz="2300" dirty="0" err="1" smtClean="0"/>
              <a:t>фероеластики</a:t>
            </a:r>
            <a:r>
              <a:rPr lang="ru-RU" sz="2300" dirty="0" smtClean="0"/>
              <a:t>) </a:t>
            </a:r>
            <a:r>
              <a:rPr lang="ru-RU" sz="2300" dirty="0"/>
              <a:t>- </a:t>
            </a:r>
            <a:r>
              <a:rPr lang="ru-RU" sz="2300" dirty="0" err="1"/>
              <a:t>кристалічні</a:t>
            </a:r>
            <a:r>
              <a:rPr lang="ru-RU" sz="2300" dirty="0"/>
              <a:t> </a:t>
            </a:r>
            <a:r>
              <a:rPr lang="ru-RU" sz="2300" dirty="0" err="1"/>
              <a:t>речовини</a:t>
            </a:r>
            <a:r>
              <a:rPr lang="ru-RU" sz="2300" dirty="0"/>
              <a:t>, в </a:t>
            </a:r>
            <a:r>
              <a:rPr lang="ru-RU" sz="2300" dirty="0" err="1"/>
              <a:t>яких</a:t>
            </a:r>
            <a:r>
              <a:rPr lang="ru-RU" sz="2300" dirty="0"/>
              <a:t> при </a:t>
            </a:r>
            <a:r>
              <a:rPr lang="ru-RU" sz="2300" dirty="0" err="1"/>
              <a:t>зниженні</a:t>
            </a:r>
            <a:r>
              <a:rPr lang="ru-RU" sz="2300" dirty="0"/>
              <a:t> </a:t>
            </a:r>
            <a:r>
              <a:rPr lang="ru-RU" sz="2300" dirty="0" err="1"/>
              <a:t>температури</a:t>
            </a:r>
            <a:r>
              <a:rPr lang="ru-RU" sz="2300" dirty="0"/>
              <a:t> </a:t>
            </a:r>
            <a:r>
              <a:rPr lang="ru-RU" sz="2300" dirty="0" err="1"/>
              <a:t>виникає</a:t>
            </a:r>
            <a:r>
              <a:rPr lang="ru-RU" sz="2300" dirty="0"/>
              <a:t> спонтанна </a:t>
            </a:r>
            <a:r>
              <a:rPr lang="ru-RU" sz="2300" dirty="0" err="1"/>
              <a:t>деформація</a:t>
            </a:r>
            <a:r>
              <a:rPr lang="ru-RU" sz="2300" dirty="0"/>
              <a:t> </a:t>
            </a:r>
            <a:r>
              <a:rPr lang="ru-RU" sz="2300" dirty="0" err="1"/>
              <a:t>кристалічної</a:t>
            </a:r>
            <a:r>
              <a:rPr lang="ru-RU" sz="2300" dirty="0"/>
              <a:t> </a:t>
            </a:r>
            <a:r>
              <a:rPr lang="ru-RU" sz="2300" dirty="0" err="1"/>
              <a:t>решітки</a:t>
            </a:r>
            <a:r>
              <a:rPr lang="ru-RU" sz="2300" dirty="0"/>
              <a:t> </a:t>
            </a:r>
            <a:r>
              <a:rPr lang="ru-RU" sz="2300" dirty="0" err="1"/>
              <a:t>відносно</a:t>
            </a:r>
            <a:r>
              <a:rPr lang="ru-RU" sz="2300" dirty="0"/>
              <a:t> </a:t>
            </a:r>
            <a:r>
              <a:rPr lang="ru-RU" sz="2300" dirty="0" err="1"/>
              <a:t>початкової</a:t>
            </a:r>
            <a:r>
              <a:rPr lang="ru-RU" sz="2300" dirty="0" smtClean="0"/>
              <a:t>.</a:t>
            </a:r>
          </a:p>
          <a:p>
            <a:r>
              <a:rPr lang="ru-RU" sz="2300" dirty="0"/>
              <a:t>Спонтанна </a:t>
            </a:r>
            <a:r>
              <a:rPr lang="ru-RU" sz="2300" dirty="0" err="1"/>
              <a:t>деформація</a:t>
            </a:r>
            <a:r>
              <a:rPr lang="ru-RU" sz="2300" dirty="0"/>
              <a:t> є результатом структурного фазового переходу з </a:t>
            </a:r>
            <a:r>
              <a:rPr lang="ru-RU" sz="2300" dirty="0" err="1"/>
              <a:t>більш</a:t>
            </a:r>
            <a:r>
              <a:rPr lang="ru-RU" sz="2300" dirty="0"/>
              <a:t> </a:t>
            </a:r>
            <a:r>
              <a:rPr lang="ru-RU" sz="2300" dirty="0" err="1" smtClean="0"/>
              <a:t>симетричної</a:t>
            </a:r>
            <a:r>
              <a:rPr lang="ru-RU" sz="2300" dirty="0" smtClean="0"/>
              <a:t> </a:t>
            </a:r>
            <a:r>
              <a:rPr lang="ru-RU" sz="2300" dirty="0"/>
              <a:t>(</a:t>
            </a:r>
            <a:r>
              <a:rPr lang="ru-RU" sz="2300" dirty="0" err="1" smtClean="0"/>
              <a:t>параеластичної</a:t>
            </a:r>
            <a:r>
              <a:rPr lang="ru-RU" sz="2300" dirty="0" smtClean="0"/>
              <a:t>) </a:t>
            </a:r>
            <a:r>
              <a:rPr lang="ru-RU" sz="2300" dirty="0"/>
              <a:t>в </a:t>
            </a:r>
            <a:r>
              <a:rPr lang="ru-RU" sz="2300" dirty="0" err="1"/>
              <a:t>менш</a:t>
            </a:r>
            <a:r>
              <a:rPr lang="ru-RU" sz="2300" dirty="0"/>
              <a:t> </a:t>
            </a:r>
            <a:r>
              <a:rPr lang="ru-RU" sz="2300" dirty="0" err="1"/>
              <a:t>симетричну</a:t>
            </a:r>
            <a:r>
              <a:rPr lang="ru-RU" sz="2300" dirty="0"/>
              <a:t> (</a:t>
            </a:r>
            <a:r>
              <a:rPr lang="ru-RU" sz="2300" dirty="0" err="1" smtClean="0"/>
              <a:t>сегнетоеластічну</a:t>
            </a:r>
            <a:r>
              <a:rPr lang="ru-RU" sz="2300" dirty="0" smtClean="0"/>
              <a:t>) </a:t>
            </a:r>
            <a:r>
              <a:rPr lang="ru-RU" sz="2300" dirty="0"/>
              <a:t>фазу.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813682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670806"/>
            <a:ext cx="1690695" cy="22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Прямая со стрелкой 10"/>
          <p:cNvCxnSpPr/>
          <p:nvPr/>
        </p:nvCxnSpPr>
        <p:spPr>
          <a:xfrm>
            <a:off x="3857620" y="5875684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67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95536" y="415205"/>
            <a:ext cx="8229600" cy="4525963"/>
          </a:xfrm>
        </p:spPr>
        <p:txBody>
          <a:bodyPr/>
          <a:lstStyle/>
          <a:p>
            <a:r>
              <a:rPr lang="ru-RU" dirty="0"/>
              <a:t>При </a:t>
            </a:r>
            <a:r>
              <a:rPr lang="ru-RU" dirty="0" err="1"/>
              <a:t>переході</a:t>
            </a:r>
            <a:r>
              <a:rPr lang="ru-RU" dirty="0"/>
              <a:t> в </a:t>
            </a:r>
            <a:r>
              <a:rPr lang="ru-RU" dirty="0" err="1" smtClean="0"/>
              <a:t>сегнетоеластичну</a:t>
            </a:r>
            <a:r>
              <a:rPr lang="ru-RU" dirty="0" smtClean="0"/>
              <a:t> </a:t>
            </a:r>
            <a:r>
              <a:rPr lang="ru-RU" dirty="0"/>
              <a:t>фазу </a:t>
            </a:r>
            <a:r>
              <a:rPr lang="ru-RU" dirty="0" err="1"/>
              <a:t>кристал</a:t>
            </a:r>
            <a:r>
              <a:rPr lang="ru-RU" dirty="0"/>
              <a:t> </a:t>
            </a:r>
            <a:r>
              <a:rPr lang="ru-RU" dirty="0" err="1"/>
              <a:t>розбивається</a:t>
            </a:r>
            <a:r>
              <a:rPr lang="ru-RU" dirty="0"/>
              <a:t> на </a:t>
            </a:r>
            <a:r>
              <a:rPr lang="ru-RU" dirty="0" err="1" smtClean="0"/>
              <a:t>сегнетоеластичні</a:t>
            </a:r>
            <a:r>
              <a:rPr lang="ru-RU" dirty="0" smtClean="0"/>
              <a:t> </a:t>
            </a:r>
            <a:r>
              <a:rPr lang="ru-RU" dirty="0" err="1"/>
              <a:t>домени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err="1"/>
              <a:t>Домени</a:t>
            </a:r>
            <a:r>
              <a:rPr lang="ru-RU" dirty="0"/>
              <a:t> -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області</a:t>
            </a:r>
            <a:r>
              <a:rPr lang="ru-RU" dirty="0"/>
              <a:t> </a:t>
            </a:r>
            <a:r>
              <a:rPr lang="ru-RU" dirty="0" err="1"/>
              <a:t>сегнетоеластиків</a:t>
            </a:r>
            <a:r>
              <a:rPr lang="ru-RU" dirty="0"/>
              <a:t> з </a:t>
            </a:r>
            <a:r>
              <a:rPr lang="ru-RU" dirty="0" err="1"/>
              <a:t>постійним</a:t>
            </a:r>
            <a:r>
              <a:rPr lang="ru-RU" dirty="0"/>
              <a:t> </a:t>
            </a:r>
            <a:r>
              <a:rPr lang="ru-RU" dirty="0" err="1"/>
              <a:t>значенням</a:t>
            </a:r>
            <a:r>
              <a:rPr lang="ru-RU" dirty="0"/>
              <a:t> </a:t>
            </a:r>
            <a:r>
              <a:rPr lang="ru-RU" dirty="0" err="1"/>
              <a:t>спонтанної</a:t>
            </a:r>
            <a:r>
              <a:rPr lang="ru-RU" dirty="0"/>
              <a:t> </a:t>
            </a:r>
            <a:r>
              <a:rPr lang="ru-RU" dirty="0" err="1"/>
              <a:t>деформації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відрізняються</a:t>
            </a:r>
            <a:r>
              <a:rPr lang="ru-RU" dirty="0"/>
              <a:t> один </a:t>
            </a:r>
            <a:r>
              <a:rPr lang="ru-RU" dirty="0" err="1"/>
              <a:t>від</a:t>
            </a:r>
            <a:r>
              <a:rPr lang="ru-RU" dirty="0"/>
              <a:t> одного </a:t>
            </a:r>
            <a:r>
              <a:rPr lang="ru-RU" dirty="0" err="1"/>
              <a:t>напрямком</a:t>
            </a:r>
            <a:r>
              <a:rPr lang="ru-RU" dirty="0"/>
              <a:t> </a:t>
            </a:r>
            <a:r>
              <a:rPr lang="ru-RU" dirty="0" err="1"/>
              <a:t>останньої</a:t>
            </a:r>
            <a:r>
              <a:rPr lang="ru-RU" dirty="0"/>
              <a:t>.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005064"/>
            <a:ext cx="63579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484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00808"/>
            <a:ext cx="8229600" cy="1600200"/>
          </a:xfrm>
        </p:spPr>
        <p:txBody>
          <a:bodyPr/>
          <a:lstStyle/>
          <a:p>
            <a:r>
              <a:rPr lang="uk-UA" dirty="0" smtClean="0"/>
              <a:t>Дякую за увагу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94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lik\Downloads\multiferroic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97023"/>
            <a:ext cx="5162376" cy="525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6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47464"/>
            <a:ext cx="9144000" cy="1600200"/>
          </a:xfrm>
        </p:spPr>
        <p:txBody>
          <a:bodyPr>
            <a:normAutofit/>
          </a:bodyPr>
          <a:lstStyle/>
          <a:p>
            <a:r>
              <a:rPr lang="ru-RU" sz="4400" b="1" dirty="0" err="1" smtClean="0"/>
              <a:t>Мультифероїки</a:t>
            </a:r>
            <a:r>
              <a:rPr lang="ru-RU" sz="4400" b="1" dirty="0" smtClean="0"/>
              <a:t>. </a:t>
            </a:r>
            <a:r>
              <a:rPr lang="ru-RU" sz="4400" b="1" dirty="0" err="1" smtClean="0"/>
              <a:t>Історія</a:t>
            </a:r>
            <a:endParaRPr lang="ru-RU" sz="44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57298"/>
            <a:ext cx="1600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42910" y="350100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П’єр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Кюрі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1357298"/>
            <a:ext cx="55721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Первый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обгаруженный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ферромагнитный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сегнетоэлектрический материал -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никель-иодидный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борацит Ni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B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7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I.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14612" y="3068960"/>
            <a:ext cx="5929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первый синтетический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ферромагнитный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сегнетоэлектрик (1-x)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Pb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(Fe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2/3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1/3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-xPb(Mg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1/2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1/2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48" y="4214818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Пример: Pb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CoW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6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- сегнетоэлектрик и ферромагнетик</a:t>
            </a:r>
          </a:p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Pb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FeNb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6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и Pb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MnNb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6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, - сегнетоэлектрики, и антиферромагнетики 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57290" y="5429264"/>
            <a:ext cx="65008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Природные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мультиферроики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конголит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Fe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13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Cl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чамберсит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М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13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5000636"/>
            <a:ext cx="140278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8773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  <p:pic>
        <p:nvPicPr>
          <p:cNvPr id="2050" name="Picture 2" descr="C:\Users\Blik\Downloads\800px-Multiferroics_history_use_of_terms_magnetoelectric_and_multiferro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3" y="1340768"/>
            <a:ext cx="7621587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15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600200"/>
          </a:xfrm>
        </p:spPr>
        <p:txBody>
          <a:bodyPr>
            <a:normAutofit/>
          </a:bodyPr>
          <a:lstStyle/>
          <a:p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Феромагнетизм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748240"/>
            <a:ext cx="8229600" cy="41290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/>
              <a:t>Феромагнетизм - поява спонтанної намагніченості при температурі нижче температури Кюрі  внаслідок упорядкування магнітних моментів, при якому велика їх частина паралельна один одному. Речовини, в яких виникає феромагнітна впорядкування магнітних моментів, називаються феромагнетиками</a:t>
            </a:r>
            <a:r>
              <a:rPr lang="uk-UA" dirty="0" smtClean="0"/>
              <a:t>.</a:t>
            </a:r>
            <a:endParaRPr lang="uk-UA" dirty="0"/>
          </a:p>
          <a:p>
            <a:pPr marL="0" indent="355600">
              <a:buNone/>
            </a:pPr>
            <a:endParaRPr lang="ru-RU" dirty="0" smtClean="0"/>
          </a:p>
          <a:p>
            <a:pPr marL="0" indent="355600"/>
            <a:r>
              <a:rPr lang="ru-RU" dirty="0" err="1" smtClean="0"/>
              <a:t>Феромагнетики</a:t>
            </a:r>
            <a:endParaRPr lang="ru-RU" dirty="0" smtClean="0"/>
          </a:p>
          <a:p>
            <a:pPr marL="0" indent="355600"/>
            <a:r>
              <a:rPr lang="ru-RU" dirty="0" err="1" smtClean="0"/>
              <a:t>Антиферомагнетики</a:t>
            </a:r>
            <a:endParaRPr lang="ru-RU" dirty="0" smtClean="0"/>
          </a:p>
          <a:p>
            <a:pPr marL="0" indent="355600"/>
            <a:r>
              <a:rPr lang="ru-RU" dirty="0" err="1" smtClean="0"/>
              <a:t>Феримагнетики</a:t>
            </a:r>
            <a:endParaRPr lang="ru-RU" dirty="0" smtClean="0"/>
          </a:p>
          <a:p>
            <a:pPr marL="0" indent="355600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3735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4800" b="1" dirty="0" err="1" smtClean="0"/>
              <a:t>Орієнтація</a:t>
            </a:r>
            <a:r>
              <a:rPr lang="ru-RU" sz="4800" b="1" dirty="0" smtClean="0"/>
              <a:t> </a:t>
            </a:r>
            <a:r>
              <a:rPr lang="ru-RU" sz="4800" b="1" dirty="0" err="1" smtClean="0"/>
              <a:t>моментів</a:t>
            </a:r>
            <a:endParaRPr lang="ru-RU" sz="48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088" y="1486525"/>
            <a:ext cx="3000396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9348" y="4077072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Феромагнітна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структура </a:t>
            </a:r>
            <a:r>
              <a:rPr lang="ru-RU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нижче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</a:p>
          <a:p>
            <a:pPr algn="ctr"/>
            <a:r>
              <a:rPr lang="ru-RU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температури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Кюрі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Т</a:t>
            </a:r>
            <a:r>
              <a:rPr lang="en-US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</a:t>
            </a:r>
            <a:endParaRPr lang="ru-RU" baseline="-25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4869160"/>
            <a:ext cx="8072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Кожному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феромагнетику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відповідає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температура, яка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називається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точкою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Кюрі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,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вище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якої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ця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речовина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втрачає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свої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особливі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магнітні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властивості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endParaRPr lang="ru-RU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652201"/>
            <a:ext cx="357190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848" y="2714050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/>
          <p:nvPr/>
        </p:nvCxnSpPr>
        <p:spPr>
          <a:xfrm rot="5400000">
            <a:off x="3428992" y="3429000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1285852" y="2572345"/>
            <a:ext cx="157163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112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47464"/>
            <a:ext cx="9144000" cy="1600200"/>
          </a:xfrm>
        </p:spPr>
        <p:txBody>
          <a:bodyPr/>
          <a:lstStyle/>
          <a:p>
            <a:r>
              <a:rPr lang="ru-RU" sz="3200" b="1" dirty="0" err="1" smtClean="0"/>
              <a:t>Доменна</a:t>
            </a:r>
            <a:r>
              <a:rPr lang="ru-RU" sz="3200" b="1" dirty="0" smtClean="0"/>
              <a:t> структура </a:t>
            </a:r>
            <a:r>
              <a:rPr lang="ru-RU" sz="3200" b="1" dirty="0" err="1" smtClean="0"/>
              <a:t>феромагнетиків</a:t>
            </a:r>
            <a:endParaRPr lang="ru-RU" sz="32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17645" b="9214"/>
          <a:stretch>
            <a:fillRect/>
          </a:stretch>
        </p:blipFill>
        <p:spPr bwMode="auto">
          <a:xfrm>
            <a:off x="1428728" y="3571876"/>
            <a:ext cx="6172200" cy="2143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57158" y="1201976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Самостійно</a:t>
            </a:r>
            <a:r>
              <a:rPr lang="ru-RU" sz="2400" dirty="0" smtClean="0"/>
              <a:t>, </a:t>
            </a:r>
            <a:r>
              <a:rPr lang="ru-RU" sz="2400" dirty="0" smtClean="0"/>
              <a:t>при Т</a:t>
            </a:r>
            <a:r>
              <a:rPr lang="en-US" sz="2400" dirty="0" smtClean="0"/>
              <a:t>&lt;</a:t>
            </a:r>
            <a:r>
              <a:rPr lang="ru-RU" sz="2400" dirty="0" smtClean="0"/>
              <a:t>Т</a:t>
            </a:r>
            <a:r>
              <a:rPr lang="en-US" sz="2400" baseline="-25000" dirty="0" smtClean="0"/>
              <a:t>C</a:t>
            </a:r>
            <a:r>
              <a:rPr lang="ru-RU" sz="2400" dirty="0" smtClean="0"/>
              <a:t> , </a:t>
            </a:r>
            <a:r>
              <a:rPr lang="ru-RU" sz="2400" dirty="0" err="1"/>
              <a:t>намагнічуються</a:t>
            </a:r>
            <a:r>
              <a:rPr lang="ru-RU" sz="2400" dirty="0"/>
              <a:t> </a:t>
            </a:r>
            <a:r>
              <a:rPr lang="ru-RU" sz="2400" dirty="0" err="1"/>
              <a:t>лише</a:t>
            </a:r>
            <a:r>
              <a:rPr lang="ru-RU" sz="2400" dirty="0"/>
              <a:t> </a:t>
            </a:r>
            <a:r>
              <a:rPr lang="ru-RU" sz="2400" dirty="0" err="1"/>
              <a:t>дуже</a:t>
            </a:r>
            <a:r>
              <a:rPr lang="ru-RU" sz="2400" dirty="0"/>
              <a:t> </a:t>
            </a:r>
            <a:r>
              <a:rPr lang="ru-RU" sz="2400" dirty="0" err="1"/>
              <a:t>маленькі</a:t>
            </a:r>
            <a:r>
              <a:rPr lang="ru-RU" sz="2400" dirty="0"/>
              <a:t> </a:t>
            </a:r>
            <a:r>
              <a:rPr lang="ru-RU" sz="2400" dirty="0" err="1"/>
              <a:t>монокристали</a:t>
            </a:r>
            <a:r>
              <a:rPr lang="ru-RU" sz="2400" dirty="0"/>
              <a:t> </a:t>
            </a:r>
            <a:r>
              <a:rPr lang="ru-RU" sz="2400" dirty="0" err="1"/>
              <a:t>феромагнітних</a:t>
            </a:r>
            <a:r>
              <a:rPr lang="ru-RU" sz="2400" dirty="0"/>
              <a:t> </a:t>
            </a:r>
            <a:r>
              <a:rPr lang="ru-RU" sz="2400" dirty="0" err="1"/>
              <a:t>матеріалів</a:t>
            </a:r>
            <a:r>
              <a:rPr lang="ru-RU" sz="2400" dirty="0"/>
              <a:t>. Для того </a:t>
            </a:r>
            <a:r>
              <a:rPr lang="ru-RU" sz="2400" dirty="0" err="1"/>
              <a:t>щоб</a:t>
            </a:r>
            <a:r>
              <a:rPr lang="ru-RU" sz="2400" dirty="0"/>
              <a:t> </a:t>
            </a:r>
            <a:r>
              <a:rPr lang="ru-RU" sz="2400" dirty="0" err="1"/>
              <a:t>постійним</a:t>
            </a:r>
            <a:r>
              <a:rPr lang="ru-RU" sz="2400" dirty="0"/>
              <a:t> </a:t>
            </a:r>
            <a:r>
              <a:rPr lang="ru-RU" sz="2400" dirty="0" err="1"/>
              <a:t>магнітом</a:t>
            </a:r>
            <a:r>
              <a:rPr lang="ru-RU" sz="2400" dirty="0"/>
              <a:t> став великий </a:t>
            </a:r>
            <a:r>
              <a:rPr lang="ru-RU" sz="2400" dirty="0" smtClean="0"/>
              <a:t>шматок, </a:t>
            </a:r>
            <a:r>
              <a:rPr lang="ru-RU" sz="2400" dirty="0" err="1"/>
              <a:t>необхідно</a:t>
            </a:r>
            <a:r>
              <a:rPr lang="ru-RU" sz="2400" dirty="0"/>
              <a:t> </a:t>
            </a:r>
            <a:r>
              <a:rPr lang="ru-RU" sz="2400" dirty="0" err="1"/>
              <a:t>його</a:t>
            </a:r>
            <a:r>
              <a:rPr lang="ru-RU" sz="2400" dirty="0"/>
              <a:t> </a:t>
            </a:r>
            <a:r>
              <a:rPr lang="ru-RU" sz="2400" dirty="0" err="1"/>
              <a:t>намагнітити</a:t>
            </a:r>
            <a:r>
              <a:rPr lang="ru-RU" sz="2400" dirty="0"/>
              <a:t>, </a:t>
            </a:r>
            <a:r>
              <a:rPr lang="ru-RU" sz="2400" dirty="0" err="1"/>
              <a:t>тобто</a:t>
            </a:r>
            <a:r>
              <a:rPr lang="ru-RU" sz="2400" dirty="0"/>
              <a:t> </a:t>
            </a:r>
            <a:r>
              <a:rPr lang="ru-RU" sz="2400" dirty="0" err="1"/>
              <a:t>помістити</a:t>
            </a:r>
            <a:r>
              <a:rPr lang="ru-RU" sz="2400" dirty="0"/>
              <a:t> в </a:t>
            </a:r>
            <a:r>
              <a:rPr lang="ru-RU" sz="2400" dirty="0" err="1"/>
              <a:t>сильне</a:t>
            </a:r>
            <a:r>
              <a:rPr lang="ru-RU" sz="2400" dirty="0"/>
              <a:t> </a:t>
            </a:r>
            <a:r>
              <a:rPr lang="ru-RU" sz="2400" dirty="0" err="1"/>
              <a:t>магнітне</a:t>
            </a:r>
            <a:r>
              <a:rPr lang="ru-RU" sz="2400" dirty="0"/>
              <a:t> поле, а </a:t>
            </a:r>
            <a:r>
              <a:rPr lang="ru-RU" sz="2400" dirty="0" err="1"/>
              <a:t>потім</a:t>
            </a:r>
            <a:r>
              <a:rPr lang="ru-RU" sz="2400" dirty="0"/>
              <a:t> </a:t>
            </a:r>
            <a:r>
              <a:rPr lang="ru-RU" sz="2400" dirty="0" err="1"/>
              <a:t>це</a:t>
            </a:r>
            <a:r>
              <a:rPr lang="ru-RU" sz="2400" dirty="0"/>
              <a:t> поле </a:t>
            </a:r>
            <a:r>
              <a:rPr lang="ru-RU" sz="2400" dirty="0" err="1"/>
              <a:t>прибрати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1087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691480"/>
            <a:ext cx="8229600" cy="1600200"/>
          </a:xfrm>
        </p:spPr>
        <p:txBody>
          <a:bodyPr/>
          <a:lstStyle/>
          <a:p>
            <a:r>
              <a:rPr lang="ru-RU" sz="4400" b="1" dirty="0" err="1" smtClean="0"/>
              <a:t>Гістерезис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феромагнетизму</a:t>
            </a:r>
            <a:endParaRPr lang="ru-RU" sz="44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2214554"/>
            <a:ext cx="4781576" cy="342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8826" y="980728"/>
            <a:ext cx="8281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Процес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намагнічування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феромагнетиків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має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характер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гістерезису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76056" y="3144743"/>
            <a:ext cx="396044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індукція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насичення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О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 -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залишкова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магнітна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індукція</a:t>
            </a:r>
            <a:endParaRPr lang="ru-RU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Н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-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напруженість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поля, при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якій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індукція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дорівнює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нулю -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коерцитивна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сила.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37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</p:spPr>
        <p:txBody>
          <a:bodyPr>
            <a:normAutofit/>
          </a:bodyPr>
          <a:lstStyle/>
          <a:p>
            <a:r>
              <a:rPr lang="ru-RU" sz="4000" b="1" dirty="0" err="1" smtClean="0"/>
              <a:t>Е</a:t>
            </a:r>
            <a:r>
              <a:rPr lang="ru-RU" sz="4000" b="1" dirty="0" err="1" smtClean="0"/>
              <a:t>лектричне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впорядкування</a:t>
            </a:r>
            <a:r>
              <a:rPr lang="ru-RU" sz="4000" b="1" dirty="0" smtClean="0"/>
              <a:t>. </a:t>
            </a:r>
            <a:r>
              <a:rPr lang="ru-RU" sz="4000" b="1" dirty="0" err="1" smtClean="0"/>
              <a:t>Сегнетоелектрики</a:t>
            </a:r>
            <a:r>
              <a:rPr lang="ru-RU" sz="4000" b="1" dirty="0" smtClean="0"/>
              <a:t>. </a:t>
            </a:r>
            <a:endParaRPr lang="ru-RU" sz="4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Вещества, обладающие ниже некоторой температуры </a:t>
            </a:r>
            <a:r>
              <a:rPr lang="ru-RU" dirty="0" err="1" smtClean="0"/>
              <a:t>Т</a:t>
            </a:r>
            <a:r>
              <a:rPr lang="ru-RU" baseline="-25000" dirty="0" err="1" smtClean="0"/>
              <a:t>к</a:t>
            </a:r>
            <a:r>
              <a:rPr lang="ru-RU" dirty="0" smtClean="0"/>
              <a:t> спонтанной поляризацией, направление которой можно изменить, приложив внешнее электрическое поле.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0790" y="3381756"/>
            <a:ext cx="42467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Перехід в </a:t>
            </a:r>
            <a:r>
              <a:rPr lang="uk-UA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параелектричний</a:t>
            </a:r>
            <a:r>
              <a:rPr lang="uk-UA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стан при підвищенні температури супроводжується різким зменшенням діелектричної проникності.</a:t>
            </a: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 l="15860" r="30796"/>
          <a:stretch>
            <a:fillRect/>
          </a:stretch>
        </p:blipFill>
        <p:spPr bwMode="auto">
          <a:xfrm>
            <a:off x="539552" y="3302019"/>
            <a:ext cx="35719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2364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1363</TotalTime>
  <Words>347</Words>
  <Application>Microsoft Office PowerPoint</Application>
  <PresentationFormat>Экран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Мультифероїки</vt:lpstr>
      <vt:lpstr>Презентация PowerPoint</vt:lpstr>
      <vt:lpstr>Мультифероїки. Історія</vt:lpstr>
      <vt:lpstr>Презентация PowerPoint</vt:lpstr>
      <vt:lpstr>Феромагнетизм</vt:lpstr>
      <vt:lpstr>Орієнтація моментів</vt:lpstr>
      <vt:lpstr>Доменна структура феромагнетиків</vt:lpstr>
      <vt:lpstr>Гістерезис феромагнетизму</vt:lpstr>
      <vt:lpstr>Електричне впорядкування. Сегнетоелектрики. </vt:lpstr>
      <vt:lpstr>Гістерезис сигнетоелектриків</vt:lpstr>
      <vt:lpstr>Механічне впорядкування. Сегнетоеластики</vt:lpstr>
      <vt:lpstr>Презентация PowerPoint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Мультифероїки</dc:title>
  <dc:creator>Blik</dc:creator>
  <cp:lastModifiedBy>Blik</cp:lastModifiedBy>
  <cp:revision>15</cp:revision>
  <dcterms:created xsi:type="dcterms:W3CDTF">2017-05-25T15:48:54Z</dcterms:created>
  <dcterms:modified xsi:type="dcterms:W3CDTF">2017-06-01T23:46:14Z</dcterms:modified>
</cp:coreProperties>
</file>