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1" d="100"/>
          <a:sy n="71" d="100"/>
        </p:scale>
        <p:origin x="67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376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277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54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565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754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8748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9323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128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66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8013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3350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6030C-EE78-4EFE-B8BA-14C1600B6EBC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B7446-C2DE-4155-9707-F969A3788D6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460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Хвилі </a:t>
            </a:r>
            <a:r>
              <a:rPr lang="uk-UA" dirty="0" err="1" smtClean="0"/>
              <a:t>Кондратьєва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6184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6547" y="830543"/>
            <a:ext cx="10515600" cy="4351338"/>
          </a:xfrm>
        </p:spPr>
        <p:txBody>
          <a:bodyPr/>
          <a:lstStyle/>
          <a:p>
            <a:r>
              <a:rPr lang="uk-UA" dirty="0" smtClean="0"/>
              <a:t>Хвилі </a:t>
            </a:r>
            <a:r>
              <a:rPr lang="uk-UA" dirty="0" err="1" smtClean="0"/>
              <a:t>Кондратьєва</a:t>
            </a:r>
            <a:r>
              <a:rPr lang="uk-UA" dirty="0"/>
              <a:t> </a:t>
            </a:r>
            <a:r>
              <a:rPr lang="uk-UA" dirty="0" smtClean="0"/>
              <a:t>– періодичні цикли світової економіки. Складаються з чергування періодів між найвищим розвитком і найнижчим рівня економічної активності.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648" y="2446524"/>
            <a:ext cx="8815066" cy="3483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32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1122" y="-187746"/>
            <a:ext cx="10515600" cy="1325563"/>
          </a:xfrm>
        </p:spPr>
        <p:txBody>
          <a:bodyPr/>
          <a:lstStyle/>
          <a:p>
            <a:pPr algn="ctr"/>
            <a:r>
              <a:rPr lang="uk-UA" dirty="0" smtClean="0"/>
              <a:t>4 фази ділової активності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-2" y="4543415"/>
            <a:ext cx="121920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Підйом (відновлення</a:t>
            </a:r>
            <a:r>
              <a:rPr lang="uk-UA" sz="2000" dirty="0" smtClean="0"/>
              <a:t>) – </a:t>
            </a:r>
            <a:r>
              <a:rPr lang="ru-RU" sz="2000" dirty="0"/>
              <a:t> </a:t>
            </a:r>
            <a:r>
              <a:rPr lang="ru-RU" sz="2000" dirty="0" err="1" smtClean="0"/>
              <a:t>характеризується</a:t>
            </a:r>
            <a:r>
              <a:rPr lang="ru-RU" sz="2000" dirty="0" smtClean="0"/>
              <a:t> </a:t>
            </a:r>
            <a:r>
              <a:rPr lang="ru-RU" sz="2000" dirty="0" err="1" smtClean="0"/>
              <a:t>поступовим</a:t>
            </a:r>
            <a:r>
              <a:rPr lang="ru-RU" sz="2000" dirty="0" smtClean="0"/>
              <a:t> </a:t>
            </a:r>
            <a:r>
              <a:rPr lang="ru-RU" sz="2000" dirty="0" err="1" smtClean="0"/>
              <a:t>зростанням</a:t>
            </a:r>
            <a:r>
              <a:rPr lang="ru-RU" sz="2000" dirty="0" smtClean="0"/>
              <a:t> </a:t>
            </a:r>
            <a:r>
              <a:rPr lang="ru-RU" sz="2000" dirty="0" err="1" smtClean="0"/>
              <a:t>зайнятості</a:t>
            </a:r>
            <a:r>
              <a:rPr lang="ru-RU" sz="2000" dirty="0" smtClean="0"/>
              <a:t> і </a:t>
            </a:r>
            <a:r>
              <a:rPr lang="ru-RU" sz="2000" dirty="0" err="1" smtClean="0"/>
              <a:t>виробництва</a:t>
            </a:r>
            <a:r>
              <a:rPr lang="ru-RU" sz="2000" dirty="0" smtClean="0"/>
              <a:t>.</a:t>
            </a:r>
          </a:p>
          <a:p>
            <a:pPr algn="just"/>
            <a:r>
              <a:rPr lang="uk-UA" sz="2000" b="1" dirty="0" smtClean="0"/>
              <a:t>Пік (вершина) </a:t>
            </a:r>
            <a:r>
              <a:rPr lang="uk-UA" sz="2000" dirty="0" smtClean="0"/>
              <a:t>– </a:t>
            </a:r>
            <a:r>
              <a:rPr lang="uk-UA" sz="2000" dirty="0" smtClean="0"/>
              <a:t>безробіття досягає найнижчого рівня, виробничі потужності працюють з максимальним </a:t>
            </a:r>
            <a:r>
              <a:rPr lang="uk-UA" sz="2000" dirty="0" err="1" smtClean="0"/>
              <a:t>навантаже</a:t>
            </a:r>
            <a:r>
              <a:rPr lang="uk-UA" sz="2000" dirty="0" smtClean="0"/>
              <a:t> -</a:t>
            </a:r>
            <a:r>
              <a:rPr lang="uk-UA" sz="2000" dirty="0" err="1" smtClean="0"/>
              <a:t>нням</a:t>
            </a:r>
            <a:r>
              <a:rPr lang="uk-UA" sz="2000" dirty="0" smtClean="0"/>
              <a:t>.</a:t>
            </a:r>
            <a:r>
              <a:rPr lang="ru-RU" sz="2000" dirty="0"/>
              <a:t> </a:t>
            </a:r>
            <a:r>
              <a:rPr lang="ru-RU" sz="2000" dirty="0" err="1" smtClean="0"/>
              <a:t>Поступове</a:t>
            </a:r>
            <a:r>
              <a:rPr lang="ru-RU" sz="2000" dirty="0" smtClean="0"/>
              <a:t> </a:t>
            </a:r>
            <a:r>
              <a:rPr lang="ru-RU" sz="2000" dirty="0" err="1" smtClean="0"/>
              <a:t>насичення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ринків</a:t>
            </a:r>
            <a:r>
              <a:rPr lang="ru-RU" sz="2000" dirty="0" smtClean="0"/>
              <a:t> </a:t>
            </a:r>
            <a:r>
              <a:rPr lang="ru-RU" sz="2000" dirty="0" err="1" smtClean="0"/>
              <a:t>посилює</a:t>
            </a:r>
            <a:r>
              <a:rPr lang="ru-RU" sz="2000" dirty="0" smtClean="0"/>
              <a:t> </a:t>
            </a:r>
            <a:r>
              <a:rPr lang="ru-RU" sz="2000" dirty="0" err="1" smtClean="0"/>
              <a:t>конкуренцію</a:t>
            </a:r>
            <a:r>
              <a:rPr lang="ru-RU" sz="2000" dirty="0" smtClean="0"/>
              <a:t>, </a:t>
            </a:r>
            <a:r>
              <a:rPr lang="ru-RU" sz="2000" dirty="0" err="1" smtClean="0"/>
              <a:t>що</a:t>
            </a:r>
            <a:r>
              <a:rPr lang="ru-RU" sz="2000" dirty="0" smtClean="0"/>
              <a:t> </a:t>
            </a:r>
            <a:r>
              <a:rPr lang="ru-RU" sz="2000" dirty="0" err="1" smtClean="0"/>
              <a:t>знижує</a:t>
            </a:r>
            <a:r>
              <a:rPr lang="ru-RU" sz="2000" dirty="0" smtClean="0"/>
              <a:t> норму </a:t>
            </a:r>
            <a:r>
              <a:rPr lang="ru-RU" sz="2000" dirty="0" err="1" smtClean="0"/>
              <a:t>прибутку</a:t>
            </a:r>
            <a:r>
              <a:rPr lang="ru-RU" sz="2000" dirty="0" smtClean="0"/>
              <a:t> і </a:t>
            </a:r>
            <a:r>
              <a:rPr lang="ru-RU" sz="2000" dirty="0" err="1" smtClean="0"/>
              <a:t>збільшує</a:t>
            </a:r>
            <a:r>
              <a:rPr lang="ru-RU" sz="2000" dirty="0" smtClean="0"/>
              <a:t> </a:t>
            </a:r>
            <a:r>
              <a:rPr lang="ru-RU" sz="2000" dirty="0" err="1" smtClean="0"/>
              <a:t>середній</a:t>
            </a:r>
            <a:r>
              <a:rPr lang="ru-RU" sz="2000" dirty="0" smtClean="0"/>
              <a:t> </a:t>
            </a:r>
            <a:r>
              <a:rPr lang="ru-RU" sz="2000" dirty="0" err="1" smtClean="0"/>
              <a:t>термін</a:t>
            </a:r>
            <a:r>
              <a:rPr lang="ru-RU" sz="2000" dirty="0" smtClean="0"/>
              <a:t> </a:t>
            </a:r>
            <a:r>
              <a:rPr lang="ru-RU" sz="2000" dirty="0" err="1" smtClean="0"/>
              <a:t>окупності</a:t>
            </a:r>
            <a:r>
              <a:rPr lang="ru-RU" sz="2000" dirty="0" smtClean="0"/>
              <a:t>.</a:t>
            </a:r>
          </a:p>
          <a:p>
            <a:r>
              <a:rPr lang="ru-RU" sz="2000" b="1" i="1" dirty="0"/>
              <a:t>Спад</a:t>
            </a:r>
            <a:r>
              <a:rPr lang="ru-RU" sz="2000" b="1" dirty="0"/>
              <a:t> (</a:t>
            </a:r>
            <a:r>
              <a:rPr lang="ru-RU" sz="2000" b="1" i="1" dirty="0" err="1" smtClean="0"/>
              <a:t>рецесія</a:t>
            </a:r>
            <a:r>
              <a:rPr lang="ru-RU" sz="2000" b="1" dirty="0"/>
              <a:t>) </a:t>
            </a:r>
            <a:r>
              <a:rPr lang="uk-UA" sz="2000" dirty="0" smtClean="0"/>
              <a:t>– характеризується скороченням об’ємів виробництва, збільшенням </a:t>
            </a:r>
            <a:r>
              <a:rPr lang="uk-UA" sz="2000" dirty="0" err="1" smtClean="0"/>
              <a:t>безро-біття</a:t>
            </a:r>
            <a:r>
              <a:rPr lang="uk-UA" sz="2000" dirty="0" smtClean="0"/>
              <a:t>.</a:t>
            </a:r>
          </a:p>
          <a:p>
            <a:r>
              <a:rPr lang="ru-RU" sz="2000" b="1" i="1" dirty="0"/>
              <a:t>Дно</a:t>
            </a:r>
            <a:r>
              <a:rPr lang="ru-RU" sz="2000" b="1" dirty="0"/>
              <a:t> (</a:t>
            </a:r>
            <a:r>
              <a:rPr lang="ru-RU" sz="2000" b="1" i="1" dirty="0" err="1" smtClean="0"/>
              <a:t>депресія</a:t>
            </a:r>
            <a:r>
              <a:rPr lang="ru-RU" sz="2000" b="1" dirty="0" smtClean="0"/>
              <a:t>)</a:t>
            </a:r>
            <a:r>
              <a:rPr lang="uk-UA" sz="2000" b="1" dirty="0" smtClean="0"/>
              <a:t> </a:t>
            </a:r>
            <a:r>
              <a:rPr lang="uk-UA" sz="2000" dirty="0" smtClean="0"/>
              <a:t>–</a:t>
            </a:r>
            <a:r>
              <a:rPr lang="ru-RU" sz="2000" dirty="0" smtClean="0"/>
              <a:t> </a:t>
            </a:r>
            <a:r>
              <a:rPr lang="ru-RU" sz="2000" dirty="0" err="1" smtClean="0"/>
              <a:t>экономічного</a:t>
            </a:r>
            <a:r>
              <a:rPr lang="ru-RU" sz="2000" dirty="0" smtClean="0"/>
              <a:t> циклу </a:t>
            </a:r>
            <a:r>
              <a:rPr lang="ru-RU" sz="2000" dirty="0"/>
              <a:t>- </a:t>
            </a:r>
            <a:r>
              <a:rPr lang="ru-RU" sz="2000" dirty="0" err="1" smtClean="0"/>
              <a:t>це</a:t>
            </a:r>
            <a:r>
              <a:rPr lang="ru-RU" sz="2000" dirty="0" smtClean="0"/>
              <a:t> «</a:t>
            </a:r>
            <a:r>
              <a:rPr lang="ru-RU" sz="2000" i="1" dirty="0" err="1" smtClean="0"/>
              <a:t>найнижча</a:t>
            </a:r>
            <a:r>
              <a:rPr lang="ru-RU" sz="2000" i="1" dirty="0" smtClean="0"/>
              <a:t> </a:t>
            </a:r>
            <a:r>
              <a:rPr lang="ru-RU" sz="2000" i="1" dirty="0"/>
              <a:t>точка</a:t>
            </a:r>
            <a:r>
              <a:rPr lang="ru-RU" sz="2000" dirty="0" smtClean="0"/>
              <a:t>» </a:t>
            </a:r>
            <a:r>
              <a:rPr lang="ru-RU" sz="2000" dirty="0" err="1" smtClean="0"/>
              <a:t>виробництва</a:t>
            </a:r>
            <a:r>
              <a:rPr lang="ru-RU" sz="2000" dirty="0" smtClean="0"/>
              <a:t> і </a:t>
            </a:r>
            <a:r>
              <a:rPr lang="ru-RU" sz="2000" dirty="0" err="1" smtClean="0"/>
              <a:t>зайнятості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3344" y="761299"/>
            <a:ext cx="6851596" cy="359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68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918" y="279213"/>
            <a:ext cx="11887200" cy="4265894"/>
          </a:xfrm>
        </p:spPr>
        <p:txBody>
          <a:bodyPr>
            <a:normAutofit fontScale="92500"/>
          </a:bodyPr>
          <a:lstStyle/>
          <a:p>
            <a:pPr algn="just"/>
            <a:r>
              <a:rPr lang="uk-UA" dirty="0" smtClean="0"/>
              <a:t>Гіпотеза </a:t>
            </a:r>
            <a:r>
              <a:rPr lang="uk-UA" dirty="0" err="1" smtClean="0"/>
              <a:t>Кондратьєва</a:t>
            </a:r>
            <a:r>
              <a:rPr lang="uk-UA" dirty="0" smtClean="0"/>
              <a:t> про довгі хвилі – базувалась на емпіричному аналізі великого числа економічних показників  різних країн (Англія, Франція, Німеччина, США) за період кінця 18 початку 20 століття.</a:t>
            </a:r>
          </a:p>
          <a:p>
            <a:pPr algn="just">
              <a:lnSpc>
                <a:spcPct val="100000"/>
              </a:lnSpc>
            </a:pPr>
            <a:r>
              <a:rPr lang="uk-UA" dirty="0" smtClean="0"/>
              <a:t> </a:t>
            </a:r>
            <a:r>
              <a:rPr lang="ru-RU" dirty="0" err="1"/>
              <a:t>Розгляду</a:t>
            </a:r>
            <a:r>
              <a:rPr lang="ru-RU" dirty="0"/>
              <a:t> </a:t>
            </a:r>
            <a:r>
              <a:rPr lang="ru-RU" dirty="0" err="1"/>
              <a:t>піддалися</a:t>
            </a:r>
            <a:r>
              <a:rPr lang="ru-RU" dirty="0"/>
              <a:t> </a:t>
            </a:r>
            <a:r>
              <a:rPr lang="ru-RU" dirty="0" err="1"/>
              <a:t>наступні</a:t>
            </a:r>
            <a:r>
              <a:rPr lang="ru-RU" dirty="0"/>
              <a:t> </a:t>
            </a:r>
            <a:r>
              <a:rPr lang="ru-RU" dirty="0" err="1"/>
              <a:t>параметри</a:t>
            </a:r>
            <a:r>
              <a:rPr lang="ru-RU" dirty="0"/>
              <a:t>: </a:t>
            </a:r>
            <a:r>
              <a:rPr lang="ru-RU" dirty="0" err="1"/>
              <a:t>ціни</a:t>
            </a:r>
            <a:r>
              <a:rPr lang="ru-RU" dirty="0"/>
              <a:t> (</a:t>
            </a:r>
            <a:r>
              <a:rPr lang="ru-RU" dirty="0" err="1"/>
              <a:t>індекс</a:t>
            </a:r>
            <a:r>
              <a:rPr lang="ru-RU" dirty="0"/>
              <a:t> </a:t>
            </a:r>
            <a:r>
              <a:rPr lang="ru-RU" dirty="0" err="1"/>
              <a:t>товарних</a:t>
            </a:r>
            <a:r>
              <a:rPr lang="ru-RU" dirty="0"/>
              <a:t> </a:t>
            </a:r>
            <a:r>
              <a:rPr lang="ru-RU" dirty="0" err="1"/>
              <a:t>цін</a:t>
            </a:r>
            <a:r>
              <a:rPr lang="ru-RU" dirty="0"/>
              <a:t> ), </a:t>
            </a:r>
            <a:r>
              <a:rPr lang="ru-RU" dirty="0" err="1"/>
              <a:t>відсотки</a:t>
            </a:r>
            <a:r>
              <a:rPr lang="ru-RU" dirty="0"/>
              <a:t> на </a:t>
            </a:r>
            <a:r>
              <a:rPr lang="ru-RU" dirty="0" err="1"/>
              <a:t>капітал</a:t>
            </a:r>
            <a:r>
              <a:rPr lang="ru-RU" dirty="0"/>
              <a:t> , </a:t>
            </a:r>
            <a:r>
              <a:rPr lang="ru-RU" dirty="0" err="1"/>
              <a:t>заробітна</a:t>
            </a:r>
            <a:r>
              <a:rPr lang="ru-RU" dirty="0"/>
              <a:t> плата в </a:t>
            </a:r>
            <a:r>
              <a:rPr lang="ru-RU" dirty="0" err="1"/>
              <a:t>сільському</a:t>
            </a:r>
            <a:r>
              <a:rPr lang="ru-RU" dirty="0"/>
              <a:t> </a:t>
            </a:r>
            <a:r>
              <a:rPr lang="ru-RU" dirty="0" err="1"/>
              <a:t>господарстві</a:t>
            </a:r>
            <a:r>
              <a:rPr lang="ru-RU" dirty="0"/>
              <a:t> та </a:t>
            </a:r>
            <a:r>
              <a:rPr lang="ru-RU" dirty="0" err="1"/>
              <a:t>промисловості</a:t>
            </a:r>
            <a:r>
              <a:rPr lang="ru-RU" dirty="0"/>
              <a:t> , </a:t>
            </a:r>
            <a:r>
              <a:rPr lang="ru-RU" dirty="0" err="1"/>
              <a:t>зовнішня</a:t>
            </a:r>
            <a:r>
              <a:rPr lang="ru-RU" dirty="0"/>
              <a:t> </a:t>
            </a:r>
            <a:r>
              <a:rPr lang="ru-RU" dirty="0" err="1"/>
              <a:t>торгівля</a:t>
            </a:r>
            <a:r>
              <a:rPr lang="ru-RU" dirty="0"/>
              <a:t> , </a:t>
            </a:r>
            <a:r>
              <a:rPr lang="ru-RU" dirty="0" err="1"/>
              <a:t>виробництво</a:t>
            </a:r>
            <a:r>
              <a:rPr lang="ru-RU" dirty="0"/>
              <a:t> </a:t>
            </a:r>
            <a:r>
              <a:rPr lang="ru-RU" dirty="0" err="1"/>
              <a:t>чавуну</a:t>
            </a:r>
            <a:r>
              <a:rPr lang="ru-RU" dirty="0"/>
              <a:t> , </a:t>
            </a:r>
            <a:r>
              <a:rPr lang="ru-RU" dirty="0" err="1"/>
              <a:t>вугілля</a:t>
            </a:r>
            <a:r>
              <a:rPr lang="ru-RU" dirty="0"/>
              <a:t> , </a:t>
            </a:r>
            <a:r>
              <a:rPr lang="ru-RU" dirty="0" err="1"/>
              <a:t>свинцю</a:t>
            </a:r>
            <a:r>
              <a:rPr lang="ru-RU" dirty="0"/>
              <a:t> , </a:t>
            </a:r>
            <a:r>
              <a:rPr lang="ru-RU" dirty="0" err="1"/>
              <a:t>сталі</a:t>
            </a:r>
            <a:r>
              <a:rPr lang="ru-RU" dirty="0"/>
              <a:t> - як по </a:t>
            </a:r>
            <a:r>
              <a:rPr lang="ru-RU" dirty="0" err="1"/>
              <a:t>окремих</a:t>
            </a:r>
            <a:r>
              <a:rPr lang="ru-RU" dirty="0"/>
              <a:t> </a:t>
            </a:r>
            <a:r>
              <a:rPr lang="ru-RU" dirty="0" err="1"/>
              <a:t>країнах</a:t>
            </a:r>
            <a:r>
              <a:rPr lang="ru-RU" dirty="0"/>
              <a:t> , так і </a:t>
            </a:r>
            <a:r>
              <a:rPr lang="ru-RU" dirty="0" err="1"/>
              <a:t>світове</a:t>
            </a:r>
            <a:r>
              <a:rPr lang="ru-RU" dirty="0"/>
              <a:t> </a:t>
            </a:r>
            <a:r>
              <a:rPr lang="ru-RU" dirty="0" err="1"/>
              <a:t>виробництво</a:t>
            </a:r>
            <a:r>
              <a:rPr lang="ru-RU" dirty="0"/>
              <a:t> ( </a:t>
            </a:r>
            <a:r>
              <a:rPr lang="ru-RU" dirty="0" err="1"/>
              <a:t>вугілля</a:t>
            </a:r>
            <a:r>
              <a:rPr lang="ru-RU" dirty="0"/>
              <a:t> і </a:t>
            </a:r>
            <a:r>
              <a:rPr lang="ru-RU" dirty="0" err="1"/>
              <a:t>чавуну</a:t>
            </a:r>
            <a:r>
              <a:rPr lang="ru-RU" dirty="0"/>
              <a:t> ) , </a:t>
            </a:r>
            <a:r>
              <a:rPr lang="ru-RU" dirty="0" err="1"/>
              <a:t>посівні</a:t>
            </a:r>
            <a:r>
              <a:rPr lang="ru-RU" dirty="0"/>
              <a:t> </a:t>
            </a:r>
            <a:r>
              <a:rPr lang="ru-RU" dirty="0" err="1"/>
              <a:t>площі</a:t>
            </a:r>
            <a:r>
              <a:rPr lang="ru-RU" dirty="0"/>
              <a:t> </a:t>
            </a:r>
            <a:r>
              <a:rPr lang="ru-RU" dirty="0" err="1"/>
              <a:t>бавовни</a:t>
            </a:r>
            <a:r>
              <a:rPr lang="ru-RU" dirty="0"/>
              <a:t> ( США ) і </a:t>
            </a:r>
            <a:r>
              <a:rPr lang="ru-RU" dirty="0" err="1"/>
              <a:t>вівса</a:t>
            </a:r>
            <a:r>
              <a:rPr lang="ru-RU" dirty="0"/>
              <a:t> ( </a:t>
            </a:r>
            <a:r>
              <a:rPr lang="ru-RU" dirty="0" err="1"/>
              <a:t>Франція</a:t>
            </a:r>
            <a:r>
              <a:rPr lang="ru-RU" dirty="0"/>
              <a:t> ) , </a:t>
            </a:r>
            <a:r>
              <a:rPr lang="ru-RU" dirty="0" err="1"/>
              <a:t>обсяг</a:t>
            </a:r>
            <a:r>
              <a:rPr lang="ru-RU" dirty="0"/>
              <a:t> </a:t>
            </a:r>
            <a:r>
              <a:rPr lang="ru-RU" dirty="0" err="1"/>
              <a:t>вкладів</a:t>
            </a:r>
            <a:r>
              <a:rPr lang="ru-RU" dirty="0"/>
              <a:t> у </a:t>
            </a:r>
            <a:r>
              <a:rPr lang="ru-RU" dirty="0" err="1"/>
              <a:t>ощадних</a:t>
            </a:r>
            <a:r>
              <a:rPr lang="ru-RU" dirty="0"/>
              <a:t> </a:t>
            </a:r>
            <a:r>
              <a:rPr lang="ru-RU" dirty="0" err="1"/>
              <a:t>касах</a:t>
            </a:r>
            <a:r>
              <a:rPr lang="ru-RU" dirty="0"/>
              <a:t> (у </a:t>
            </a:r>
            <a:r>
              <a:rPr lang="ru-RU" dirty="0" err="1"/>
              <a:t>Франції</a:t>
            </a:r>
            <a:r>
              <a:rPr lang="ru-RU" dirty="0"/>
              <a:t>) , портфель Банку </a:t>
            </a:r>
            <a:r>
              <a:rPr lang="ru-RU" dirty="0" err="1"/>
              <a:t>Франції</a:t>
            </a:r>
            <a:r>
              <a:rPr lang="ru-RU" dirty="0"/>
              <a:t> , </a:t>
            </a:r>
            <a:r>
              <a:rPr lang="ru-RU" dirty="0" err="1"/>
              <a:t>споживання</a:t>
            </a:r>
            <a:r>
              <a:rPr lang="ru-RU" dirty="0"/>
              <a:t> </a:t>
            </a:r>
            <a:r>
              <a:rPr lang="ru-RU" dirty="0" err="1"/>
              <a:t>вугілля</a:t>
            </a:r>
            <a:r>
              <a:rPr lang="ru-RU" dirty="0"/>
              <a:t> , </a:t>
            </a:r>
            <a:r>
              <a:rPr lang="ru-RU" dirty="0" err="1"/>
              <a:t>бавовни</a:t>
            </a:r>
            <a:r>
              <a:rPr lang="ru-RU" dirty="0"/>
              <a:t> , </a:t>
            </a:r>
            <a:r>
              <a:rPr lang="ru-RU" dirty="0" err="1"/>
              <a:t>цукру</a:t>
            </a:r>
            <a:r>
              <a:rPr lang="ru-RU" dirty="0"/>
              <a:t> , </a:t>
            </a:r>
            <a:r>
              <a:rPr lang="ru-RU" dirty="0" err="1"/>
              <a:t>кави</a:t>
            </a:r>
            <a:r>
              <a:rPr lang="ru-RU" dirty="0"/>
              <a:t> ( як </a:t>
            </a:r>
            <a:r>
              <a:rPr lang="ru-RU" dirty="0" err="1"/>
              <a:t>загальні</a:t>
            </a:r>
            <a:r>
              <a:rPr lang="ru-RU" dirty="0"/>
              <a:t> по </a:t>
            </a:r>
            <a:r>
              <a:rPr lang="ru-RU" dirty="0" err="1"/>
              <a:t>окремих</a:t>
            </a:r>
            <a:r>
              <a:rPr lang="ru-RU" dirty="0"/>
              <a:t> </a:t>
            </a:r>
            <a:r>
              <a:rPr lang="ru-RU" dirty="0" err="1"/>
              <a:t>країнах</a:t>
            </a:r>
            <a:r>
              <a:rPr lang="ru-RU" dirty="0"/>
              <a:t> , так і в </a:t>
            </a:r>
            <a:r>
              <a:rPr lang="ru-RU" dirty="0" err="1"/>
              <a:t>розрахунку</a:t>
            </a:r>
            <a:r>
              <a:rPr lang="ru-RU" dirty="0"/>
              <a:t> на душу </a:t>
            </a:r>
            <a:r>
              <a:rPr lang="ru-RU" dirty="0" err="1"/>
              <a:t>населення</a:t>
            </a:r>
            <a:r>
              <a:rPr lang="ru-RU" dirty="0"/>
              <a:t>) .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627" y="5173266"/>
            <a:ext cx="1061234" cy="9249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177" y="4773707"/>
            <a:ext cx="2731828" cy="18288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541" y="4773707"/>
            <a:ext cx="2495550" cy="1828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2886" y="4649882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80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170" y="311771"/>
            <a:ext cx="112955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/>
              <a:t>За допомогою методу найменших квадратів з рядів виділялись тренди (гладкі криві), а потім отримані залишки </a:t>
            </a:r>
            <a:r>
              <a:rPr lang="uk-UA" sz="2000" dirty="0" err="1" smtClean="0"/>
              <a:t>усереднювались</a:t>
            </a:r>
            <a:r>
              <a:rPr lang="uk-UA" sz="2000" dirty="0" smtClean="0"/>
              <a:t> за допомогою </a:t>
            </a:r>
            <a:r>
              <a:rPr lang="uk-UA" sz="2000" dirty="0" err="1" smtClean="0"/>
              <a:t>девятирічної</a:t>
            </a:r>
            <a:r>
              <a:rPr lang="uk-UA" sz="2000" dirty="0" smtClean="0"/>
              <a:t>  дотичною </a:t>
            </a:r>
            <a:r>
              <a:rPr lang="uk-UA" sz="2000" dirty="0" err="1" smtClean="0"/>
              <a:t>сердньою</a:t>
            </a:r>
            <a:r>
              <a:rPr lang="uk-UA" sz="2000" dirty="0" smtClean="0"/>
              <a:t>.</a:t>
            </a:r>
          </a:p>
          <a:p>
            <a:endParaRPr lang="uk-UA" sz="2000" dirty="0" smtClean="0"/>
          </a:p>
          <a:p>
            <a:r>
              <a:rPr lang="uk-UA" sz="2000" dirty="0"/>
              <a:t> </a:t>
            </a:r>
            <a:r>
              <a:rPr lang="uk-UA" sz="2000" dirty="0" smtClean="0"/>
              <a:t>Для того, щоб аналізувати якусь  групу явищ, використовують процедуру осереднення по деякому часовому інтервалі ( його називають ‘вікно’) . Швидкі процеси (з характерними термінами, меншими ніж величина вікна), при такій обробці згладжуються, а повільні стають більш виразними</a:t>
            </a:r>
            <a:r>
              <a:rPr lang="uk-UA" dirty="0" smtClean="0"/>
              <a:t>.</a:t>
            </a:r>
            <a:endParaRPr lang="ru-RU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4713194" y="2435429"/>
                <a:ext cx="1626919" cy="78566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𝒚</m:t>
                          </m:r>
                        </m:e>
                        <m:sub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𝒌</m:t>
                          </m:r>
                        </m:sub>
                      </m:sSub>
                      <m:r>
                        <a:rPr lang="en-US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  <m:nary>
                        <m:naryPr>
                          <m:chr m:val="∑"/>
                          <m:ctrlPr>
                            <a:rPr lang="en-US" b="1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1" i="1" smtClean="0">
                              <a:latin typeface="Cambria Math" panose="02040503050406030204" pitchFamily="18" charset="0"/>
                            </a:rPr>
                            <m:t>𝒊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𝒎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  <m:e>
                          <m:sSub>
                            <m:sSubPr>
                              <m:ctrlP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  <m:sub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𝒌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𝒊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ru-RU" b="1" dirty="0"/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3194" y="2435429"/>
                <a:ext cx="1626919" cy="785664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349623" y="3202081"/>
                <a:ext cx="496196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sz="20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lang="en-US" sz="2000" dirty="0" smtClean="0"/>
                  <a:t> </a:t>
                </a:r>
                <a:r>
                  <a:rPr lang="uk-UA" sz="2000" dirty="0"/>
                  <a:t> </a:t>
                </a:r>
                <a:r>
                  <a:rPr lang="uk-UA" sz="2000" dirty="0" smtClean="0"/>
                  <a:t>- ряд спостережень, </a:t>
                </a:r>
                <a:r>
                  <a:rPr lang="en-US" sz="2000" dirty="0" smtClean="0"/>
                  <a:t>m – </a:t>
                </a:r>
                <a:r>
                  <a:rPr lang="uk-UA" sz="2000" dirty="0" smtClean="0"/>
                  <a:t>довжина вікна</a:t>
                </a:r>
                <a:endParaRPr lang="ru-RU" sz="2000" dirty="0"/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623" y="3202081"/>
                <a:ext cx="4961966" cy="400110"/>
              </a:xfrm>
              <a:prstGeom prst="rect">
                <a:avLst/>
              </a:prstGeom>
              <a:blipFill>
                <a:blip r:embed="rId3"/>
                <a:stretch>
                  <a:fillRect t="-7576" b="-2575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997" y="3583179"/>
            <a:ext cx="6886616" cy="30957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47112" y="2342811"/>
            <a:ext cx="414169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u="sng" dirty="0" smtClean="0"/>
              <a:t>Ось, </a:t>
            </a:r>
            <a:r>
              <a:rPr lang="ru-RU" sz="2000" u="sng" dirty="0" err="1" smtClean="0"/>
              <a:t>наприклад</a:t>
            </a:r>
            <a:r>
              <a:rPr lang="ru-RU" sz="2000" u="sng" dirty="0" smtClean="0"/>
              <a:t>, «</a:t>
            </a:r>
            <a:r>
              <a:rPr lang="ru-RU" sz="2000" u="sng" dirty="0" err="1" smtClean="0"/>
              <a:t>Середнє</a:t>
            </a:r>
            <a:r>
              <a:rPr lang="ru-RU" sz="2000" u="sng" dirty="0" smtClean="0"/>
              <a:t> </a:t>
            </a:r>
            <a:r>
              <a:rPr lang="ru-RU" sz="2000" u="sng" dirty="0" err="1" smtClean="0"/>
              <a:t>значення</a:t>
            </a:r>
            <a:r>
              <a:rPr lang="ru-RU" sz="2000" u="sng" dirty="0" smtClean="0"/>
              <a:t> </a:t>
            </a:r>
            <a:r>
              <a:rPr lang="ru-RU" sz="2000" u="sng" dirty="0" err="1" smtClean="0"/>
              <a:t>темпів</a:t>
            </a:r>
            <a:r>
              <a:rPr lang="ru-RU" sz="2000" u="sng" dirty="0" smtClean="0"/>
              <a:t> приросту </a:t>
            </a:r>
            <a:r>
              <a:rPr lang="ru-RU" sz="2000" u="sng" dirty="0" err="1" smtClean="0"/>
              <a:t>грошової</a:t>
            </a:r>
            <a:r>
              <a:rPr lang="ru-RU" sz="2000" u="sng" dirty="0" smtClean="0"/>
              <a:t> </a:t>
            </a:r>
            <a:r>
              <a:rPr lang="ru-RU" sz="2000" u="sng" dirty="0" err="1" smtClean="0"/>
              <a:t>маси</a:t>
            </a:r>
            <a:r>
              <a:rPr lang="ru-RU" sz="2000" u="sng" dirty="0" smtClean="0"/>
              <a:t> США 1867 – 1994 р. (%) і </a:t>
            </a:r>
            <a:r>
              <a:rPr lang="ru-RU" sz="2000" u="sng" dirty="0" err="1" smtClean="0"/>
              <a:t>девятирічна</a:t>
            </a:r>
            <a:r>
              <a:rPr lang="ru-RU" sz="2000" u="sng" dirty="0" smtClean="0"/>
              <a:t> </a:t>
            </a:r>
            <a:r>
              <a:rPr lang="ru-RU" sz="2000" u="sng" dirty="0" err="1" smtClean="0"/>
              <a:t>дотична</a:t>
            </a:r>
            <a:r>
              <a:rPr lang="ru-RU" sz="2000" u="sng" dirty="0" smtClean="0"/>
              <a:t> </a:t>
            </a:r>
            <a:r>
              <a:rPr lang="ru-RU" sz="2000" u="sng" dirty="0" err="1" smtClean="0"/>
              <a:t>середня</a:t>
            </a:r>
            <a:r>
              <a:rPr lang="ru-RU" sz="2000" u="sng" dirty="0" smtClean="0"/>
              <a:t> </a:t>
            </a:r>
            <a:r>
              <a:rPr lang="ru-RU" u="sng" dirty="0" smtClean="0"/>
              <a:t>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6745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67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6856" y="871059"/>
            <a:ext cx="1124174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Необхідно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відзначити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не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дивлячись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на всю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важливість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розкритої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М.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Кондратьєвим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циклічності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розвитку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соціуму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для задач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прогнозування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його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модель , як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втім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і будь-яка стохастична модель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всього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лише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вивчає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поведінку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системи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зафіксованому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( замкнутому )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середовищі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Такі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моделі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не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дають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відповідь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питання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пов'язані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з природою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самої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системи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поведінка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якої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вивчається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. При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цьому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добре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відомо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що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поведінка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системи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є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важливим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аспектом 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її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вивченні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Однак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не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менш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важливі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а бути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може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навіть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найбільш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важливі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аспекти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системи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пов'язані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з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її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генезисом,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аспекти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взаємодоповнення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логіки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системи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з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її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предметом і т.д.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Саме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вони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дозволяють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коректно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ставити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питання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про причини того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чи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іншого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типу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поведінки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системи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залежно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наприклад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від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зовнішнього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середовища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якій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вона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функціонує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Цикли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Кондратьєва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в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цьому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сенсі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всього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лише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наслідок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( результат)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реакції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системи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ситуацію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зовнішнє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середовище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Питання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розкриття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природи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процесу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такого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реагування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сьогодні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і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розтину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факторів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,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які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впливають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на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поведінку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систем є </a:t>
            </a:r>
            <a:r>
              <a:rPr lang="ru-RU" b="0" i="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актуальним</a:t>
            </a:r>
            <a:r>
              <a:rPr lang="ru-RU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683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05518" y="685800"/>
            <a:ext cx="56909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800" dirty="0" smtClean="0"/>
              <a:t>Моделі </a:t>
            </a:r>
            <a:r>
              <a:rPr lang="uk-UA" sz="2800" dirty="0" err="1" smtClean="0"/>
              <a:t>Гудвіна</a:t>
            </a:r>
            <a:r>
              <a:rPr lang="uk-UA" sz="2800" dirty="0" smtClean="0"/>
              <a:t> ринкової економіки 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336176" y="1371599"/>
            <a:ext cx="1168101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В будь який момент часу </a:t>
            </a:r>
            <a:r>
              <a:rPr lang="en-US" b="1" dirty="0" smtClean="0"/>
              <a:t>t</a:t>
            </a:r>
            <a:r>
              <a:rPr lang="uk-UA" dirty="0" smtClean="0"/>
              <a:t> економіка</a:t>
            </a:r>
            <a:r>
              <a:rPr lang="en-US" dirty="0" smtClean="0"/>
              <a:t> </a:t>
            </a:r>
            <a:r>
              <a:rPr lang="uk-UA" dirty="0" smtClean="0"/>
              <a:t>оперує основним капіталом</a:t>
            </a:r>
            <a:r>
              <a:rPr lang="uk-UA" b="1" dirty="0" smtClean="0"/>
              <a:t> </a:t>
            </a:r>
            <a:r>
              <a:rPr lang="en-US" b="1" dirty="0" smtClean="0"/>
              <a:t>K </a:t>
            </a:r>
            <a:r>
              <a:rPr lang="uk-UA" dirty="0" smtClean="0"/>
              <a:t>( заводи, обладнання і </a:t>
            </a:r>
            <a:r>
              <a:rPr lang="uk-UA" dirty="0" err="1" smtClean="0"/>
              <a:t>т.д</a:t>
            </a:r>
            <a:r>
              <a:rPr lang="uk-UA" dirty="0" smtClean="0"/>
              <a:t> ), його об’єм змінюється зі швидкістю </a:t>
            </a:r>
            <a:r>
              <a:rPr lang="en-US" b="1" dirty="0" err="1" smtClean="0"/>
              <a:t>dK</a:t>
            </a:r>
            <a:r>
              <a:rPr lang="en-US" b="1" dirty="0" smtClean="0"/>
              <a:t>/</a:t>
            </a:r>
            <a:r>
              <a:rPr lang="en-US" b="1" dirty="0" err="1" smtClean="0"/>
              <a:t>dt</a:t>
            </a:r>
            <a:r>
              <a:rPr lang="en-US" b="1" dirty="0" smtClean="0"/>
              <a:t> </a:t>
            </a:r>
            <a:r>
              <a:rPr lang="uk-UA" dirty="0" smtClean="0"/>
              <a:t>, рівною відношенню чистих капіталовкладень до </a:t>
            </a:r>
            <a:r>
              <a:rPr lang="ru-RU" dirty="0" err="1" smtClean="0"/>
              <a:t>загального</a:t>
            </a:r>
            <a:r>
              <a:rPr lang="ru-RU" dirty="0" smtClean="0"/>
              <a:t> </a:t>
            </a:r>
            <a:r>
              <a:rPr lang="ru-RU" dirty="0" err="1" smtClean="0"/>
              <a:t>зношення</a:t>
            </a:r>
            <a:r>
              <a:rPr lang="ru-RU" dirty="0" smtClean="0"/>
              <a:t> (</a:t>
            </a:r>
            <a:r>
              <a:rPr lang="ru-RU" dirty="0" err="1" smtClean="0"/>
              <a:t>витрачення</a:t>
            </a:r>
            <a:r>
              <a:rPr lang="ru-RU" dirty="0" smtClean="0"/>
              <a:t>) за </a:t>
            </a:r>
            <a:r>
              <a:rPr lang="ru-RU" dirty="0" err="1" smtClean="0"/>
              <a:t>даний</a:t>
            </a:r>
            <a:r>
              <a:rPr lang="ru-RU" dirty="0" smtClean="0"/>
              <a:t> </a:t>
            </a:r>
            <a:r>
              <a:rPr lang="ru-RU" dirty="0" err="1" smtClean="0"/>
              <a:t>пром</a:t>
            </a:r>
            <a:r>
              <a:rPr lang="uk-UA" dirty="0" err="1" smtClean="0"/>
              <a:t>іжок</a:t>
            </a:r>
            <a:r>
              <a:rPr lang="uk-UA" dirty="0" smtClean="0"/>
              <a:t> часу. </a:t>
            </a:r>
          </a:p>
          <a:p>
            <a:endParaRPr lang="uk-UA" dirty="0"/>
          </a:p>
          <a:p>
            <a:r>
              <a:rPr lang="en-US" b="1" dirty="0" smtClean="0"/>
              <a:t>Y</a:t>
            </a:r>
            <a:r>
              <a:rPr lang="en-US" dirty="0" smtClean="0"/>
              <a:t> – </a:t>
            </a:r>
            <a:r>
              <a:rPr lang="uk-UA" dirty="0" smtClean="0"/>
              <a:t>об’єм виробництва є джерелом прибутку, </a:t>
            </a:r>
            <a:r>
              <a:rPr lang="uk-UA" b="1" dirty="0" smtClean="0"/>
              <a:t>С </a:t>
            </a:r>
            <a:r>
              <a:rPr lang="uk-UA" dirty="0" smtClean="0"/>
              <a:t>– споживання . Ці величини зв’язані між собою </a:t>
            </a:r>
            <a:r>
              <a:rPr lang="uk-UA" dirty="0" err="1" smtClean="0"/>
              <a:t>наступнимим</a:t>
            </a:r>
            <a:r>
              <a:rPr lang="uk-UA" dirty="0" smtClean="0"/>
              <a:t> співвідношеннями:</a:t>
            </a:r>
          </a:p>
          <a:p>
            <a:endParaRPr lang="uk-UA" dirty="0"/>
          </a:p>
          <a:p>
            <a:r>
              <a:rPr lang="en-US" b="1" dirty="0" smtClean="0"/>
              <a:t>                                                </a:t>
            </a:r>
            <a:r>
              <a:rPr lang="en-US" dirty="0" smtClean="0"/>
              <a:t>(1)      </a:t>
            </a:r>
            <a:r>
              <a:rPr lang="uk-UA" b="1" dirty="0" smtClean="0"/>
              <a:t>С = </a:t>
            </a:r>
            <a:r>
              <a:rPr lang="el-GR" b="1" dirty="0" smtClean="0"/>
              <a:t>α</a:t>
            </a:r>
            <a:r>
              <a:rPr lang="en-US" b="1" dirty="0" smtClean="0"/>
              <a:t>Y+</a:t>
            </a:r>
            <a:r>
              <a:rPr lang="el-GR" b="1" dirty="0" smtClean="0"/>
              <a:t>β</a:t>
            </a:r>
            <a:r>
              <a:rPr lang="en-US" b="1" dirty="0" smtClean="0"/>
              <a:t>,    </a:t>
            </a:r>
            <a:r>
              <a:rPr lang="en-US" dirty="0" smtClean="0"/>
              <a:t>(2</a:t>
            </a:r>
            <a:r>
              <a:rPr lang="en-US" b="1" dirty="0" smtClean="0"/>
              <a:t>)     Y = C + </a:t>
            </a:r>
            <a:r>
              <a:rPr lang="en-US" b="1" dirty="0" err="1" smtClean="0"/>
              <a:t>dK</a:t>
            </a:r>
            <a:r>
              <a:rPr lang="en-US" b="1" dirty="0" smtClean="0"/>
              <a:t>/</a:t>
            </a:r>
            <a:r>
              <a:rPr lang="en-US" b="1" dirty="0" err="1" smtClean="0"/>
              <a:t>dt</a:t>
            </a:r>
            <a:r>
              <a:rPr lang="en-US" b="1" dirty="0" smtClean="0"/>
              <a:t>,</a:t>
            </a:r>
            <a:endParaRPr lang="uk-UA" b="1" dirty="0" smtClean="0"/>
          </a:p>
          <a:p>
            <a:endParaRPr lang="uk-UA" dirty="0" smtClean="0"/>
          </a:p>
          <a:p>
            <a:r>
              <a:rPr lang="uk-UA" dirty="0" smtClean="0"/>
              <a:t>Де </a:t>
            </a:r>
            <a:r>
              <a:rPr lang="el-GR" b="1" dirty="0" smtClean="0"/>
              <a:t>α</a:t>
            </a:r>
            <a:r>
              <a:rPr lang="uk-UA" b="1" dirty="0"/>
              <a:t> </a:t>
            </a:r>
            <a:r>
              <a:rPr lang="uk-UA" dirty="0" smtClean="0"/>
              <a:t>і </a:t>
            </a:r>
            <a:r>
              <a:rPr lang="el-GR" b="1" dirty="0" smtClean="0"/>
              <a:t>β</a:t>
            </a:r>
            <a:r>
              <a:rPr lang="uk-UA" b="1" dirty="0" smtClean="0"/>
              <a:t> </a:t>
            </a:r>
            <a:r>
              <a:rPr lang="uk-UA" dirty="0" smtClean="0"/>
              <a:t>– дійсні константи, такі, що  </a:t>
            </a:r>
            <a:r>
              <a:rPr lang="el-GR" b="1" dirty="0" smtClean="0"/>
              <a:t>α</a:t>
            </a:r>
            <a:r>
              <a:rPr lang="en-US" b="1" dirty="0"/>
              <a:t> </a:t>
            </a:r>
            <a:r>
              <a:rPr lang="en-US" b="1" dirty="0" smtClean="0"/>
              <a:t>&lt; 1 </a:t>
            </a:r>
            <a:r>
              <a:rPr lang="en-US" dirty="0" smtClean="0"/>
              <a:t>, </a:t>
            </a:r>
            <a:r>
              <a:rPr lang="el-GR" b="1" dirty="0" smtClean="0"/>
              <a:t>β</a:t>
            </a:r>
            <a:r>
              <a:rPr lang="en-US" b="1" dirty="0" smtClean="0"/>
              <a:t> &lt; C.  </a:t>
            </a:r>
            <a:r>
              <a:rPr lang="uk-UA" dirty="0"/>
              <a:t> </a:t>
            </a:r>
            <a:endParaRPr lang="uk-UA" dirty="0"/>
          </a:p>
          <a:p>
            <a:r>
              <a:rPr lang="uk-UA" dirty="0" smtClean="0"/>
              <a:t> Рівняння (1) - лінійна залежність між </a:t>
            </a:r>
            <a:r>
              <a:rPr lang="uk-UA" b="1" dirty="0" smtClean="0"/>
              <a:t>С </a:t>
            </a:r>
            <a:r>
              <a:rPr lang="uk-UA" dirty="0" smtClean="0"/>
              <a:t>і </a:t>
            </a:r>
            <a:r>
              <a:rPr lang="en-US" b="1" dirty="0" smtClean="0"/>
              <a:t>Y</a:t>
            </a:r>
            <a:r>
              <a:rPr lang="uk-UA" b="1" dirty="0"/>
              <a:t> </a:t>
            </a:r>
            <a:r>
              <a:rPr lang="uk-UA" dirty="0" smtClean="0"/>
              <a:t>.           Рівняння (2) – продукція яка виробляється або споживається, або йде на розширення виробництва.</a:t>
            </a:r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r>
              <a:rPr lang="uk-UA" dirty="0" smtClean="0"/>
              <a:t>Допустимо, що </a:t>
            </a:r>
            <a:r>
              <a:rPr lang="en-US" b="1" dirty="0" smtClean="0"/>
              <a:t>K</a:t>
            </a:r>
            <a:r>
              <a:rPr lang="uk-UA" b="1" dirty="0" smtClean="0"/>
              <a:t> </a:t>
            </a:r>
            <a:r>
              <a:rPr lang="uk-UA" dirty="0" smtClean="0"/>
              <a:t>керують так, щоб підтримувати його на рівні, пропорційному об’єму виробництва. Якщо </a:t>
            </a:r>
            <a:r>
              <a:rPr lang="en-US" b="1" dirty="0" smtClean="0"/>
              <a:t>R </a:t>
            </a:r>
            <a:r>
              <a:rPr lang="uk-UA" dirty="0" smtClean="0"/>
              <a:t>–</a:t>
            </a:r>
            <a:r>
              <a:rPr lang="en-US" dirty="0" smtClean="0"/>
              <a:t> </a:t>
            </a:r>
            <a:r>
              <a:rPr lang="uk-UA" dirty="0" err="1" smtClean="0"/>
              <a:t>бажа</a:t>
            </a:r>
            <a:r>
              <a:rPr lang="en-US" dirty="0" smtClean="0"/>
              <a:t>-</a:t>
            </a:r>
            <a:r>
              <a:rPr lang="uk-UA" dirty="0" smtClean="0"/>
              <a:t>ний рівень основного </a:t>
            </a:r>
            <a:r>
              <a:rPr lang="uk-UA" dirty="0" err="1" smtClean="0"/>
              <a:t>капітала</a:t>
            </a:r>
            <a:r>
              <a:rPr lang="uk-UA" dirty="0" smtClean="0"/>
              <a:t> в момент часу </a:t>
            </a:r>
            <a:r>
              <a:rPr lang="en-US" b="1" dirty="0" smtClean="0"/>
              <a:t>t</a:t>
            </a:r>
            <a:r>
              <a:rPr lang="uk-UA" dirty="0" smtClean="0"/>
              <a:t>, то </a:t>
            </a:r>
            <a:r>
              <a:rPr lang="en-US" b="1" dirty="0" smtClean="0"/>
              <a:t>R</a:t>
            </a:r>
            <a:r>
              <a:rPr lang="uk-UA" b="1" dirty="0"/>
              <a:t> </a:t>
            </a:r>
            <a:r>
              <a:rPr lang="uk-UA" b="1" dirty="0" smtClean="0"/>
              <a:t>= </a:t>
            </a:r>
            <a:r>
              <a:rPr lang="el-GR" b="1" i="1" dirty="0" smtClean="0"/>
              <a:t>ϒ</a:t>
            </a:r>
            <a:r>
              <a:rPr lang="en-US" b="1" i="1" dirty="0" smtClean="0"/>
              <a:t>*</a:t>
            </a:r>
            <a:r>
              <a:rPr lang="en-US" b="1" dirty="0" smtClean="0"/>
              <a:t>Y (</a:t>
            </a:r>
            <a:r>
              <a:rPr lang="en-US" dirty="0" smtClean="0"/>
              <a:t>3)</a:t>
            </a:r>
          </a:p>
        </p:txBody>
      </p:sp>
    </p:spTree>
    <p:extLst>
      <p:ext uri="{BB962C8B-B14F-4D97-AF65-F5344CB8AC3E}">
        <p14:creationId xmlns:p14="http://schemas.microsoft.com/office/powerpoint/2010/main" val="3348212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766483" y="1976715"/>
                <a:ext cx="11331388" cy="27527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000" dirty="0" smtClean="0"/>
                  <a:t>З рівнянь (1) і (2) витікає:</a:t>
                </a:r>
                <a:endParaRPr lang="en-US" sz="2000" dirty="0" smtClean="0"/>
              </a:p>
              <a:p>
                <a:endParaRPr lang="uk-UA" sz="2000" dirty="0" smtClean="0"/>
              </a:p>
              <a:p>
                <a:pPr algn="ctr"/>
                <a:r>
                  <a:rPr lang="en-US" sz="2000" b="1" dirty="0" smtClean="0"/>
                  <a:t>Y – </a:t>
                </a:r>
                <a:r>
                  <a:rPr lang="el-GR" sz="2000" b="1" dirty="0" smtClean="0"/>
                  <a:t>α</a:t>
                </a:r>
                <a:r>
                  <a:rPr lang="en-US" sz="2000" b="1" dirty="0" smtClean="0"/>
                  <a:t>Y = </a:t>
                </a:r>
                <a:r>
                  <a:rPr lang="el-GR" sz="2000" b="1" dirty="0" smtClean="0"/>
                  <a:t>β</a:t>
                </a:r>
                <a:r>
                  <a:rPr lang="en-US" sz="2000" b="1" dirty="0"/>
                  <a:t> </a:t>
                </a:r>
                <a:r>
                  <a:rPr lang="en-US" sz="2000" b="1" dirty="0" smtClean="0"/>
                  <a:t>+ </a:t>
                </a:r>
                <a:r>
                  <a:rPr lang="en-US" sz="2000" b="1" dirty="0" err="1" smtClean="0"/>
                  <a:t>dK</a:t>
                </a:r>
                <a:r>
                  <a:rPr lang="en-US" sz="2000" b="1" dirty="0" smtClean="0"/>
                  <a:t>/</a:t>
                </a:r>
                <a:r>
                  <a:rPr lang="en-US" sz="2000" b="1" dirty="0" err="1" smtClean="0"/>
                  <a:t>dt</a:t>
                </a:r>
                <a:r>
                  <a:rPr lang="en-US" sz="2000" b="1" dirty="0" smtClean="0"/>
                  <a:t> =&gt; Y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l-GR" sz="2000" b="1" dirty="0" smtClean="0"/>
                          <m:t>β</m:t>
                        </m:r>
                        <m:r>
                          <a:rPr lang="en-US" sz="2000" b="1" i="1" dirty="0" smtClean="0">
                            <a:latin typeface="Cambria Math" panose="02040503050406030204" pitchFamily="18" charset="0"/>
                          </a:rPr>
                          <m:t> +</m:t>
                        </m:r>
                        <m:r>
                          <m:rPr>
                            <m:nor/>
                          </m:rPr>
                          <a:rPr lang="en-US" sz="2000" b="1" i="0" dirty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000" b="1" dirty="0" smtClean="0"/>
                          <m:t>dK</m:t>
                        </m:r>
                        <m:r>
                          <m:rPr>
                            <m:nor/>
                          </m:rPr>
                          <a:rPr lang="en-US" sz="2000" b="1" dirty="0" smtClean="0"/>
                          <m:t>/</m:t>
                        </m:r>
                        <m:r>
                          <m:rPr>
                            <m:nor/>
                          </m:rPr>
                          <a:rPr lang="en-US" sz="2000" b="1" dirty="0" smtClean="0"/>
                          <m:t>dt</m:t>
                        </m:r>
                      </m:num>
                      <m:den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 −</m:t>
                        </m:r>
                        <m:r>
                          <m:rPr>
                            <m:nor/>
                          </m:rPr>
                          <a:rPr lang="en-US" sz="2000" b="1" i="0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l-GR" sz="2000" b="1" dirty="0" smtClean="0"/>
                          <m:t>α</m:t>
                        </m:r>
                      </m:den>
                    </m:f>
                  </m:oMath>
                </a14:m>
                <a:r>
                  <a:rPr lang="en-US" sz="2000" b="1" dirty="0" smtClean="0"/>
                  <a:t>  </a:t>
                </a:r>
                <a:r>
                  <a:rPr lang="uk-UA" sz="2000" b="1" dirty="0" smtClean="0"/>
                  <a:t> </a:t>
                </a:r>
                <a:r>
                  <a:rPr lang="en-US" sz="2000" dirty="0" smtClean="0"/>
                  <a:t>(4)</a:t>
                </a:r>
                <a:endParaRPr lang="uk-UA" sz="2000" dirty="0" smtClean="0"/>
              </a:p>
              <a:p>
                <a:pPr algn="ctr"/>
                <a:endParaRPr lang="en-US" sz="2000" dirty="0" smtClean="0"/>
              </a:p>
              <a:p>
                <a:r>
                  <a:rPr lang="uk-UA" sz="2000" dirty="0" smtClean="0"/>
                  <a:t>Із співвідношення (3) видно, що періодичне поводження величини </a:t>
                </a:r>
                <a:r>
                  <a:rPr lang="en-US" sz="2000" b="1" dirty="0" smtClean="0"/>
                  <a:t> Y </a:t>
                </a:r>
                <a:r>
                  <a:rPr lang="uk-UA" sz="2000" dirty="0" smtClean="0"/>
                  <a:t>( або </a:t>
                </a:r>
                <a:r>
                  <a:rPr lang="uk-UA" sz="2000" b="1" dirty="0" smtClean="0"/>
                  <a:t>К</a:t>
                </a:r>
                <a:r>
                  <a:rPr lang="uk-UA" sz="2000" dirty="0" smtClean="0"/>
                  <a:t>)  може виникнути як наслідок коливань капіталовкладення. </a:t>
                </a:r>
              </a:p>
              <a:p>
                <a:r>
                  <a:rPr lang="uk-UA" sz="2000" dirty="0" smtClean="0"/>
                  <a:t>В свою чергу ці коливання виникають через потяг зрівняти величини </a:t>
                </a:r>
                <a:r>
                  <a:rPr lang="en-US" sz="2000" b="1" dirty="0" smtClean="0"/>
                  <a:t>K</a:t>
                </a:r>
                <a:r>
                  <a:rPr lang="en-US" sz="2000" dirty="0" smtClean="0"/>
                  <a:t> </a:t>
                </a:r>
                <a:r>
                  <a:rPr lang="en-US" sz="2000" dirty="0" err="1" smtClean="0"/>
                  <a:t>i</a:t>
                </a:r>
                <a:r>
                  <a:rPr lang="en-US" sz="2000" dirty="0" smtClean="0"/>
                  <a:t> </a:t>
                </a:r>
                <a:r>
                  <a:rPr lang="en-US" sz="2000" b="1" dirty="0" smtClean="0"/>
                  <a:t>R </a:t>
                </a:r>
                <a:r>
                  <a:rPr lang="en-US" sz="2000" dirty="0" smtClean="0"/>
                  <a:t>(</a:t>
                </a:r>
                <a:r>
                  <a:rPr lang="uk-UA" sz="2000" dirty="0" smtClean="0"/>
                  <a:t>бажаний рівень основного капіталу</a:t>
                </a:r>
                <a:r>
                  <a:rPr lang="en-US" sz="2000" dirty="0" smtClean="0"/>
                  <a:t>)</a:t>
                </a:r>
                <a:r>
                  <a:rPr lang="uk-UA" sz="2000" dirty="0" smtClean="0"/>
                  <a:t>.</a:t>
                </a:r>
                <a:endParaRPr lang="ru-RU" sz="2000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483" y="1976715"/>
                <a:ext cx="11331388" cy="2752741"/>
              </a:xfrm>
              <a:prstGeom prst="rect">
                <a:avLst/>
              </a:prstGeom>
              <a:blipFill>
                <a:blip r:embed="rId2"/>
                <a:stretch>
                  <a:fillRect l="-592" t="-1106" b="-28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144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416859" y="510989"/>
                <a:ext cx="11147611" cy="47374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sz="2000" dirty="0" smtClean="0"/>
                  <a:t>Нехай проводиться екстремальна політика капіталовкладень:</a:t>
                </a:r>
                <a:endParaRPr lang="en-US" sz="2000" dirty="0" smtClean="0"/>
              </a:p>
              <a:p>
                <a:endParaRPr lang="uk-UA" sz="2000" dirty="0" smtClean="0"/>
              </a:p>
              <a:p>
                <a:r>
                  <a:rPr lang="uk-UA" sz="2000" dirty="0"/>
                  <a:t> </a:t>
                </a:r>
                <a:endParaRPr lang="uk-UA" sz="2000" dirty="0" smtClean="0"/>
              </a:p>
              <a:p>
                <a:pPr algn="ctr"/>
                <a:r>
                  <a:rPr lang="en-US" sz="2000" dirty="0" smtClean="0"/>
                  <a:t>(5)</a:t>
                </a:r>
                <a:r>
                  <a:rPr lang="en-US" sz="2000" b="1" dirty="0" smtClean="0"/>
                  <a:t>  </a:t>
                </a:r>
                <a:r>
                  <a:rPr lang="en-US" sz="2000" b="1" dirty="0" err="1" smtClean="0"/>
                  <a:t>dK</a:t>
                </a:r>
                <a:r>
                  <a:rPr lang="en-US" sz="2000" b="1" dirty="0" smtClean="0"/>
                  <a:t>/</a:t>
                </a:r>
                <a:r>
                  <a:rPr lang="en-US" sz="2000" b="1" dirty="0" err="1" smtClean="0"/>
                  <a:t>dt</a:t>
                </a:r>
                <a:r>
                  <a:rPr lang="en-US" sz="2000" b="1" dirty="0" smtClean="0"/>
                  <a:t> =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  <m:t>𝒌</m:t>
                                </m:r>
                              </m:e>
                              <m:sub>
                                <m: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,   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𝑲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&lt;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</m:e>
                          <m:e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           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,   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𝑲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</m:e>
                          <m:e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  <m:t>𝒌</m:t>
                                </m:r>
                              </m:e>
                              <m:sub>
                                <m:r>
                                  <a:rPr lang="en-US" sz="2000" b="1" i="1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</m:sSub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&lt;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𝟎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,  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𝑲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  <m:r>
                              <a:rPr lang="en-US" sz="2000" b="1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</m:e>
                        </m:eqArr>
                      </m:e>
                    </m:d>
                  </m:oMath>
                </a14:m>
                <a:endParaRPr lang="en-US" sz="2000" b="1" dirty="0" smtClean="0"/>
              </a:p>
              <a:p>
                <a:pPr marL="342900" indent="-342900" algn="ctr">
                  <a:buAutoNum type="arabicParenBoth" startAt="4"/>
                </a:pPr>
                <a:endParaRPr lang="uk-UA" sz="2000" b="1" dirty="0" smtClean="0"/>
              </a:p>
              <a:p>
                <a:pPr/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e>
                      <m:sub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uk-UA" sz="2000" b="1" dirty="0" smtClean="0"/>
                  <a:t> </a:t>
                </a:r>
                <a:r>
                  <a:rPr lang="uk-UA" sz="2000" dirty="0" smtClean="0"/>
                  <a:t>і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e>
                      <m:sub>
                        <m:r>
                          <a:rPr lang="uk-UA" sz="20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uk-UA" sz="2000" b="1" dirty="0" smtClean="0"/>
                  <a:t> </a:t>
                </a:r>
                <a:r>
                  <a:rPr lang="uk-UA" sz="2000" dirty="0" smtClean="0"/>
                  <a:t>не залежать від часу </a:t>
                </a:r>
                <a:r>
                  <a:rPr lang="en-US" sz="2000" b="1" dirty="0" smtClean="0"/>
                  <a:t>t</a:t>
                </a:r>
                <a:r>
                  <a:rPr lang="en-US" sz="2000" dirty="0" smtClean="0"/>
                  <a:t> . </a:t>
                </a:r>
                <a:endParaRPr lang="uk-UA" sz="2000" dirty="0" smtClean="0"/>
              </a:p>
              <a:p>
                <a:pPr algn="just"/>
                <a:r>
                  <a:rPr lang="uk-UA" sz="2000" dirty="0" smtClean="0"/>
                  <a:t>Якщо основний капітал менший бажаного рівня то (4) відповідає максимуму капіталовкладень.</a:t>
                </a:r>
              </a:p>
              <a:p>
                <a:pPr algn="just"/>
                <a:r>
                  <a:rPr lang="en-US" sz="2000" dirty="0" smtClean="0"/>
                  <a:t> </a:t>
                </a:r>
                <a:r>
                  <a:rPr lang="uk-UA" sz="2000" dirty="0" smtClean="0"/>
                  <a:t>Коли ж бажаний рівень перевищений, капіталовкладення нульові, а основний капітал амортизується зі швидкістю </a:t>
                </a:r>
                <a14:m>
                  <m:oMath xmlns:m="http://schemas.openxmlformats.org/officeDocument/2006/math">
                    <m:r>
                      <a:rPr lang="en-US" sz="2000" b="1" i="1" smtClean="0"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e>
                      <m:sub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uk-UA" sz="2000" dirty="0" smtClean="0"/>
                  <a:t>. </a:t>
                </a:r>
              </a:p>
              <a:p>
                <a:pPr algn="just"/>
                <a:r>
                  <a:rPr lang="uk-UA" sz="2000" dirty="0"/>
                  <a:t> </a:t>
                </a:r>
                <a:r>
                  <a:rPr lang="uk-UA" sz="2000" dirty="0" smtClean="0"/>
                  <a:t> При максимальному рівні капіталовкладень швидкість, з якою можуть будуватися нові підприємства, більше швидкості амортизації і старіння =</a:t>
                </a:r>
                <a:r>
                  <a:rPr lang="en-US" sz="2000" dirty="0" smtClean="0"/>
                  <a:t>&gt;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e>
                      <m:sub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uk-UA" sz="2000" b="1" dirty="0" smtClean="0"/>
                  <a:t> </a:t>
                </a:r>
                <a:r>
                  <a:rPr lang="en-US" sz="2000" b="1" dirty="0" smtClean="0"/>
                  <a:t>&gt;</a:t>
                </a:r>
                <a:r>
                  <a:rPr lang="uk-UA" sz="2000" b="1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𝒌</m:t>
                        </m:r>
                      </m:e>
                      <m:sub>
                        <m:r>
                          <a:rPr lang="uk-UA" sz="2000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US" sz="2000" b="1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sz="2000" b="1" dirty="0" smtClean="0"/>
              </a:p>
              <a:p>
                <a:pPr marL="342900" indent="-342900" algn="ctr">
                  <a:buAutoNum type="arabicParenBoth" startAt="4"/>
                </a:pPr>
                <a:endParaRPr lang="en-US" sz="2000" b="1" dirty="0"/>
              </a:p>
              <a:p>
                <a:endParaRPr lang="ru-RU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859" y="510989"/>
                <a:ext cx="11147611" cy="4737451"/>
              </a:xfrm>
              <a:prstGeom prst="rect">
                <a:avLst/>
              </a:prstGeom>
              <a:blipFill>
                <a:blip r:embed="rId2"/>
                <a:stretch>
                  <a:fillRect l="-547" t="-772" r="-5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846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591670" y="147918"/>
                <a:ext cx="11093822" cy="42266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uk-UA" dirty="0" smtClean="0"/>
                  <a:t>З рівнянь (3) – (6) випливає, що </a:t>
                </a:r>
              </a:p>
              <a:p>
                <a:endParaRPr lang="uk-UA" dirty="0"/>
              </a:p>
              <a:p>
                <a:pPr algn="ctr"/>
                <a:r>
                  <a:rPr lang="en-US" b="1" dirty="0" smtClean="0"/>
                  <a:t>R =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b="1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sSub>
                              <m:sSubPr>
                                <m:ctrlP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𝜸</m:t>
                            </m:r>
                            <m:f>
                              <m:fPr>
                                <m:ctrlP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𝜷</m:t>
                                </m:r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en-US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 panose="02040503050406030204" pitchFamily="18" charset="0"/>
                                      </a:rPr>
                                      <m:t>𝟏</m:t>
                                    </m:r>
                                  </m:sub>
                                </m:sSub>
                                <m:r>
                                  <m:rPr>
                                    <m:nor/>
                                  </m:rPr>
                                  <a:rPr lang="uk-UA" b="1" dirty="0" smtClean="0"/>
                                  <m:t> </m:t>
                                </m:r>
                              </m:num>
                              <m:den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𝜶</m:t>
                                </m:r>
                              </m:den>
                            </m:f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,  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𝑲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&lt;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𝟎</m:t>
                                </m:r>
                              </m:sub>
                            </m:sSub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𝜸</m:t>
                            </m:r>
                            <m:f>
                              <m:fPr>
                                <m:ctrlP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𝜷</m:t>
                                </m:r>
                                <m:r>
                                  <m:rPr>
                                    <m:nor/>
                                  </m:rPr>
                                  <a:rPr lang="uk-UA" b="1" dirty="0" smtClean="0"/>
                                  <m:t> </m:t>
                                </m:r>
                              </m:num>
                              <m:den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𝜶</m:t>
                                </m:r>
                              </m:den>
                            </m:f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, 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   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𝑲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</m:e>
                          <m:e>
                            <m:sSub>
                              <m:sSubPr>
                                <m:ctrlP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</m:sSub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𝜸</m:t>
                            </m:r>
                            <m:f>
                              <m:fPr>
                                <m:ctrlP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a:rPr lang="el-GR" b="1" i="1" smtClean="0">
                                    <a:latin typeface="Cambria Math" panose="02040503050406030204" pitchFamily="18" charset="0"/>
                                  </a:rPr>
                                  <m:t>𝜷</m:t>
                                </m:r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b="1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b="1" i="1" smtClean="0">
                                        <a:latin typeface="Cambria Math" panose="02040503050406030204" pitchFamily="18" charset="0"/>
                                      </a:rPr>
                                      <m:t>𝒌</m:t>
                                    </m:r>
                                  </m:e>
                                  <m:sub>
                                    <m:r>
                                      <a:rPr lang="en-US" b="1" i="1" smtClean="0"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b>
                                </m:sSub>
                                <m:r>
                                  <m:rPr>
                                    <m:nor/>
                                  </m:rPr>
                                  <a:rPr lang="uk-UA" b="1" dirty="0" smtClean="0"/>
                                  <m:t> </m:t>
                                </m:r>
                              </m:num>
                              <m:den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b="1" i="1" smtClean="0">
                                    <a:latin typeface="Cambria Math" panose="02040503050406030204" pitchFamily="18" charset="0"/>
                                  </a:rPr>
                                  <m:t>𝜶</m:t>
                                </m:r>
                              </m:den>
                            </m:f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   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𝑲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&gt;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𝑹</m:t>
                            </m:r>
                            <m:r>
                              <a:rPr lang="en-US" b="1" i="1" smtClean="0">
                                <a:latin typeface="Cambria Math" panose="02040503050406030204" pitchFamily="18" charset="0"/>
                              </a:rPr>
                              <m:t>,</m:t>
                            </m:r>
                          </m:e>
                        </m:eqArr>
                      </m:e>
                    </m:d>
                    <m:r>
                      <a:rPr lang="uk-UA" b="1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uk-UA" b="1" dirty="0" smtClean="0"/>
              </a:p>
              <a:p>
                <a:pPr algn="just"/>
                <a:r>
                  <a:rPr lang="uk-UA" dirty="0" smtClean="0"/>
                  <a:t>Нехай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uk-UA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b="1" dirty="0" smtClean="0"/>
                  <a:t>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US" b="1" dirty="0" smtClean="0"/>
                  <a:t>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</a:rPr>
                      <m:t>𝑲</m:t>
                    </m:r>
                    <m:r>
                      <a:rPr lang="en-US" b="1" i="1" smtClean="0">
                        <a:latin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uk-UA" dirty="0" smtClean="0"/>
                  <a:t>, так що при </a:t>
                </a:r>
                <a:r>
                  <a:rPr lang="en-US" b="1" dirty="0" smtClean="0"/>
                  <a:t>t = 0 </a:t>
                </a:r>
                <a:r>
                  <a:rPr lang="uk-UA" dirty="0" smtClean="0"/>
                  <a:t>виконується </a:t>
                </a:r>
                <a:r>
                  <a:rPr lang="en-US" b="1" i="1" dirty="0" smtClean="0"/>
                  <a:t>R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b="1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uk-UA" b="1" i="1" dirty="0" smtClean="0"/>
                  <a:t> </a:t>
                </a:r>
                <a:r>
                  <a:rPr lang="uk-UA" dirty="0" smtClean="0"/>
                  <a:t>Тому рівень капіталовкладень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b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0" smtClean="0">
                            <a:latin typeface="Cambria Math" panose="02040503050406030204" pitchFamily="18" charset="0"/>
                          </a:rPr>
                          <m:t>𝐤</m:t>
                        </m:r>
                      </m:e>
                      <m:sub>
                        <m:r>
                          <a:rPr lang="en-US" b="1" i="0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US" b="1" i="0" smtClean="0">
                        <a:latin typeface="Cambria Math" panose="02040503050406030204" pitchFamily="18" charset="0"/>
                      </a:rPr>
                      <m:t>&gt;</m:t>
                    </m:r>
                    <m:r>
                      <a:rPr lang="en-US" b="1" i="0" smtClean="0"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uk-UA" b="0" i="1" smtClean="0"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r>
                  <a:rPr lang="uk-UA" dirty="0" smtClean="0"/>
                  <a:t>величина </a:t>
                </a:r>
                <a:r>
                  <a:rPr lang="uk-UA" b="1" dirty="0" smtClean="0"/>
                  <a:t>К </a:t>
                </a:r>
                <a:r>
                  <a:rPr lang="uk-UA" dirty="0" smtClean="0"/>
                  <a:t>збільшується, а</a:t>
                </a:r>
                <a:r>
                  <a:rPr lang="uk-UA" b="1" dirty="0" smtClean="0"/>
                  <a:t> </a:t>
                </a:r>
                <a:r>
                  <a:rPr lang="en-US" b="1" dirty="0" smtClean="0"/>
                  <a:t>Y</a:t>
                </a:r>
                <a:r>
                  <a:rPr lang="uk-UA" b="1" i="1" dirty="0" smtClean="0"/>
                  <a:t> </a:t>
                </a:r>
                <a:r>
                  <a:rPr lang="uk-UA" dirty="0" smtClean="0"/>
                  <a:t>залишається незмінною до тих пір, доки не досягається рівність </a:t>
                </a:r>
                <a:r>
                  <a:rPr lang="uk-UA" b="1" i="1" dirty="0"/>
                  <a:t>К</a:t>
                </a:r>
                <a:r>
                  <a:rPr lang="en-US" b="1" i="1" dirty="0" smtClean="0"/>
                  <a:t>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uk-UA" b="1" i="1" dirty="0" smtClean="0"/>
                  <a:t>. </a:t>
                </a:r>
                <a:r>
                  <a:rPr lang="uk-UA" dirty="0" smtClean="0"/>
                  <a:t>Тоді </a:t>
                </a:r>
                <a:r>
                  <a:rPr lang="en-US" b="1" dirty="0" smtClean="0"/>
                  <a:t>R</a:t>
                </a:r>
                <a:r>
                  <a:rPr lang="en-US" dirty="0" smtClean="0"/>
                  <a:t> </a:t>
                </a:r>
                <a:r>
                  <a:rPr lang="uk-UA" dirty="0" smtClean="0"/>
                  <a:t>приймає значення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uk-UA" b="1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uk-UA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  <m:r>
                          <a:rPr lang="uk-UA" b="1" i="1" smtClean="0"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uk-UA" b="0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uk-UA" dirty="0" smtClean="0"/>
                  <a:t>так як </a:t>
                </a:r>
                <a:r>
                  <a:rPr lang="uk-UA" b="1" i="1" dirty="0" smtClean="0"/>
                  <a:t>К</a:t>
                </a:r>
                <a:r>
                  <a:rPr lang="en-US" b="1" i="1" dirty="0" smtClean="0"/>
                  <a:t> </a:t>
                </a:r>
                <a:r>
                  <a:rPr lang="en-US" b="1" i="1" dirty="0" smtClean="0"/>
                  <a:t>= R. </a:t>
                </a:r>
                <a:r>
                  <a:rPr lang="uk-UA" dirty="0" smtClean="0"/>
                  <a:t>Тепер </a:t>
                </a:r>
                <a:r>
                  <a:rPr lang="en-US" dirty="0" smtClean="0"/>
                  <a:t> </a:t>
                </a:r>
                <a:r>
                  <a:rPr lang="en-US" b="1" dirty="0" smtClean="0"/>
                  <a:t>K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b="1" dirty="0" smtClean="0"/>
                  <a:t> &gt; R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b>
                    </m:sSub>
                    <m:r>
                      <a:rPr lang="en-US" b="1" i="0" smtClean="0">
                        <a:latin typeface="Cambria Math" panose="02040503050406030204" pitchFamily="18" charset="0"/>
                      </a:rPr>
                      <m:t>, </m:t>
                    </m:r>
                  </m:oMath>
                </a14:m>
                <a:r>
                  <a:rPr lang="uk-UA" dirty="0" smtClean="0"/>
                  <a:t>і величина </a:t>
                </a:r>
                <a:r>
                  <a:rPr lang="en-US" b="1" dirty="0" smtClean="0"/>
                  <a:t>R </a:t>
                </a:r>
                <a:r>
                  <a:rPr lang="uk-UA" dirty="0" smtClean="0"/>
                  <a:t>одразу стає рівною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uk-UA" dirty="0" smtClean="0"/>
                  <a:t>. Таким чином</a:t>
                </a:r>
                <a:r>
                  <a:rPr lang="en-US" dirty="0" smtClean="0"/>
                  <a:t> </a:t>
                </a:r>
                <a:r>
                  <a:rPr lang="en-US" b="1" dirty="0" err="1" smtClean="0"/>
                  <a:t>dK</a:t>
                </a:r>
                <a:r>
                  <a:rPr lang="en-US" b="1" dirty="0" smtClean="0"/>
                  <a:t>/</a:t>
                </a:r>
                <a:r>
                  <a:rPr lang="en-US" b="1" dirty="0" err="1" smtClean="0"/>
                  <a:t>dt</a:t>
                </a:r>
                <a:r>
                  <a:rPr lang="uk-UA" dirty="0" smtClean="0"/>
                  <a:t>, одразу змінюється від величини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𝒌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uk-UA" dirty="0" smtClean="0"/>
                  <a:t>до</a:t>
                </a:r>
                <a:r>
                  <a:rPr lang="en-US" dirty="0" smtClean="0"/>
                  <a:t> </a:t>
                </a:r>
                <a:r>
                  <a:rPr lang="en-US" b="1" dirty="0" smtClean="0"/>
                  <a:t>-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𝒌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uk-UA" dirty="0" smtClean="0"/>
                  <a:t> , а</a:t>
                </a:r>
                <a:r>
                  <a:rPr lang="en-US" dirty="0" smtClean="0"/>
                  <a:t> </a:t>
                </a:r>
                <a:r>
                  <a:rPr lang="en-US" b="1" dirty="0" smtClean="0"/>
                  <a:t>R - </a:t>
                </a:r>
                <a:r>
                  <a:rPr lang="uk-UA" dirty="0" smtClean="0"/>
                  <a:t> від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uk-UA" dirty="0" smtClean="0"/>
                  <a:t> до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uk-UA" dirty="0" smtClean="0"/>
                  <a:t>. В той же самий момент, згідно формули </a:t>
                </a:r>
                <a:r>
                  <a:rPr lang="en-US" dirty="0" smtClean="0"/>
                  <a:t>(4)</a:t>
                </a:r>
                <a:r>
                  <a:rPr lang="uk-UA" dirty="0" smtClean="0"/>
                  <a:t>, різко падає об’єм виробництва. Тепер</a:t>
                </a:r>
                <a:r>
                  <a:rPr lang="en-US" dirty="0" smtClean="0"/>
                  <a:t> </a:t>
                </a:r>
                <a:r>
                  <a:rPr lang="en-US" b="1" dirty="0" smtClean="0"/>
                  <a:t>K</a:t>
                </a:r>
                <a:r>
                  <a:rPr lang="uk-UA" dirty="0" smtClean="0"/>
                  <a:t> спадає до величини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uk-UA" dirty="0" smtClean="0"/>
                  <a:t>.</a:t>
                </a:r>
                <a:endParaRPr lang="en-US" dirty="0" smtClean="0"/>
              </a:p>
              <a:p>
                <a:pPr algn="just"/>
                <a:r>
                  <a:rPr lang="uk-UA" dirty="0" smtClean="0"/>
                  <a:t>Аналогічне міркування показує, що </a:t>
                </a:r>
                <a:r>
                  <a:rPr lang="en-US" b="1" dirty="0" smtClean="0"/>
                  <a:t>R </a:t>
                </a:r>
                <a:r>
                  <a:rPr lang="uk-UA" b="1" dirty="0" smtClean="0"/>
                  <a:t> </a:t>
                </a:r>
                <a:r>
                  <a:rPr lang="uk-UA" dirty="0" smtClean="0"/>
                  <a:t>при цьому стає рівним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uk-UA" dirty="0" smtClean="0"/>
                  <a:t>, так що </a:t>
                </a:r>
                <a:r>
                  <a:rPr lang="en-US" b="1" dirty="0" smtClean="0"/>
                  <a:t>K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US" b="1" dirty="0" smtClean="0"/>
                  <a:t> </a:t>
                </a:r>
                <a:r>
                  <a:rPr lang="en-US" b="1" dirty="0" smtClean="0"/>
                  <a:t>&lt; </a:t>
                </a:r>
                <a:r>
                  <a:rPr lang="en-US" b="1" dirty="0" smtClean="0"/>
                  <a:t>R =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uk-UA" dirty="0" smtClean="0"/>
                  <a:t>, і величина</a:t>
                </a:r>
                <a:r>
                  <a:rPr lang="en-US" dirty="0" smtClean="0"/>
                  <a:t> </a:t>
                </a:r>
                <a:r>
                  <a:rPr lang="en-US" b="1" dirty="0" err="1" smtClean="0"/>
                  <a:t>dK</a:t>
                </a:r>
                <a:r>
                  <a:rPr lang="en-US" b="1" dirty="0" smtClean="0"/>
                  <a:t>/</a:t>
                </a:r>
                <a:r>
                  <a:rPr lang="en-US" b="1" dirty="0" err="1" smtClean="0"/>
                  <a:t>dt</a:t>
                </a:r>
                <a:r>
                  <a:rPr lang="uk-UA" dirty="0" smtClean="0"/>
                  <a:t> знову стає рівною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𝒌</m:t>
                        </m:r>
                      </m:e>
                      <m:sub>
                        <m:r>
                          <a:rPr lang="en-US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uk-UA" dirty="0" smtClean="0"/>
                  <a:t>. Основний капітал </a:t>
                </a:r>
                <a:r>
                  <a:rPr lang="en-US" dirty="0"/>
                  <a:t> </a:t>
                </a:r>
                <a:r>
                  <a:rPr lang="en-US" b="1" dirty="0" smtClean="0"/>
                  <a:t>K </a:t>
                </a:r>
                <a:r>
                  <a:rPr lang="uk-UA" dirty="0" smtClean="0"/>
                  <a:t>знову росте до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US" dirty="0" smtClean="0"/>
                  <a:t> </a:t>
                </a:r>
                <a:r>
                  <a:rPr lang="uk-UA" dirty="0" smtClean="0"/>
                  <a:t>і цикл замикається. Таким чином, обидві величини,</a:t>
                </a:r>
                <a:r>
                  <a:rPr lang="en-US" dirty="0" smtClean="0"/>
                  <a:t> </a:t>
                </a:r>
                <a:r>
                  <a:rPr lang="en-US" b="1" dirty="0" smtClean="0"/>
                  <a:t>K</a:t>
                </a:r>
                <a:r>
                  <a:rPr lang="uk-UA" dirty="0" smtClean="0"/>
                  <a:t> і, </a:t>
                </a:r>
                <a:r>
                  <a:rPr lang="en-US" b="1" dirty="0" smtClean="0"/>
                  <a:t>Y</a:t>
                </a:r>
                <a:r>
                  <a:rPr lang="en-US" dirty="0" smtClean="0"/>
                  <a:t> </a:t>
                </a:r>
                <a:r>
                  <a:rPr lang="uk-UA" dirty="0" smtClean="0"/>
                  <a:t>мають коливання.</a:t>
                </a: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670" y="147918"/>
                <a:ext cx="11093822" cy="4226670"/>
              </a:xfrm>
              <a:prstGeom prst="rect">
                <a:avLst/>
              </a:prstGeom>
              <a:blipFill>
                <a:blip r:embed="rId2"/>
                <a:stretch>
                  <a:fillRect l="-440" t="-720" r="-495" b="-129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0449" y="4075456"/>
            <a:ext cx="3468198" cy="2648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204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8565" y="618565"/>
            <a:ext cx="103945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/>
              <a:t>Модель 2</a:t>
            </a:r>
          </a:p>
          <a:p>
            <a:r>
              <a:rPr lang="uk-UA" sz="2000" dirty="0"/>
              <a:t> </a:t>
            </a:r>
            <a:r>
              <a:rPr lang="uk-UA" sz="2000" dirty="0" smtClean="0"/>
              <a:t>Модифікується модель 1. Для цього : 1) враховується капіталовкладення на ріст об’єму  виробництва, 2) відмовляються від стрибкоподібних змін в капіталовкладенні.</a:t>
            </a:r>
          </a:p>
          <a:p>
            <a:r>
              <a:rPr lang="uk-UA" sz="2000" b="1" dirty="0" smtClean="0"/>
              <a:t>Модель 3</a:t>
            </a:r>
          </a:p>
          <a:p>
            <a:r>
              <a:rPr lang="uk-UA" sz="2000" dirty="0"/>
              <a:t> </a:t>
            </a:r>
            <a:r>
              <a:rPr lang="uk-UA" sz="2000" dirty="0" smtClean="0"/>
              <a:t>Враховується запізнення  реальних капіталовкладень відносно прийняття рішення про їх необхідність.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7084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30137" y="2850776"/>
            <a:ext cx="36631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err="1" smtClean="0"/>
              <a:t>Дякую</a:t>
            </a:r>
            <a:r>
              <a:rPr lang="ru-RU" sz="4000" b="1" dirty="0" smtClean="0"/>
              <a:t> за </a:t>
            </a:r>
            <a:r>
              <a:rPr lang="ru-RU" sz="4000" b="1" dirty="0" err="1" smtClean="0"/>
              <a:t>увагу</a:t>
            </a:r>
            <a:r>
              <a:rPr lang="ru-RU" sz="3200" dirty="0" smtClean="0"/>
              <a:t>!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225593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696</Words>
  <Application>Microsoft Office PowerPoint</Application>
  <PresentationFormat>Широкоэкранный</PresentationFormat>
  <Paragraphs>54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Cambria Math</vt:lpstr>
      <vt:lpstr>Тема Office</vt:lpstr>
      <vt:lpstr>Хвилі Кондратьєва</vt:lpstr>
      <vt:lpstr>Презентация PowerPoint</vt:lpstr>
      <vt:lpstr>4 фази ділової активності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Хвилі Кондратьєва</dc:title>
  <dc:creator>Ivan</dc:creator>
  <cp:lastModifiedBy>Ivan</cp:lastModifiedBy>
  <cp:revision>27</cp:revision>
  <dcterms:created xsi:type="dcterms:W3CDTF">2019-09-10T14:42:04Z</dcterms:created>
  <dcterms:modified xsi:type="dcterms:W3CDTF">2019-09-10T20:58:57Z</dcterms:modified>
</cp:coreProperties>
</file>