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433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548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51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968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289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97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927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12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217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200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2785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548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2239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409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6995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190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8EDB4-7CC9-4235-814D-F4D42D57661E}" type="datetimeFigureOut">
              <a:rPr lang="ru-RU" smtClean="0"/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579F32-8539-47F5-A58D-D6FFDAAE92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37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7755" y="2128838"/>
            <a:ext cx="9144000" cy="23876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Метод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поступальної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дифузії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та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спектрофотометрична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реєстрація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за часом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розмивання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межі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поділу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«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розчинник-розчин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» макромолекул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25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50293"/>
            <a:ext cx="8596668" cy="13208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Поступальна дифузія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78200"/>
            <a:ext cx="8596668" cy="3880773"/>
          </a:xfrm>
        </p:spPr>
        <p:txBody>
          <a:bodyPr>
            <a:noAutofit/>
          </a:bodyPr>
          <a:lstStyle/>
          <a:p>
            <a:r>
              <a:rPr lang="ru-RU" sz="2400" dirty="0" err="1"/>
              <a:t>Дифузія</a:t>
            </a:r>
            <a:r>
              <a:rPr lang="ru-RU" sz="2400" dirty="0"/>
              <a:t> -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хаотичне</a:t>
            </a:r>
            <a:r>
              <a:rPr lang="ru-RU" sz="2400" dirty="0"/>
              <a:t> </a:t>
            </a:r>
            <a:r>
              <a:rPr lang="ru-RU" sz="2400" dirty="0" err="1"/>
              <a:t>переміщення</a:t>
            </a:r>
            <a:r>
              <a:rPr lang="ru-RU" sz="2400" dirty="0"/>
              <a:t> макромолекул з </a:t>
            </a:r>
            <a:r>
              <a:rPr lang="ru-RU" sz="2400" dirty="0" err="1"/>
              <a:t>об'єму</a:t>
            </a:r>
            <a:r>
              <a:rPr lang="ru-RU" sz="2400" dirty="0"/>
              <a:t>, в </a:t>
            </a:r>
            <a:r>
              <a:rPr lang="ru-RU" sz="2400" dirty="0" err="1"/>
              <a:t>якому</a:t>
            </a:r>
            <a:r>
              <a:rPr lang="ru-RU" sz="2400" dirty="0"/>
              <a:t> </a:t>
            </a:r>
            <a:r>
              <a:rPr lang="ru-RU" sz="2400" dirty="0" err="1"/>
              <a:t>висока</a:t>
            </a:r>
            <a:r>
              <a:rPr lang="ru-RU" sz="2400" dirty="0"/>
              <a:t> </a:t>
            </a:r>
            <a:r>
              <a:rPr lang="ru-RU" sz="2400" dirty="0" err="1"/>
              <a:t>концентрація</a:t>
            </a:r>
            <a:r>
              <a:rPr lang="ru-RU" sz="2400" dirty="0"/>
              <a:t>, в </a:t>
            </a:r>
            <a:r>
              <a:rPr lang="ru-RU" sz="2400" dirty="0" err="1"/>
              <a:t>об'єм</a:t>
            </a:r>
            <a:r>
              <a:rPr lang="ru-RU" sz="2400" dirty="0"/>
              <a:t> з </a:t>
            </a:r>
            <a:r>
              <a:rPr lang="ru-RU" sz="2400" dirty="0" err="1"/>
              <a:t>низькою</a:t>
            </a:r>
            <a:r>
              <a:rPr lang="ru-RU" sz="2400" dirty="0"/>
              <a:t> </a:t>
            </a:r>
            <a:r>
              <a:rPr lang="ru-RU" sz="2400" dirty="0" err="1"/>
              <a:t>концентрацією</a:t>
            </a:r>
            <a:r>
              <a:rPr lang="ru-RU" sz="2400" dirty="0"/>
              <a:t>. </a:t>
            </a:r>
            <a:endParaRPr lang="ru-RU" sz="2400" dirty="0" smtClean="0"/>
          </a:p>
          <a:p>
            <a:r>
              <a:rPr lang="ru-RU" sz="2400" dirty="0" err="1" smtClean="0"/>
              <a:t>Дифузійний</a:t>
            </a:r>
            <a:r>
              <a:rPr lang="ru-RU" sz="2400" dirty="0" smtClean="0"/>
              <a:t> </a:t>
            </a:r>
            <a:r>
              <a:rPr lang="ru-RU" sz="2400" dirty="0" err="1"/>
              <a:t>потік</a:t>
            </a:r>
            <a:r>
              <a:rPr lang="ru-RU" sz="2400" dirty="0"/>
              <a:t> </a:t>
            </a:r>
            <a:r>
              <a:rPr lang="ru-RU" sz="2400" dirty="0" err="1"/>
              <a:t>речовини</a:t>
            </a:r>
            <a:r>
              <a:rPr lang="ru-RU" sz="2400" dirty="0"/>
              <a:t> </a:t>
            </a:r>
            <a:r>
              <a:rPr lang="ru-RU" sz="2400" dirty="0" err="1"/>
              <a:t>описується</a:t>
            </a:r>
            <a:r>
              <a:rPr lang="ru-RU" sz="2400" dirty="0"/>
              <a:t> законом </a:t>
            </a:r>
            <a:r>
              <a:rPr lang="ru-RU" sz="2400" dirty="0" err="1"/>
              <a:t>Фіка</a:t>
            </a:r>
            <a:r>
              <a:rPr lang="ru-RU" sz="2400" dirty="0"/>
              <a:t>: </a:t>
            </a:r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де </a:t>
            </a:r>
            <a:r>
              <a:rPr lang="en-US" sz="2400" dirty="0"/>
              <a:t>n – </a:t>
            </a:r>
            <a:r>
              <a:rPr lang="ru-RU" sz="2400" dirty="0" err="1"/>
              <a:t>кількість</a:t>
            </a:r>
            <a:r>
              <a:rPr lang="ru-RU" sz="2400" dirty="0"/>
              <a:t> </a:t>
            </a:r>
            <a:r>
              <a:rPr lang="ru-RU" sz="2400" dirty="0" err="1"/>
              <a:t>дифундуючих</a:t>
            </a:r>
            <a:r>
              <a:rPr lang="ru-RU" sz="2400" dirty="0"/>
              <a:t> молекул, </a:t>
            </a:r>
            <a:r>
              <a:rPr lang="en-US" sz="2400" dirty="0"/>
              <a:t>t – </a:t>
            </a:r>
            <a:r>
              <a:rPr lang="ru-RU" sz="2400" dirty="0"/>
              <a:t>час, </a:t>
            </a:r>
            <a:r>
              <a:rPr lang="en-US" sz="2400" dirty="0"/>
              <a:t>D – </a:t>
            </a:r>
            <a:r>
              <a:rPr lang="ru-RU" sz="2400" dirty="0" err="1"/>
              <a:t>коефіцієнт</a:t>
            </a:r>
            <a:r>
              <a:rPr lang="ru-RU" sz="2400" dirty="0"/>
              <a:t> </a:t>
            </a:r>
            <a:r>
              <a:rPr lang="ru-RU" sz="2400" dirty="0" err="1"/>
              <a:t>дифузії</a:t>
            </a:r>
            <a:r>
              <a:rPr lang="ru-RU" sz="2400" dirty="0"/>
              <a:t>, </a:t>
            </a:r>
            <a:r>
              <a:rPr lang="en-US" sz="2400" dirty="0"/>
              <a:t>A – </a:t>
            </a:r>
            <a:r>
              <a:rPr lang="ru-RU" sz="2400" dirty="0" err="1"/>
              <a:t>площа</a:t>
            </a:r>
            <a:r>
              <a:rPr lang="ru-RU" sz="2400" dirty="0"/>
              <a:t>, через яку </a:t>
            </a:r>
            <a:r>
              <a:rPr lang="ru-RU" sz="2400" dirty="0" err="1"/>
              <a:t>дифундують</a:t>
            </a:r>
            <a:r>
              <a:rPr lang="ru-RU" sz="2400" dirty="0"/>
              <a:t> </a:t>
            </a:r>
            <a:r>
              <a:rPr lang="ru-RU" sz="2400" dirty="0" err="1"/>
              <a:t>макромолекули</a:t>
            </a:r>
            <a:r>
              <a:rPr lang="ru-RU" sz="2400" dirty="0"/>
              <a:t>, </a:t>
            </a:r>
            <a:r>
              <a:rPr lang="en-US" sz="2400" dirty="0"/>
              <a:t>x – </a:t>
            </a:r>
            <a:r>
              <a:rPr lang="ru-RU" sz="2400" dirty="0" err="1"/>
              <a:t>просторова</a:t>
            </a:r>
            <a:r>
              <a:rPr lang="ru-RU" sz="2400" dirty="0"/>
              <a:t> координата, </a:t>
            </a:r>
            <a:r>
              <a:rPr lang="ru-RU" sz="2400" dirty="0" smtClean="0"/>
              <a:t>𝜕𝐶/𝜕𝑥 </a:t>
            </a:r>
            <a:r>
              <a:rPr lang="ru-RU" sz="2400" dirty="0"/>
              <a:t>- </a:t>
            </a:r>
            <a:r>
              <a:rPr lang="ru-RU" sz="2400" dirty="0" err="1"/>
              <a:t>градієнт</a:t>
            </a:r>
            <a:r>
              <a:rPr lang="ru-RU" sz="2400" dirty="0"/>
              <a:t> </a:t>
            </a:r>
            <a:r>
              <a:rPr lang="ru-RU" sz="2400" dirty="0" err="1"/>
              <a:t>концентрації</a:t>
            </a:r>
            <a:r>
              <a:rPr lang="ru-RU" sz="2400" dirty="0"/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5560" t="46964" r="39328" b="42085"/>
          <a:stretch/>
        </p:blipFill>
        <p:spPr>
          <a:xfrm>
            <a:off x="3104246" y="3289111"/>
            <a:ext cx="3282907" cy="133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42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54758"/>
            <a:ext cx="8596668" cy="878006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Поступальна дифузія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32764"/>
            <a:ext cx="8596668" cy="4885899"/>
          </a:xfrm>
        </p:spPr>
        <p:txBody>
          <a:bodyPr>
            <a:noAutofit/>
          </a:bodyPr>
          <a:lstStyle/>
          <a:p>
            <a:r>
              <a:rPr lang="ru-RU" sz="2200" dirty="0" err="1"/>
              <a:t>Зв’язок</a:t>
            </a:r>
            <a:r>
              <a:rPr lang="ru-RU" sz="2200" dirty="0"/>
              <a:t> </a:t>
            </a:r>
            <a:r>
              <a:rPr lang="ru-RU" sz="2200" dirty="0" err="1"/>
              <a:t>коефіцієнта</a:t>
            </a:r>
            <a:r>
              <a:rPr lang="ru-RU" sz="2200" dirty="0"/>
              <a:t> </a:t>
            </a:r>
            <a:r>
              <a:rPr lang="ru-RU" sz="2200" dirty="0" err="1"/>
              <a:t>дифузії</a:t>
            </a:r>
            <a:r>
              <a:rPr lang="ru-RU" sz="2200" dirty="0"/>
              <a:t> </a:t>
            </a:r>
            <a:r>
              <a:rPr lang="ru-RU" sz="2200" dirty="0" smtClean="0"/>
              <a:t>з </a:t>
            </a:r>
            <a:r>
              <a:rPr lang="ru-RU" sz="2200" dirty="0" err="1" smtClean="0"/>
              <a:t>середньоквадратичним</a:t>
            </a:r>
            <a:r>
              <a:rPr lang="ru-RU" sz="2200" dirty="0" smtClean="0"/>
              <a:t> </a:t>
            </a:r>
            <a:r>
              <a:rPr lang="ru-RU" sz="2200" dirty="0" err="1"/>
              <a:t>відхиленням</a:t>
            </a:r>
            <a:r>
              <a:rPr lang="ru-RU" sz="2200" dirty="0"/>
              <a:t> і </a:t>
            </a:r>
            <a:r>
              <a:rPr lang="ru-RU" sz="2200" dirty="0" err="1"/>
              <a:t>коефіцієнтом</a:t>
            </a:r>
            <a:r>
              <a:rPr lang="ru-RU" sz="2200" dirty="0"/>
              <a:t> </a:t>
            </a:r>
            <a:r>
              <a:rPr lang="ru-RU" sz="2200" dirty="0" err="1"/>
              <a:t>внутрішнього</a:t>
            </a:r>
            <a:r>
              <a:rPr lang="ru-RU" sz="2200" dirty="0"/>
              <a:t> </a:t>
            </a:r>
            <a:r>
              <a:rPr lang="ru-RU" sz="2200" dirty="0" err="1"/>
              <a:t>тертя</a:t>
            </a:r>
            <a:r>
              <a:rPr lang="ru-RU" sz="2200" dirty="0"/>
              <a:t>: </a:t>
            </a:r>
            <a:endParaRPr lang="ru-RU" sz="2200" dirty="0" smtClean="0"/>
          </a:p>
          <a:p>
            <a:endParaRPr lang="uk-UA" sz="2200" dirty="0"/>
          </a:p>
          <a:p>
            <a:endParaRPr lang="uk-UA" sz="2200" dirty="0" smtClean="0"/>
          </a:p>
          <a:p>
            <a:r>
              <a:rPr lang="ru-RU" sz="2200" dirty="0"/>
              <a:t>Для </a:t>
            </a:r>
            <a:r>
              <a:rPr lang="ru-RU" sz="2200" dirty="0" err="1"/>
              <a:t>сферичних</a:t>
            </a:r>
            <a:r>
              <a:rPr lang="ru-RU" sz="2200" dirty="0"/>
              <a:t> макромолекул з </a:t>
            </a:r>
            <a:r>
              <a:rPr lang="ru-RU" sz="2200" dirty="0" err="1"/>
              <a:t>радіусом</a:t>
            </a:r>
            <a:r>
              <a:rPr lang="ru-RU" sz="2200" dirty="0"/>
              <a:t> r</a:t>
            </a:r>
            <a:r>
              <a:rPr lang="ru-RU" sz="2200" dirty="0" smtClean="0"/>
              <a:t>:</a:t>
            </a:r>
          </a:p>
          <a:p>
            <a:endParaRPr lang="uk-UA" sz="2200" dirty="0" smtClean="0"/>
          </a:p>
          <a:p>
            <a:endParaRPr lang="uk-UA" sz="2200" dirty="0"/>
          </a:p>
          <a:p>
            <a:r>
              <a:rPr lang="ru-RU" sz="2200" dirty="0"/>
              <a:t>𝑓 - </a:t>
            </a:r>
            <a:r>
              <a:rPr lang="ru-RU" sz="2200" dirty="0" err="1"/>
              <a:t>коефіцієнт</a:t>
            </a:r>
            <a:r>
              <a:rPr lang="ru-RU" sz="2200" dirty="0"/>
              <a:t> </a:t>
            </a:r>
            <a:r>
              <a:rPr lang="ru-RU" sz="2200" dirty="0" err="1"/>
              <a:t>внутрішнього</a:t>
            </a:r>
            <a:r>
              <a:rPr lang="ru-RU" sz="2200" dirty="0"/>
              <a:t> </a:t>
            </a:r>
            <a:r>
              <a:rPr lang="ru-RU" sz="2200" dirty="0" err="1"/>
              <a:t>тертя</a:t>
            </a:r>
            <a:r>
              <a:rPr lang="ru-RU" sz="2200" dirty="0"/>
              <a:t> при </a:t>
            </a:r>
            <a:r>
              <a:rPr lang="ru-RU" sz="2200" dirty="0" err="1"/>
              <a:t>обертанні</a:t>
            </a:r>
            <a:r>
              <a:rPr lang="ru-RU" sz="2200" dirty="0"/>
              <a:t>. </a:t>
            </a:r>
            <a:endParaRPr lang="ru-RU" sz="2200" dirty="0" smtClean="0"/>
          </a:p>
          <a:p>
            <a:r>
              <a:rPr lang="ru-RU" sz="2200" dirty="0" err="1" smtClean="0"/>
              <a:t>Маса</a:t>
            </a:r>
            <a:r>
              <a:rPr lang="ru-RU" sz="2200" dirty="0" smtClean="0"/>
              <a:t> </a:t>
            </a:r>
            <a:r>
              <a:rPr lang="ru-RU" sz="2200" dirty="0" err="1"/>
              <a:t>макромолекули</a:t>
            </a:r>
            <a:r>
              <a:rPr lang="ru-RU" sz="2200" dirty="0" smtClean="0"/>
              <a:t>:</a:t>
            </a:r>
          </a:p>
          <a:p>
            <a:endParaRPr lang="uk-UA" sz="2200" dirty="0"/>
          </a:p>
          <a:p>
            <a:endParaRPr lang="uk-UA" sz="2200" dirty="0" smtClean="0"/>
          </a:p>
          <a:p>
            <a:r>
              <a:rPr lang="ru-RU" sz="2200" dirty="0" err="1"/>
              <a:t>Молекулярна</a:t>
            </a:r>
            <a:r>
              <a:rPr lang="ru-RU" sz="2200" dirty="0"/>
              <a:t> </a:t>
            </a:r>
            <a:r>
              <a:rPr lang="ru-RU" sz="2200" dirty="0" err="1"/>
              <a:t>маса</a:t>
            </a:r>
            <a:r>
              <a:rPr lang="ru-RU" sz="2200" dirty="0"/>
              <a:t>: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045" t="23271" r="48171" b="66774"/>
          <a:stretch/>
        </p:blipFill>
        <p:spPr>
          <a:xfrm>
            <a:off x="2866028" y="1915235"/>
            <a:ext cx="2796705" cy="9917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6045" t="39597" r="25336" b="51045"/>
          <a:stretch/>
        </p:blipFill>
        <p:spPr>
          <a:xfrm>
            <a:off x="2169993" y="3375547"/>
            <a:ext cx="6010817" cy="8188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9888" t="63688" r="40112" b="25958"/>
          <a:stretch/>
        </p:blipFill>
        <p:spPr>
          <a:xfrm>
            <a:off x="2538484" y="5149757"/>
            <a:ext cx="4478212" cy="8689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36493" t="81010" r="35970" b="10030"/>
          <a:stretch/>
        </p:blipFill>
        <p:spPr>
          <a:xfrm>
            <a:off x="3984058" y="6130120"/>
            <a:ext cx="3357349" cy="61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81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210" y="1464554"/>
            <a:ext cx="8596668" cy="4895304"/>
          </a:xfrm>
        </p:spPr>
        <p:txBody>
          <a:bodyPr>
            <a:normAutofit/>
          </a:bodyPr>
          <a:lstStyle/>
          <a:p>
            <a:r>
              <a:rPr lang="ru-RU" sz="2400" dirty="0" err="1"/>
              <a:t>Поступальна</a:t>
            </a:r>
            <a:r>
              <a:rPr lang="ru-RU" sz="2400" dirty="0"/>
              <a:t> </a:t>
            </a:r>
            <a:r>
              <a:rPr lang="ru-RU" sz="2400" dirty="0" err="1"/>
              <a:t>дифузія</a:t>
            </a:r>
            <a:r>
              <a:rPr lang="ru-RU" sz="2400" dirty="0"/>
              <a:t> в </a:t>
            </a:r>
            <a:r>
              <a:rPr lang="ru-RU" sz="2400" dirty="0" err="1"/>
              <a:t>розчинах</a:t>
            </a:r>
            <a:r>
              <a:rPr lang="ru-RU" sz="2400" dirty="0"/>
              <a:t> - </a:t>
            </a:r>
            <a:r>
              <a:rPr lang="ru-RU" sz="2400" dirty="0" err="1"/>
              <a:t>процес</a:t>
            </a:r>
            <a:r>
              <a:rPr lang="ru-RU" sz="2400" dirty="0"/>
              <a:t>, </a:t>
            </a:r>
            <a:r>
              <a:rPr lang="ru-RU" sz="2400" dirty="0" err="1"/>
              <a:t>безпосередньо</a:t>
            </a:r>
            <a:r>
              <a:rPr lang="ru-RU" sz="2400" dirty="0"/>
              <a:t> </a:t>
            </a:r>
            <a:r>
              <a:rPr lang="ru-RU" sz="2400" dirty="0" err="1"/>
              <a:t>пов'язаний</a:t>
            </a:r>
            <a:r>
              <a:rPr lang="ru-RU" sz="2400" dirty="0"/>
              <a:t> з </a:t>
            </a:r>
            <a:r>
              <a:rPr lang="ru-RU" sz="2400" dirty="0" err="1"/>
              <a:t>тепловим</a:t>
            </a:r>
            <a:r>
              <a:rPr lang="ru-RU" sz="2400" dirty="0"/>
              <a:t> </a:t>
            </a:r>
            <a:r>
              <a:rPr lang="ru-RU" sz="2400" dirty="0" err="1"/>
              <a:t>рухом</a:t>
            </a:r>
            <a:r>
              <a:rPr lang="ru-RU" sz="2400" dirty="0"/>
              <a:t> молекул </a:t>
            </a:r>
            <a:r>
              <a:rPr lang="ru-RU" sz="2400" dirty="0" err="1"/>
              <a:t>розчиненої</a:t>
            </a:r>
            <a:r>
              <a:rPr lang="ru-RU" sz="2400" dirty="0"/>
              <a:t> </a:t>
            </a:r>
            <a:r>
              <a:rPr lang="ru-RU" sz="2400" dirty="0" err="1"/>
              <a:t>речовини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Тому </a:t>
            </a:r>
            <a:r>
              <a:rPr lang="ru-RU" sz="2400" dirty="0" err="1"/>
              <a:t>вивчення</a:t>
            </a:r>
            <a:r>
              <a:rPr lang="ru-RU" sz="2400" dirty="0"/>
              <a:t> </a:t>
            </a:r>
            <a:r>
              <a:rPr lang="ru-RU" sz="2400" dirty="0" err="1"/>
              <a:t>дифузії</a:t>
            </a:r>
            <a:r>
              <a:rPr lang="ru-RU" sz="2400" dirty="0"/>
              <a:t> в </a:t>
            </a:r>
            <a:r>
              <a:rPr lang="ru-RU" sz="2400" dirty="0" err="1"/>
              <a:t>розчині</a:t>
            </a:r>
            <a:r>
              <a:rPr lang="ru-RU" sz="2400" dirty="0"/>
              <a:t> </a:t>
            </a:r>
            <a:r>
              <a:rPr lang="ru-RU" sz="2400" dirty="0" err="1" smtClean="0"/>
              <a:t>високомолекулярної</a:t>
            </a:r>
            <a:r>
              <a:rPr lang="ru-RU" sz="2400" dirty="0" smtClean="0"/>
              <a:t> </a:t>
            </a:r>
            <a:r>
              <a:rPr lang="ru-RU" sz="2400" dirty="0" err="1"/>
              <a:t>речовини</a:t>
            </a:r>
            <a:r>
              <a:rPr lang="ru-RU" sz="2400" dirty="0"/>
              <a:t>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дати</a:t>
            </a:r>
            <a:r>
              <a:rPr lang="ru-RU" sz="2400" dirty="0"/>
              <a:t> </a:t>
            </a:r>
            <a:r>
              <a:rPr lang="ru-RU" sz="2400" dirty="0" err="1"/>
              <a:t>найбільш</a:t>
            </a:r>
            <a:r>
              <a:rPr lang="ru-RU" sz="2400" dirty="0"/>
              <a:t> </a:t>
            </a:r>
            <a:r>
              <a:rPr lang="ru-RU" sz="2400" dirty="0" err="1"/>
              <a:t>пряму</a:t>
            </a:r>
            <a:r>
              <a:rPr lang="ru-RU" sz="2400" dirty="0"/>
              <a:t> </a:t>
            </a:r>
            <a:r>
              <a:rPr lang="ru-RU" sz="2400" dirty="0" err="1"/>
              <a:t>інформацію</a:t>
            </a:r>
            <a:r>
              <a:rPr lang="ru-RU" sz="2400" dirty="0"/>
              <a:t> про </a:t>
            </a:r>
            <a:r>
              <a:rPr lang="ru-RU" sz="2400" dirty="0" err="1"/>
              <a:t>рухливості</a:t>
            </a:r>
            <a:r>
              <a:rPr lang="ru-RU" sz="2400" dirty="0"/>
              <a:t> </a:t>
            </a:r>
            <a:r>
              <a:rPr lang="ru-RU" sz="2400" dirty="0" err="1"/>
              <a:t>розчинених</a:t>
            </a:r>
            <a:r>
              <a:rPr lang="ru-RU" sz="2400" dirty="0"/>
              <a:t> макромолекул, а </a:t>
            </a:r>
            <a:r>
              <a:rPr lang="ru-RU" sz="2400" dirty="0" err="1"/>
              <a:t>отже</a:t>
            </a:r>
            <a:r>
              <a:rPr lang="ru-RU" sz="2400" dirty="0"/>
              <a:t>, </a:t>
            </a:r>
            <a:r>
              <a:rPr lang="ru-RU" sz="2400" dirty="0" err="1"/>
              <a:t>служити</a:t>
            </a:r>
            <a:r>
              <a:rPr lang="ru-RU" sz="2400" dirty="0"/>
              <a:t> </a:t>
            </a:r>
            <a:r>
              <a:rPr lang="ru-RU" sz="2400" dirty="0" err="1"/>
              <a:t>джерелом</a:t>
            </a:r>
            <a:r>
              <a:rPr lang="ru-RU" sz="2400" dirty="0"/>
              <a:t> </a:t>
            </a:r>
            <a:r>
              <a:rPr lang="ru-RU" sz="2400" dirty="0" err="1"/>
              <a:t>відомостей</a:t>
            </a:r>
            <a:r>
              <a:rPr lang="ru-RU" sz="2400" dirty="0"/>
              <a:t> про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 smtClean="0"/>
              <a:t>геометричні</a:t>
            </a:r>
            <a:r>
              <a:rPr lang="ru-RU" sz="2400" dirty="0" smtClean="0"/>
              <a:t> </a:t>
            </a:r>
            <a:r>
              <a:rPr lang="ru-RU" sz="2400" dirty="0"/>
              <a:t>і </a:t>
            </a:r>
            <a:r>
              <a:rPr lang="ru-RU" sz="2400" dirty="0" err="1" smtClean="0"/>
              <a:t>гідродинамічні</a:t>
            </a:r>
            <a:r>
              <a:rPr lang="ru-RU" sz="2400" dirty="0" smtClean="0"/>
              <a:t> характеристики.</a:t>
            </a:r>
          </a:p>
          <a:p>
            <a:r>
              <a:rPr lang="ru-RU" sz="2400" dirty="0"/>
              <a:t>При </a:t>
            </a:r>
            <a:r>
              <a:rPr lang="ru-RU" sz="2400" dirty="0" err="1"/>
              <a:t>поступальної</a:t>
            </a:r>
            <a:r>
              <a:rPr lang="ru-RU" sz="2400" dirty="0"/>
              <a:t> </a:t>
            </a:r>
            <a:r>
              <a:rPr lang="ru-RU" sz="2400" dirty="0" err="1"/>
              <a:t>дифузії</a:t>
            </a:r>
            <a:r>
              <a:rPr lang="ru-RU" sz="2400" dirty="0"/>
              <a:t> </a:t>
            </a:r>
            <a:r>
              <a:rPr lang="ru-RU" sz="2400" dirty="0" err="1"/>
              <a:t>частки</a:t>
            </a:r>
            <a:r>
              <a:rPr lang="ru-RU" sz="2400" dirty="0"/>
              <a:t>, </a:t>
            </a:r>
            <a:r>
              <a:rPr lang="ru-RU" sz="2400" dirty="0" err="1"/>
              <a:t>переходячи</a:t>
            </a:r>
            <a:r>
              <a:rPr lang="ru-RU" sz="2400" dirty="0"/>
              <a:t> з </a:t>
            </a:r>
            <a:r>
              <a:rPr lang="ru-RU" sz="2400" dirty="0" err="1"/>
              <a:t>області</a:t>
            </a:r>
            <a:r>
              <a:rPr lang="ru-RU" sz="2400" dirty="0"/>
              <a:t> </a:t>
            </a:r>
            <a:r>
              <a:rPr lang="ru-RU" sz="2400" dirty="0" err="1"/>
              <a:t>однією</a:t>
            </a:r>
            <a:r>
              <a:rPr lang="ru-RU" sz="2400" dirty="0"/>
              <a:t> </a:t>
            </a:r>
            <a:r>
              <a:rPr lang="ru-RU" sz="2400" dirty="0" err="1"/>
              <a:t>концентрації</a:t>
            </a:r>
            <a:r>
              <a:rPr lang="ru-RU" sz="2400" dirty="0"/>
              <a:t> в область </a:t>
            </a:r>
            <a:r>
              <a:rPr lang="ru-RU" sz="2400" dirty="0" err="1"/>
              <a:t>іншого</a:t>
            </a:r>
            <a:r>
              <a:rPr lang="ru-RU" sz="2400" dirty="0"/>
              <a:t>, </a:t>
            </a:r>
            <a:r>
              <a:rPr lang="ru-RU" sz="2400" dirty="0" err="1"/>
              <a:t>зазнають</a:t>
            </a:r>
            <a:r>
              <a:rPr lang="ru-RU" sz="2400" dirty="0"/>
              <a:t> </a:t>
            </a:r>
            <a:r>
              <a:rPr lang="ru-RU" sz="2400" dirty="0" err="1"/>
              <a:t>зміна</a:t>
            </a:r>
            <a:r>
              <a:rPr lang="ru-RU" sz="2400" dirty="0"/>
              <a:t> </a:t>
            </a:r>
            <a:r>
              <a:rPr lang="ru-RU" sz="2400" dirty="0" err="1"/>
              <a:t>навколишнього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/>
              <a:t>фізичного</a:t>
            </a:r>
            <a:r>
              <a:rPr lang="ru-RU" sz="2400" dirty="0"/>
              <a:t> </a:t>
            </a:r>
            <a:r>
              <a:rPr lang="ru-RU" sz="2400" dirty="0" err="1"/>
              <a:t>середовища</a:t>
            </a:r>
            <a:r>
              <a:rPr lang="ru-RU" sz="2400" dirty="0"/>
              <a:t>, в </a:t>
            </a:r>
            <a:r>
              <a:rPr lang="ru-RU" sz="2400" dirty="0" err="1"/>
              <a:t>результаті</a:t>
            </a:r>
            <a:r>
              <a:rPr lang="ru-RU" sz="2400" dirty="0"/>
              <a:t> </a:t>
            </a:r>
            <a:r>
              <a:rPr lang="ru-RU" sz="2400" dirty="0" err="1"/>
              <a:t>чого</a:t>
            </a:r>
            <a:r>
              <a:rPr lang="ru-RU" sz="2400" dirty="0"/>
              <a:t> </a:t>
            </a:r>
            <a:r>
              <a:rPr lang="ru-RU" sz="2400" dirty="0" err="1"/>
              <a:t>змінюється</a:t>
            </a:r>
            <a:r>
              <a:rPr lang="ru-RU" sz="2400" dirty="0"/>
              <a:t> </a:t>
            </a:r>
            <a:r>
              <a:rPr lang="ru-RU" sz="2400" dirty="0" err="1"/>
              <a:t>коефіцієнт</a:t>
            </a:r>
            <a:r>
              <a:rPr lang="ru-RU" sz="2400" dirty="0"/>
              <a:t> </a:t>
            </a:r>
            <a:r>
              <a:rPr lang="ru-RU" sz="2400" dirty="0" err="1"/>
              <a:t>дифузії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63436" y="295701"/>
            <a:ext cx="8596668" cy="673290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Поступальна дифузія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336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10319"/>
            <a:ext cx="8596668" cy="796119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Поступальна дифузія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43406" y="1064525"/>
            <a:ext cx="5070491" cy="5422710"/>
          </a:xfrm>
        </p:spPr>
        <p:txBody>
          <a:bodyPr/>
          <a:lstStyle/>
          <a:p>
            <a:r>
              <a:rPr lang="ru-RU" dirty="0" err="1">
                <a:solidFill>
                  <a:schemeClr val="tx1"/>
                </a:solidFill>
              </a:rPr>
              <a:t>Оптичні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методи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реєстрації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розмиття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межі</a:t>
            </a:r>
            <a:r>
              <a:rPr lang="ru-RU" dirty="0">
                <a:solidFill>
                  <a:schemeClr val="tx1"/>
                </a:solidFill>
              </a:rPr>
              <a:t>: 1. По </a:t>
            </a:r>
            <a:r>
              <a:rPr lang="ru-RU" dirty="0" err="1">
                <a:solidFill>
                  <a:schemeClr val="tx1"/>
                </a:solidFill>
              </a:rPr>
              <a:t>зміні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поглинання</a:t>
            </a:r>
            <a:r>
              <a:rPr lang="ru-RU" dirty="0">
                <a:solidFill>
                  <a:schemeClr val="tx1"/>
                </a:solidFill>
              </a:rPr>
              <a:t> в УФ </a:t>
            </a:r>
            <a:r>
              <a:rPr lang="ru-RU" dirty="0" err="1">
                <a:solidFill>
                  <a:schemeClr val="tx1"/>
                </a:solidFill>
              </a:rPr>
              <a:t>області</a:t>
            </a:r>
            <a:r>
              <a:rPr lang="ru-RU" dirty="0">
                <a:solidFill>
                  <a:schemeClr val="tx1"/>
                </a:solidFill>
              </a:rPr>
              <a:t>;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2</a:t>
            </a:r>
            <a:r>
              <a:rPr lang="ru-RU" dirty="0">
                <a:solidFill>
                  <a:schemeClr val="tx1"/>
                </a:solidFill>
              </a:rPr>
              <a:t>. По </a:t>
            </a:r>
            <a:r>
              <a:rPr lang="ru-RU" dirty="0" err="1">
                <a:solidFill>
                  <a:schemeClr val="tx1"/>
                </a:solidFill>
              </a:rPr>
              <a:t>вимірюванні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показника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заломлення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n,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пропорційний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концентрації</a:t>
            </a:r>
            <a:r>
              <a:rPr lang="ru-RU" dirty="0">
                <a:solidFill>
                  <a:schemeClr val="tx1"/>
                </a:solidFill>
              </a:rPr>
              <a:t> с. 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  <a:p>
            <a:endParaRPr lang="uk-UA" dirty="0" smtClean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  <a:p>
            <a:endParaRPr lang="uk-UA" dirty="0" smtClean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дифузія</a:t>
            </a:r>
            <a:r>
              <a:rPr lang="ru-RU" dirty="0">
                <a:solidFill>
                  <a:schemeClr val="tx1"/>
                </a:solidFill>
              </a:rPr>
              <a:t> макромолекул на </a:t>
            </a:r>
            <a:r>
              <a:rPr lang="ru-RU" dirty="0" err="1">
                <a:solidFill>
                  <a:schemeClr val="tx1"/>
                </a:solidFill>
              </a:rPr>
              <a:t>границі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розділу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розчин-розчинник</a:t>
            </a:r>
            <a:r>
              <a:rPr lang="ru-RU" dirty="0">
                <a:solidFill>
                  <a:schemeClr val="tx1"/>
                </a:solidFill>
              </a:rPr>
              <a:t>; б – </a:t>
            </a:r>
            <a:r>
              <a:rPr lang="ru-RU" dirty="0" err="1">
                <a:solidFill>
                  <a:schemeClr val="tx1"/>
                </a:solidFill>
              </a:rPr>
              <a:t>зміна</a:t>
            </a:r>
            <a:r>
              <a:rPr lang="ru-RU" dirty="0">
                <a:solidFill>
                  <a:schemeClr val="tx1"/>
                </a:solidFill>
              </a:rPr>
              <a:t> з часом </a:t>
            </a:r>
            <a:r>
              <a:rPr lang="ru-RU" dirty="0" err="1">
                <a:solidFill>
                  <a:schemeClr val="tx1"/>
                </a:solidFill>
              </a:rPr>
              <a:t>концентрації</a:t>
            </a:r>
            <a:r>
              <a:rPr lang="ru-RU" dirty="0">
                <a:solidFill>
                  <a:schemeClr val="tx1"/>
                </a:solidFill>
              </a:rPr>
              <a:t> макромолекул С і </a:t>
            </a:r>
            <a:r>
              <a:rPr lang="ru-RU" dirty="0" err="1">
                <a:solidFill>
                  <a:schemeClr val="tx1"/>
                </a:solidFill>
              </a:rPr>
              <a:t>градієнта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концентрації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𝜕𝐶/𝜕𝑥 </a:t>
            </a:r>
            <a:r>
              <a:rPr lang="ru-RU" dirty="0">
                <a:solidFill>
                  <a:schemeClr val="tx1"/>
                </a:solidFill>
              </a:rPr>
              <a:t>на </a:t>
            </a:r>
            <a:r>
              <a:rPr lang="ru-RU" dirty="0" err="1">
                <a:solidFill>
                  <a:schemeClr val="tx1"/>
                </a:solidFill>
              </a:rPr>
              <a:t>межі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розчин-розчинник</a:t>
            </a:r>
            <a:r>
              <a:rPr lang="ru-RU" dirty="0">
                <a:solidFill>
                  <a:schemeClr val="tx1"/>
                </a:solidFill>
              </a:rPr>
              <a:t>: 1- </a:t>
            </a:r>
            <a:r>
              <a:rPr lang="en-US" dirty="0">
                <a:solidFill>
                  <a:schemeClr val="tx1"/>
                </a:solidFill>
              </a:rPr>
              <a:t>t=0; 2 - 𝑡1; 3 - 𝑡2; H – </a:t>
            </a:r>
            <a:r>
              <a:rPr lang="ru-RU" dirty="0" err="1">
                <a:solidFill>
                  <a:schemeClr val="tx1"/>
                </a:solidFill>
              </a:rPr>
              <a:t>висота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піка</a:t>
            </a:r>
            <a:r>
              <a:rPr lang="ru-RU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119" t="29642" r="55827" b="14012"/>
          <a:stretch/>
        </p:blipFill>
        <p:spPr>
          <a:xfrm>
            <a:off x="293984" y="906438"/>
            <a:ext cx="4237073" cy="4784678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77334" y="5691116"/>
            <a:ext cx="3766072" cy="796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dirty="0" err="1">
                <a:solidFill>
                  <a:schemeClr val="tx1"/>
                </a:solidFill>
              </a:rPr>
              <a:t>Вимірювання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коефіцієнта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endParaRPr lang="ru-RU" sz="1800" dirty="0" smtClean="0">
              <a:solidFill>
                <a:schemeClr val="tx1"/>
              </a:solidFill>
            </a:endParaRPr>
          </a:p>
          <a:p>
            <a:pPr algn="ctr"/>
            <a:r>
              <a:rPr lang="ru-RU" sz="1800" dirty="0" err="1" smtClean="0">
                <a:solidFill>
                  <a:schemeClr val="tx1"/>
                </a:solidFill>
              </a:rPr>
              <a:t>дифузії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макромолекул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45897" t="52539" r="31156" b="27750"/>
          <a:stretch/>
        </p:blipFill>
        <p:spPr>
          <a:xfrm>
            <a:off x="4904278" y="2412811"/>
            <a:ext cx="3996503" cy="193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4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77334" y="268406"/>
            <a:ext cx="8596668" cy="796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smtClean="0">
                <a:solidFill>
                  <a:schemeClr val="accent2">
                    <a:lumMod val="50000"/>
                  </a:schemeClr>
                </a:solidFill>
              </a:rPr>
              <a:t>Поступальна дифузія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1381" t="38003" r="22425" b="11823"/>
          <a:stretch/>
        </p:blipFill>
        <p:spPr>
          <a:xfrm>
            <a:off x="573206" y="1228298"/>
            <a:ext cx="8516204" cy="427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09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037" y="2629468"/>
            <a:ext cx="8848803" cy="1320800"/>
          </a:xfrm>
        </p:spPr>
        <p:txBody>
          <a:bodyPr>
            <a:noAutofit/>
          </a:bodyPr>
          <a:lstStyle/>
          <a:p>
            <a:r>
              <a:rPr lang="uk-UA" sz="8800" b="1" dirty="0" smtClean="0">
                <a:solidFill>
                  <a:schemeClr val="accent2">
                    <a:lumMod val="50000"/>
                  </a:schemeClr>
                </a:solidFill>
              </a:rPr>
              <a:t>Дякую за увагу!</a:t>
            </a:r>
            <a:endParaRPr lang="ru-RU" sz="8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</TotalTime>
  <Words>276</Words>
  <Application>Microsoft Office PowerPoint</Application>
  <PresentationFormat>Широкоэкранный</PresentationFormat>
  <Paragraphs>37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Trebuchet MS</vt:lpstr>
      <vt:lpstr>Wingdings 3</vt:lpstr>
      <vt:lpstr>Грань</vt:lpstr>
      <vt:lpstr>Метод поступальної дифузії та спектрофотометрична реєстрація за часом розмивання межі поділу «розчинник-розчин» макромолекул</vt:lpstr>
      <vt:lpstr>Поступальна дифузія </vt:lpstr>
      <vt:lpstr>Поступальна дифузія </vt:lpstr>
      <vt:lpstr>Поступальна дифузія </vt:lpstr>
      <vt:lpstr>Поступальна дифузія 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 поступальної дифузії та спектрофотометрична реєстрація за часом розмивання межі поділу «розчинник-розчин» макромолекул</dc:title>
  <dc:creator>Оля Ф</dc:creator>
  <cp:lastModifiedBy>Оля Ф</cp:lastModifiedBy>
  <cp:revision>10</cp:revision>
  <dcterms:created xsi:type="dcterms:W3CDTF">2019-10-20T14:13:45Z</dcterms:created>
  <dcterms:modified xsi:type="dcterms:W3CDTF">2019-10-24T18:31:08Z</dcterms:modified>
</cp:coreProperties>
</file>