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92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8" r:id="rId6"/>
    <p:sldId id="260" r:id="rId7"/>
    <p:sldId id="267" r:id="rId8"/>
    <p:sldId id="261" r:id="rId9"/>
    <p:sldId id="269" r:id="rId10"/>
    <p:sldId id="262" r:id="rId11"/>
    <p:sldId id="270" r:id="rId12"/>
    <p:sldId id="272" r:id="rId13"/>
    <p:sldId id="271" r:id="rId14"/>
    <p:sldId id="264" r:id="rId15"/>
    <p:sldId id="265" r:id="rId16"/>
    <p:sldId id="266" r:id="rId17"/>
    <p:sldId id="273" r:id="rId18"/>
  </p:sldIdLst>
  <p:sldSz cx="9144000" cy="5143500" type="screen16x9"/>
  <p:notesSz cx="6858000" cy="9144000"/>
  <p:embeddedFontLst>
    <p:embeddedFont>
      <p:font typeface="Corbel" panose="020B0503020204020204" pitchFamily="34" charset="0"/>
      <p:regular r:id="rId20"/>
      <p:bold r:id="rId21"/>
      <p:italic r:id="rId22"/>
      <p:boldItalic r:id="rId23"/>
    </p:embeddedFont>
    <p:embeddedFont>
      <p:font typeface="Wingdings 2" panose="05020102010507070707" pitchFamily="18" charset="2"/>
      <p:regular r:id="rId24"/>
    </p:embeddedFont>
    <p:embeddedFont>
      <p:font typeface="Gill Sans MT" panose="020B0502020104020203" pitchFamily="34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3878597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26518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49b2e5a47b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49b2e5a47b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065929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49b2e5a47b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49b2e5a47b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088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49b2e5a47b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49b2e5a47b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8177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49b2e5a47b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49b2e5a47b_0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926598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49b2e5a47b_0_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49b2e5a47b_0_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70515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49b2e5a47b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49b2e5a47b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960425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49b2e5a47b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49b2e5a47b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590345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49b2e5a47b_0_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49b2e5a47b_0_1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361221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49b2e5a47b_0_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49b2e5a47b_0_1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551940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34900" y="2314324"/>
            <a:ext cx="8447150" cy="2478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5894" y="765324"/>
            <a:ext cx="8245162" cy="1106260"/>
          </a:xfrm>
          <a:effectLst/>
        </p:spPr>
        <p:txBody>
          <a:bodyPr anchor="b">
            <a:normAutofit/>
          </a:bodyPr>
          <a:lstStyle>
            <a:lvl1pPr>
              <a:defRPr sz="27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5895" y="1871584"/>
            <a:ext cx="8245160" cy="442741"/>
          </a:xfrm>
        </p:spPr>
        <p:txBody>
          <a:bodyPr anchor="t">
            <a:normAutofit/>
          </a:bodyPr>
          <a:lstStyle>
            <a:lvl1pPr marL="0" indent="0" algn="l">
              <a:buNone/>
              <a:defRPr sz="1200" cap="all">
                <a:solidFill>
                  <a:schemeClr val="accent2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704463" y="4467103"/>
            <a:ext cx="2133600" cy="273844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35894" y="4463859"/>
            <a:ext cx="5187908" cy="273844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8725" y="4467103"/>
            <a:ext cx="762330" cy="273844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51429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330214" y="460805"/>
            <a:ext cx="8482004" cy="89197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526617"/>
            <a:ext cx="8272212" cy="7603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895" y="1635373"/>
            <a:ext cx="8272211" cy="27587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8725" y="4467103"/>
            <a:ext cx="789381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29536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335863" y="3856481"/>
            <a:ext cx="8468145" cy="9441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2282933"/>
            <a:ext cx="8272211" cy="1123130"/>
          </a:xfrm>
        </p:spPr>
        <p:txBody>
          <a:bodyPr anchor="b">
            <a:normAutofit/>
          </a:bodyPr>
          <a:lstStyle>
            <a:lvl1pPr algn="l">
              <a:defRPr sz="2700" b="0" cap="all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895" y="3406063"/>
            <a:ext cx="8272211" cy="450417"/>
          </a:xfrm>
        </p:spPr>
        <p:txBody>
          <a:bodyPr anchor="t">
            <a:normAutofit/>
          </a:bodyPr>
          <a:lstStyle>
            <a:lvl1pPr marL="0" indent="0" algn="l">
              <a:buNone/>
              <a:defRPr sz="1350" cap="all">
                <a:solidFill>
                  <a:schemeClr val="accent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439491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334487" y="454916"/>
            <a:ext cx="8475027" cy="9441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547244"/>
            <a:ext cx="8272212" cy="74124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5895" y="1671003"/>
            <a:ext cx="4066793" cy="2724785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1313" y="1671003"/>
            <a:ext cx="4066794" cy="2724785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37158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334487" y="454916"/>
            <a:ext cx="8475027" cy="9441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35895" y="547244"/>
            <a:ext cx="8272212" cy="74124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5415" y="1688169"/>
            <a:ext cx="3815306" cy="402004"/>
          </a:xfrm>
        </p:spPr>
        <p:txBody>
          <a:bodyPr anchor="b">
            <a:noAutofit/>
          </a:bodyPr>
          <a:lstStyle>
            <a:lvl1pPr marL="0" indent="0">
              <a:buNone/>
              <a:defRPr sz="1650" b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896" y="2194540"/>
            <a:ext cx="4044825" cy="2201249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2802" y="1688169"/>
            <a:ext cx="3815305" cy="415030"/>
          </a:xfrm>
        </p:spPr>
        <p:txBody>
          <a:bodyPr anchor="b">
            <a:noAutofit/>
          </a:bodyPr>
          <a:lstStyle>
            <a:lvl1pPr marL="0" indent="0">
              <a:buNone/>
              <a:defRPr sz="1650" b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2" y="2194540"/>
            <a:ext cx="4044825" cy="2201249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11721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330512" y="454916"/>
            <a:ext cx="8475027" cy="9441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31921" y="547244"/>
            <a:ext cx="8272212" cy="74124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41431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1467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335863" y="3856480"/>
            <a:ext cx="8473650" cy="9560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3946722"/>
            <a:ext cx="3682084" cy="517136"/>
          </a:xfrm>
        </p:spPr>
        <p:txBody>
          <a:bodyPr anchor="ctr"/>
          <a:lstStyle>
            <a:lvl1pPr algn="l">
              <a:defRPr sz="15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862" y="450900"/>
            <a:ext cx="8469630" cy="3153600"/>
          </a:xfrm>
        </p:spPr>
        <p:txBody>
          <a:bodyPr anchor="ctr">
            <a:normAutofit/>
          </a:bodyPr>
          <a:lstStyle>
            <a:lvl1pPr>
              <a:defRPr sz="1500">
                <a:solidFill>
                  <a:schemeClr val="tx2"/>
                </a:solidFill>
              </a:defRPr>
            </a:lvl1pPr>
            <a:lvl2pPr>
              <a:defRPr sz="1350">
                <a:solidFill>
                  <a:schemeClr val="tx2"/>
                </a:solidFill>
              </a:defRPr>
            </a:lvl2pPr>
            <a:lvl3pPr>
              <a:defRPr sz="1200">
                <a:solidFill>
                  <a:schemeClr val="tx2"/>
                </a:solidFill>
              </a:defRPr>
            </a:lvl3pPr>
            <a:lvl4pPr>
              <a:defRPr sz="1050">
                <a:solidFill>
                  <a:schemeClr val="tx2"/>
                </a:solidFill>
              </a:defRPr>
            </a:lvl4pPr>
            <a:lvl5pPr>
              <a:defRPr sz="1050">
                <a:solidFill>
                  <a:schemeClr val="tx2"/>
                </a:solidFill>
              </a:defRPr>
            </a:lvl5pPr>
            <a:lvl6pPr>
              <a:defRPr sz="1050">
                <a:solidFill>
                  <a:schemeClr val="tx2"/>
                </a:solidFill>
              </a:defRPr>
            </a:lvl6pPr>
            <a:lvl7pPr>
              <a:defRPr sz="1050">
                <a:solidFill>
                  <a:schemeClr val="tx2"/>
                </a:solidFill>
              </a:defRPr>
            </a:lvl7pPr>
            <a:lvl8pPr>
              <a:defRPr sz="1050">
                <a:solidFill>
                  <a:schemeClr val="tx2"/>
                </a:solidFill>
              </a:defRPr>
            </a:lvl8pPr>
            <a:lvl9pPr>
              <a:defRPr sz="1050">
                <a:solidFill>
                  <a:schemeClr val="tx2"/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05618" y="3946723"/>
            <a:ext cx="4402490" cy="517136"/>
          </a:xfrm>
        </p:spPr>
        <p:txBody>
          <a:bodyPr anchor="ctr">
            <a:normAutofit/>
          </a:bodyPr>
          <a:lstStyle>
            <a:lvl1pPr marL="0" indent="0" algn="r">
              <a:buNone/>
              <a:defRPr sz="825">
                <a:solidFill>
                  <a:schemeClr val="bg1"/>
                </a:solidFill>
              </a:defRPr>
            </a:lvl1pPr>
            <a:lvl2pPr marL="342900" indent="0">
              <a:buNone/>
              <a:defRPr sz="825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887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3520042"/>
            <a:ext cx="8272212" cy="425054"/>
          </a:xfrm>
        </p:spPr>
        <p:txBody>
          <a:bodyPr anchor="b">
            <a:normAutofit/>
          </a:bodyPr>
          <a:lstStyle>
            <a:lvl1pPr algn="l">
              <a:defRPr sz="1800" b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5863" y="449794"/>
            <a:ext cx="8468144" cy="266793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5894" y="3945096"/>
            <a:ext cx="8272213" cy="449003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625785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330214" y="460805"/>
            <a:ext cx="8482004" cy="89197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35894" y="526617"/>
            <a:ext cx="8272212" cy="7603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00660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6629401" y="449794"/>
            <a:ext cx="2180113" cy="4362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506795"/>
            <a:ext cx="1503123" cy="388730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1193" y="506795"/>
            <a:ext cx="5922209" cy="388730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45255" y="4467103"/>
            <a:ext cx="996106" cy="273844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3" y="4463859"/>
            <a:ext cx="5922209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34962" y="4467103"/>
            <a:ext cx="873146" cy="273844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6805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40764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5894" y="528843"/>
            <a:ext cx="8272212" cy="8921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894" y="1752002"/>
            <a:ext cx="8272212" cy="2642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04464" y="4467103"/>
            <a:ext cx="21335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5894" y="4463859"/>
            <a:ext cx="5187908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18725" y="4467103"/>
            <a:ext cx="78938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34901" y="342900"/>
            <a:ext cx="2777490" cy="7124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031610" y="340232"/>
            <a:ext cx="2777490" cy="73916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3181373" y="342900"/>
            <a:ext cx="2777490" cy="6858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05116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1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9500" indent="-229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350" kern="1200">
          <a:solidFill>
            <a:schemeClr val="tx2"/>
          </a:solidFill>
          <a:latin typeface="+mn-lt"/>
          <a:ea typeface="+mn-ea"/>
          <a:cs typeface="+mn-cs"/>
        </a:defRPr>
      </a:lvl1pPr>
      <a:lvl2pPr marL="472500" indent="-229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2pPr>
      <a:lvl3pPr marL="675000" indent="-202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050" kern="1200">
          <a:solidFill>
            <a:schemeClr val="tx2"/>
          </a:solidFill>
          <a:latin typeface="+mn-lt"/>
          <a:ea typeface="+mn-ea"/>
          <a:cs typeface="+mn-cs"/>
        </a:defRPr>
      </a:lvl3pPr>
      <a:lvl4pPr marL="931500" indent="-175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4pPr>
      <a:lvl5pPr marL="1201500" indent="-175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5pPr>
      <a:lvl6pPr marL="1425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6pPr>
      <a:lvl7pPr marL="165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875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8pPr>
      <a:lvl9pPr marL="210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1985" TargetMode="External"/><Relationship Id="rId13" Type="http://schemas.openxmlformats.org/officeDocument/2006/relationships/hyperlink" Target="https://uk.wikipedia.org/wiki/%D0%9A%D0%B0%D1%80%D0%B1%D0%BE%D0%BD" TargetMode="External"/><Relationship Id="rId18" Type="http://schemas.openxmlformats.org/officeDocument/2006/relationships/hyperlink" Target="https://uk.wikipedia.org/wiki/%D0%A1%D0%B0%D0%B6%D0%B0" TargetMode="External"/><Relationship Id="rId3" Type="http://schemas.openxmlformats.org/officeDocument/2006/relationships/hyperlink" Target="https://uk.wikipedia.org/wiki/%D0%90%D0%BB%D0%BE%D1%82%D1%80%D0%BE%D0%BF%D1%96%D1%8F" TargetMode="External"/><Relationship Id="rId21" Type="http://schemas.openxmlformats.org/officeDocument/2006/relationships/image" Target="../media/image1.png"/><Relationship Id="rId7" Type="http://schemas.openxmlformats.org/officeDocument/2006/relationships/hyperlink" Target="https://uk.wikipedia.org/wiki/%D0%9C'%D1%8F%D1%87" TargetMode="External"/><Relationship Id="rId12" Type="http://schemas.openxmlformats.org/officeDocument/2006/relationships/hyperlink" Target="https://uk.wikipedia.org/wiki/%D0%90%D1%82%D0%BE%D0%BC" TargetMode="External"/><Relationship Id="rId17" Type="http://schemas.openxmlformats.org/officeDocument/2006/relationships/hyperlink" Target="https://uk.wikipedia.org/w/index.php?title=1996_%D0%B2_%D0%BD%D0%B0%D1%83%D1%86%D1%96&amp;action=edit&amp;redlink=1" TargetMode="External"/><Relationship Id="rId2" Type="http://schemas.openxmlformats.org/officeDocument/2006/relationships/notesSlide" Target="../notesSlides/notesSlide2.xml"/><Relationship Id="rId16" Type="http://schemas.openxmlformats.org/officeDocument/2006/relationships/hyperlink" Target="https://uk.wikipedia.org/wiki/%D0%9D%D0%BE%D0%B1%D0%B5%D0%BB%D1%96%D0%B2%D1%81%D1%8C%D0%BA%D0%B0_%D0%BF%D1%80%D0%B5%D0%BC%D1%96%D1%8F_%D0%B7_%D1%85%D1%96%D0%BC%D1%96%D1%97" TargetMode="External"/><Relationship Id="rId20" Type="http://schemas.openxmlformats.org/officeDocument/2006/relationships/hyperlink" Target="https://uk.wikipedia.org/wiki/%D0%A4%D1%83%D0%BB%D0%B5%D1%80%D0%B8%D1%82%D0%B8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uk.wikipedia.org/wiki/%D0%A4%D1%83%D1%82%D0%B1%D0%BE%D0%BB" TargetMode="External"/><Relationship Id="rId11" Type="http://schemas.openxmlformats.org/officeDocument/2006/relationships/hyperlink" Target="https://uk.wikipedia.org/wiki/%D0%A0%D1%96%D1%87%D0%B0%D1%80%D0%B4_%D0%A1%D0%BC%D0%BE%D0%BB%D1%96" TargetMode="External"/><Relationship Id="rId5" Type="http://schemas.openxmlformats.org/officeDocument/2006/relationships/hyperlink" Target="https://uk.wikipedia.org/w/index.php?title=%D0%91%D0%B0%D0%BA%D0%BC%D1%96%D0%BD%D1%81%D1%82%D0%B5%D1%80%D1%84%D1%83%D0%BB%D0%B5%D1%80%D0%B5%D0%BD&amp;action=edit&amp;redlink=1" TargetMode="External"/><Relationship Id="rId15" Type="http://schemas.openxmlformats.org/officeDocument/2006/relationships/hyperlink" Target="https://uk.wikipedia.org/wiki/%D0%9A%D1%83%D0%BF%D0%BE%D0%BB" TargetMode="External"/><Relationship Id="rId23" Type="http://schemas.openxmlformats.org/officeDocument/2006/relationships/image" Target="../media/image3.png"/><Relationship Id="rId10" Type="http://schemas.openxmlformats.org/officeDocument/2006/relationships/hyperlink" Target="https://uk.wikipedia.org/wiki/%D0%93%D0%B0%D1%80%D0%BE%D0%BB%D1%8C%D0%B4_%D0%9A%D1%80%D0%BE%D1%82%D0%BE" TargetMode="External"/><Relationship Id="rId19" Type="http://schemas.openxmlformats.org/officeDocument/2006/relationships/hyperlink" Target="https://uk.wikipedia.org/wiki/%D0%9A%D1%80%D0%B8%D1%81%D1%82%D0%B0%D0%BB" TargetMode="External"/><Relationship Id="rId4" Type="http://schemas.openxmlformats.org/officeDocument/2006/relationships/hyperlink" Target="https://uk.wikipedia.org/wiki/%D0%92%D1%83%D0%B3%D0%BB%D0%B5%D1%86%D1%8C" TargetMode="External"/><Relationship Id="rId9" Type="http://schemas.openxmlformats.org/officeDocument/2006/relationships/hyperlink" Target="https://uk.wikipedia.org/wiki/%D0%A0%D0%BE%D0%B1%D0%B5%D1%80%D1%82_%D0%9A%D0%B5%D1%80%D0%BB" TargetMode="External"/><Relationship Id="rId14" Type="http://schemas.openxmlformats.org/officeDocument/2006/relationships/hyperlink" Target="https://uk.wikipedia.org/wiki/%D0%A0%D1%96%D1%87%D0%B0%D1%80%D0%B4_%D0%91%D0%B0%D0%BA%D1%81%D0%BC%D1%96%D0%BD%D1%81%D1%82%D0%B5%D1%80_%D0%A4%D1%83%D0%BB%D0%B5%D1%80" TargetMode="External"/><Relationship Id="rId22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/index.php?title=%D0%9F%D1%80%D0%B0%D0%B2%D0%B8%D0%BB%D0%BE_%D1%96%D0%B7%D0%BE%D0%BB%D1%8C%D0%BE%D0%B2%D0%B0%D0%BD%D0%BE%D0%B3%D0%BE_%D0%BF%D0%B5%D0%BD%D1%82%D0%B0%D0%B3%D0%BE%D0%BD%D1%83&amp;action=edit&amp;redlink=1" TargetMode="External"/><Relationship Id="rId13" Type="http://schemas.openxmlformats.org/officeDocument/2006/relationships/hyperlink" Target="https://uk.wikipedia.org/wiki/%D0%90%D0%BB%D0%BE%D1%82%D1%80%D0%BE%D0%BF%D0%BD%D0%B0_%D0%BC%D0%BE%D0%B4%D0%B8%D1%84%D1%96%D0%BA%D0%B0%D1%86%D1%96%D1%8F" TargetMode="External"/><Relationship Id="rId18" Type="http://schemas.openxmlformats.org/officeDocument/2006/relationships/image" Target="../media/image4.png"/><Relationship Id="rId3" Type="http://schemas.openxmlformats.org/officeDocument/2006/relationships/hyperlink" Target="https://uk.wikipedia.org/wiki/%D0%90%D1%82%D0%BE%D0%BC" TargetMode="External"/><Relationship Id="rId7" Type="http://schemas.openxmlformats.org/officeDocument/2006/relationships/hyperlink" Target="https://uk.wikipedia.org/wiki/%D0%A8%D0%B5%D1%81%D1%82%D0%B8%D0%BA%D1%83%D1%82%D0%BD%D0%B8%D0%BA" TargetMode="External"/><Relationship Id="rId12" Type="http://schemas.openxmlformats.org/officeDocument/2006/relationships/hyperlink" Target="https://uk.wikipedia.org/w/index.php?title=%D0%95%D0%BD%D1%82%D0%B0%D0%BB%D1%8C%D0%BF%D1%96%D1%8F_%D1%83%D1%82%D0%B2%D0%BE%D1%80%D0%B5%D0%BD%D0%BD%D1%8F&amp;action=edit&amp;redlink=1" TargetMode="External"/><Relationship Id="rId17" Type="http://schemas.openxmlformats.org/officeDocument/2006/relationships/hyperlink" Target="https://uk.wikipedia.org/w/index.php?title=%D0%9A%D1%96%D0%BD%D0%B5%D1%82%D0%B8%D1%87%D0%BD%D0%B8%D0%B9_%D0%BA%D0%BE%D0%BD%D1%82%D1%80%D0%BE%D0%BB%D1%8C&amp;action=edit&amp;redlink=1" TargetMode="External"/><Relationship Id="rId2" Type="http://schemas.openxmlformats.org/officeDocument/2006/relationships/notesSlide" Target="../notesSlides/notesSlide3.xml"/><Relationship Id="rId16" Type="http://schemas.openxmlformats.org/officeDocument/2006/relationships/hyperlink" Target="https://uk.wikipedia.org/wiki/%D0%93%D1%80%D0%B0%D1%84%D1%96%D1%82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uk.wikipedia.org/wiki/%D0%9F'%D1%8F%D1%82%D0%B8%D0%BA%D1%83%D1%82%D0%BD%D0%B8%D0%BA" TargetMode="External"/><Relationship Id="rId11" Type="http://schemas.openxmlformats.org/officeDocument/2006/relationships/hyperlink" Target="https://uk.wikipedia.org/wiki/%D0%9A%D0%B0%D0%BB%D0%BE%D1%80%D1%96%D1%8F" TargetMode="External"/><Relationship Id="rId5" Type="http://schemas.openxmlformats.org/officeDocument/2006/relationships/hyperlink" Target="https://uk.wikipedia.org/wiki/%D0%9C%D0%BE%D0%BB%D0%B5%D0%BA%D1%83%D0%BB%D0%B0" TargetMode="External"/><Relationship Id="rId15" Type="http://schemas.openxmlformats.org/officeDocument/2006/relationships/hyperlink" Target="https://uk.wikipedia.org/wiki/%D0%9D%D0%BE%D1%80%D0%BC%D0%B0%D0%BB%D1%8C%D0%BD%D1%96_%D1%83%D0%BC%D0%BE%D0%B2%D0%B8" TargetMode="External"/><Relationship Id="rId10" Type="http://schemas.openxmlformats.org/officeDocument/2006/relationships/hyperlink" Target="https://uk.wikipedia.org/wiki/%D0%95%D0%BD%D1%82%D0%B0%D0%BB%D1%8C%D0%BF%D1%96%D1%8F" TargetMode="External"/><Relationship Id="rId4" Type="http://schemas.openxmlformats.org/officeDocument/2006/relationships/hyperlink" Target="https://uk.wikipedia.org/wiki/%D0%9A%D0%BE%D0%B2%D0%B0%D0%BB%D0%B5%D0%BD%D1%82%D0%BD%D0%B8%D0%B9_%D0%B7%D0%B2'%D1%8F%D0%B7%D0%BE%D0%BA" TargetMode="External"/><Relationship Id="rId9" Type="http://schemas.openxmlformats.org/officeDocument/2006/relationships/hyperlink" Target="https://uk.wikipedia.org/wiki/%D0%A2%D0%B5%D1%80%D0%BC%D0%BE%D0%B4%D0%B8%D0%BD%D0%B0%D0%BC%D1%96%D1%87%D0%BD%D0%B8%D0%B9_%D0%BA%D0%BE%D0%BD%D1%82%D1%80%D0%BE%D0%BB%D1%8C" TargetMode="External"/><Relationship Id="rId14" Type="http://schemas.openxmlformats.org/officeDocument/2006/relationships/hyperlink" Target="https://uk.wikipedia.org/wiki/%D0%92%D1%83%D0%B3%D0%BB%D0%B5%D1%86%D1%8C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%D0%90%D1%81%D1%82%D1%80%D0%BE%D1%84%D1%96%D0%B7%D0%B8%D0%BA%D0%B0" TargetMode="External"/><Relationship Id="rId3" Type="http://schemas.openxmlformats.org/officeDocument/2006/relationships/hyperlink" Target="https://uk.wikipedia.org/wiki/1973" TargetMode="External"/><Relationship Id="rId7" Type="http://schemas.openxmlformats.org/officeDocument/2006/relationships/hyperlink" Target="https://uk.wikipedia.org/wiki/1980-%D1%82%D1%96" TargetMode="External"/><Relationship Id="rId12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uk.wikipedia.org/wiki/%D0%9C%D0%BE%D0%BB%D0%B5%D0%BA%D1%83%D0%BB%D0%B0" TargetMode="External"/><Relationship Id="rId11" Type="http://schemas.openxmlformats.org/officeDocument/2006/relationships/hyperlink" Target="https://uk.wikipedia.org/wiki/%D0%A7%D0%B5%D1%80%D0%B2%D0%BE%D0%BD%D0%B8%D0%B9_%D0%B3%D1%96%D0%B3%D0%B0%D0%BD%D1%82" TargetMode="External"/><Relationship Id="rId5" Type="http://schemas.openxmlformats.org/officeDocument/2006/relationships/hyperlink" Target="https://uk.wikipedia.org/w/index.php?title=%D0%93%D0%B0%D0%BB%D1%8C%D0%BF%D0%B5%D1%80%D0%BD&amp;action=edit&amp;redlink=1" TargetMode="External"/><Relationship Id="rId10" Type="http://schemas.openxmlformats.org/officeDocument/2006/relationships/hyperlink" Target="https://uk.wikipedia.org/wiki/%D0%97%D1%96%D1%80%D0%BA%D0%B0" TargetMode="External"/><Relationship Id="rId4" Type="http://schemas.openxmlformats.org/officeDocument/2006/relationships/hyperlink" Target="https://uk.wikipedia.org/w/index.php?title=%D0%94.%D0%90._%D0%91%D0%BE%D1%87%D0%B2%D0%B0%D1%80&amp;action=edit&amp;redlink=1" TargetMode="External"/><Relationship Id="rId9" Type="http://schemas.openxmlformats.org/officeDocument/2006/relationships/hyperlink" Target="https://uk.wikipedia.org/wiki/%D0%A1%D0%BF%D0%B5%D0%BA%D1%82%D1%80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%D0%9C%D0%BE%D0%BB%D0%B5%D0%BA%D1%83%D0%BB%D1%8F%D1%80%D0%BD%D0%B0_%D0%BC%D0%B0%D1%81%D0%B0" TargetMode="External"/><Relationship Id="rId3" Type="http://schemas.openxmlformats.org/officeDocument/2006/relationships/hyperlink" Target="https://uk.wikipedia.org/wiki/%D0%9C%D0%B0%D1%81-%D1%81%D0%BF%D0%B5%D0%BA%D1%82%D1%80%D0%BE%D1%81%D0%BA%D0%BE%D0%BF%D1%96%D1%8F" TargetMode="External"/><Relationship Id="rId7" Type="http://schemas.openxmlformats.org/officeDocument/2006/relationships/hyperlink" Target="https://uk.wikipedia.org/wiki/%D0%90%D0%B3%D1%80%D0%B5%D0%B3%D0%B0%D1%82" TargetMode="External"/><Relationship Id="rId2" Type="http://schemas.openxmlformats.org/officeDocument/2006/relationships/hyperlink" Target="https://uk.wikipedia.org/wiki/1985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uk.wikipedia.org/wiki/%D0%9C%D0%B0%D1%81%D0%B0" TargetMode="External"/><Relationship Id="rId5" Type="http://schemas.openxmlformats.org/officeDocument/2006/relationships/hyperlink" Target="https://uk.wikipedia.org/wiki/%D0%9B%D0%B0%D0%B7%D0%B5%D1%80" TargetMode="External"/><Relationship Id="rId4" Type="http://schemas.openxmlformats.org/officeDocument/2006/relationships/hyperlink" Target="https://uk.wikipedia.org/wiki/%D0%9F%D0%B0%D1%80%D0%B0" TargetMode="External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A1%D0%A8%D0%90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eg"/><Relationship Id="rId5" Type="http://schemas.openxmlformats.org/officeDocument/2006/relationships/hyperlink" Target="https://uk.wikipedia.org/wiki/%D0%9C%D0%BE%D0%B4%D0%B5%D0%BB%D1%8C" TargetMode="External"/><Relationship Id="rId4" Type="http://schemas.openxmlformats.org/officeDocument/2006/relationships/hyperlink" Target="https://uk.wikipedia.org/wiki/%D0%90%D1%80%D1%85%D1%96%D0%BC%D0%B5%D0%B4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uk.wikipedia.org/wiki/%D0%9A%D0%B0%D1%80%D0%B1%D0%BE%D0%BD" TargetMode="Externa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A0%D0%B5%D1%87%D0%BE%D0%B2%D0%B8%D0%BD%D0%B0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3%D0%B5%D0%BA%D1%81%D0%B0%D0%BD" TargetMode="External"/><Relationship Id="rId2" Type="http://schemas.openxmlformats.org/officeDocument/2006/relationships/hyperlink" Target="https://uk.wikipedia.org/wiki/%D0%91%D0%B5%D0%BD%D0%B7%D0%BE%D0%BB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hyperlink" Target="https://uk.wikipedia.org/wiki/%D0%A1%D1%96%D1%80%D0%BA%D0%BE%D0%B2%D1%83%D0%B3%D0%BB%D0%B5%D1%86%D1%8C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C%D0%B5%D1%82%D0%B0%D0%BB" TargetMode="External"/><Relationship Id="rId2" Type="http://schemas.openxmlformats.org/officeDocument/2006/relationships/hyperlink" Target="https://uk.wikipedia.org/wiki/%D0%90%D1%82%D0%BE%D0%BC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3%D0%B0%D0%B7" TargetMode="External"/><Relationship Id="rId2" Type="http://schemas.openxmlformats.org/officeDocument/2006/relationships/hyperlink" Target="https://uk.wikipedia.org/wiki/%D0%91%D0%BE%D0%BC%D0%B1%D0%B0%D1%80%D0%B4%D1%83%D0%B2%D0%B0%D0%BD%D0%BD%D1%8F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/index.php?title=%D0%9F%D0%BE%D0%BB%D1%96%D1%85%D0%BB%D0%BE%D1%80%D1%84%D1%83%D0%BB%D0%B5%D1%80%D0%B5%D0%BD&amp;action=edit&amp;redlink=1" TargetMode="External"/><Relationship Id="rId2" Type="http://schemas.openxmlformats.org/officeDocument/2006/relationships/hyperlink" Target="https://uk.wikipedia.org/wiki/%D0%A4%D0%BB%D1%83%D0%BE%D1%80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hyperlink" Target="https://uk.wikipedia.org/wiki/2012" TargetMode="External"/><Relationship Id="rId7" Type="http://schemas.openxmlformats.org/officeDocument/2006/relationships/hyperlink" Target="https://uk.wikipedia.org/wiki/%D0%A1%D1%82%D0%B0%D1%80%D1%96%D0%BD%D0%BD%D1%8F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uk.wikipedia.org/wiki/%D0%92%D1%96%D0%BB%D1%8C%D0%BD%D1%96_%D1%80%D0%B0%D0%B4%D0%B8%D0%BA%D0%B0%D0%BB%D0%B8" TargetMode="External"/><Relationship Id="rId5" Type="http://schemas.openxmlformats.org/officeDocument/2006/relationships/hyperlink" Target="https://uk.wikipedia.org/wiki/%D0%9E%D0%BB%D0%B8%D0%B2%D0%BA%D0%BE%D0%B2%D0%B0_%D0%BE%D0%BB%D1%96%D1%8F" TargetMode="External"/><Relationship Id="rId4" Type="http://schemas.openxmlformats.org/officeDocument/2006/relationships/hyperlink" Target="https://uk.wikipedia.org/wiki/%D0%A9%D1%83%D1%80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664556" y="1002015"/>
            <a:ext cx="5825202" cy="1234727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800" b="1" dirty="0" err="1"/>
              <a:t>Фулерени</a:t>
            </a:r>
            <a:endParaRPr sz="8800" b="1" dirty="0"/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>
            <a:spLocks noGrp="1"/>
          </p:cNvSpPr>
          <p:nvPr>
            <p:ph type="title"/>
          </p:nvPr>
        </p:nvSpPr>
        <p:spPr>
          <a:xfrm>
            <a:off x="486360" y="474242"/>
            <a:ext cx="5349361" cy="56862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1" dirty="0" err="1">
                <a:solidFill>
                  <a:schemeClr val="tx1"/>
                </a:solidFill>
              </a:rPr>
              <a:t>Фулерени</a:t>
            </a:r>
            <a:endParaRPr sz="4400" b="1" dirty="0">
              <a:solidFill>
                <a:schemeClr val="tx1"/>
              </a:solidFill>
            </a:endParaRPr>
          </a:p>
        </p:txBody>
      </p:sp>
      <p:sp>
        <p:nvSpPr>
          <p:cNvPr id="66" name="Google Shape;66;p14"/>
          <p:cNvSpPr txBox="1">
            <a:spLocks noGrp="1"/>
          </p:cNvSpPr>
          <p:nvPr>
            <p:ph type="body" idx="1"/>
          </p:nvPr>
        </p:nvSpPr>
        <p:spPr>
          <a:xfrm>
            <a:off x="-36550" y="1364995"/>
            <a:ext cx="6808291" cy="232118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5275" algn="l" rtl="0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Char char="●"/>
            </a:pP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Фулере́ни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або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бакіболи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—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одна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з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кількох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алотропних</a:t>
            </a:r>
            <a:r>
              <a:rPr lang="en-GB" sz="1400" dirty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модифікацій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4"/>
              </a:rPr>
              <a:t>Карбону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Найвідоміший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фулерен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—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молекула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5"/>
              </a:rPr>
              <a:t>C</a:t>
            </a:r>
            <a:r>
              <a:rPr lang="en-GB" sz="1400" baseline="-25000" dirty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5"/>
              </a:rPr>
              <a:t>60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яка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має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ідеальну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форму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6"/>
              </a:rPr>
              <a:t>футбольного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7"/>
              </a:rPr>
              <a:t>м'яча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400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295275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Char char="●"/>
            </a:pP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Відкриті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en-GB" sz="1400" dirty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8"/>
              </a:rPr>
              <a:t>1985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9"/>
              </a:rPr>
              <a:t>Робертом</a:t>
            </a:r>
            <a:r>
              <a:rPr lang="en-GB" sz="1400" dirty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9"/>
              </a:rPr>
              <a:t>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9"/>
              </a:rPr>
              <a:t>Керлом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0"/>
              </a:rPr>
              <a:t>Гарольдом</a:t>
            </a:r>
            <a:r>
              <a:rPr lang="en-GB" sz="1400" dirty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0"/>
              </a:rPr>
              <a:t>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0"/>
              </a:rPr>
              <a:t>Крото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й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1"/>
              </a:rPr>
              <a:t>Річардом</a:t>
            </a:r>
            <a:r>
              <a:rPr lang="en-GB" sz="1400" dirty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1"/>
              </a:rPr>
              <a:t>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1"/>
              </a:rPr>
              <a:t>Смолі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ці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молекули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складаються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тільки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з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2"/>
              </a:rPr>
              <a:t>атомів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3"/>
              </a:rPr>
              <a:t>Карбону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отримали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свою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назву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честь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4"/>
              </a:rPr>
              <a:t>Річарда</a:t>
            </a:r>
            <a:r>
              <a:rPr lang="en-GB" sz="1400" dirty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4"/>
              </a:rPr>
              <a:t>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4"/>
              </a:rPr>
              <a:t>Бакмінстера</a:t>
            </a:r>
            <a:r>
              <a:rPr lang="en-GB" sz="1400" dirty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4"/>
              </a:rPr>
              <a:t>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4"/>
              </a:rPr>
              <a:t>Фулера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—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архітектора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прославився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побудовою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ажурних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5"/>
              </a:rPr>
              <a:t>куполів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lang="uk-UA" sz="1400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61925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r>
              <a:rPr lang="uk-UA" sz="14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     </a:t>
            </a:r>
            <a:r>
              <a:rPr lang="en-GB" sz="1400" dirty="0" err="1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Першовідкривачі</a:t>
            </a:r>
            <a:r>
              <a:rPr lang="en-GB" sz="14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отримали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uk-UA" sz="1400" dirty="0" smtClean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61925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r>
              <a:rPr lang="uk-UA" sz="1400" dirty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6"/>
              </a:rPr>
              <a:t> </a:t>
            </a:r>
            <a:r>
              <a:rPr lang="uk-UA" sz="1400" dirty="0" smtClean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6"/>
              </a:rPr>
              <a:t>     </a:t>
            </a:r>
            <a:r>
              <a:rPr lang="en-GB" sz="1400" dirty="0" err="1" smtClean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6"/>
              </a:rPr>
              <a:t>Нобелівську</a:t>
            </a:r>
            <a:r>
              <a:rPr lang="en-GB" sz="1400" dirty="0" smtClean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6"/>
              </a:rPr>
              <a:t>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6"/>
              </a:rPr>
              <a:t>премію</a:t>
            </a:r>
            <a:r>
              <a:rPr lang="en-GB" sz="1400" dirty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6"/>
              </a:rPr>
              <a:t> з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6"/>
              </a:rPr>
              <a:t>хімії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endParaRPr lang="uk-UA" sz="1400" dirty="0" smtClean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61925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r>
              <a:rPr lang="uk-UA" sz="1400" dirty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7"/>
              </a:rPr>
              <a:t> </a:t>
            </a:r>
            <a:r>
              <a:rPr lang="uk-UA" sz="1400" dirty="0" smtClean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7"/>
              </a:rPr>
              <a:t>    </a:t>
            </a:r>
            <a:r>
              <a:rPr lang="en-GB" sz="1400" dirty="0" smtClean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7"/>
              </a:rPr>
              <a:t>1996</a:t>
            </a:r>
            <a:r>
              <a:rPr lang="en-GB" sz="14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році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400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295275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Char char="●"/>
            </a:pP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Природні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фулерени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можна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uk-UA" sz="1400" dirty="0" smtClean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61925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r>
              <a:rPr lang="uk-UA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uk-UA" sz="14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lang="en-GB" sz="1400" dirty="0" err="1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знайти</a:t>
            </a:r>
            <a:r>
              <a:rPr lang="en-GB" sz="14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в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8"/>
              </a:rPr>
              <a:t>сажі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400" dirty="0" err="1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9"/>
              </a:rPr>
              <a:t>Кристалічна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uk-UA" sz="1400" dirty="0" smtClean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61925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r>
              <a:rPr lang="uk-UA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uk-UA" sz="14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lang="en-GB" sz="1400" dirty="0" err="1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форма</a:t>
            </a:r>
            <a:r>
              <a:rPr lang="en-GB" sz="14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фулеренів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називається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uk-UA" sz="1400" dirty="0" smtClean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61925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r>
              <a:rPr lang="uk-UA" sz="1400" dirty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20"/>
              </a:rPr>
              <a:t> </a:t>
            </a:r>
            <a:r>
              <a:rPr lang="uk-UA" sz="1400" dirty="0" smtClean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20"/>
              </a:rPr>
              <a:t>     </a:t>
            </a:r>
            <a:r>
              <a:rPr lang="en-GB" sz="1400" dirty="0" err="1" smtClean="0">
                <a:solidFill>
                  <a:schemeClr val="tx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20"/>
              </a:rPr>
              <a:t>фулеритом</a:t>
            </a:r>
            <a:r>
              <a:rPr lang="en-GB" sz="1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400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 sz="1400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600"/>
              </a:spcBef>
              <a:spcAft>
                <a:spcPts val="1600"/>
              </a:spcAft>
              <a:buNone/>
            </a:pPr>
            <a:endParaRPr dirty="0"/>
          </a:p>
        </p:txBody>
      </p:sp>
      <p:pic>
        <p:nvPicPr>
          <p:cNvPr id="67" name="Google Shape;67;p14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3739793" y="2890889"/>
            <a:ext cx="2414427" cy="2122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4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6596561" y="2687587"/>
            <a:ext cx="2393326" cy="232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4"/>
          <p:cNvPicPr preferRelativeResize="0"/>
          <p:nvPr/>
        </p:nvPicPr>
        <p:blipFill>
          <a:blip r:embed="rId23">
            <a:alphaModFix/>
          </a:blip>
          <a:stretch>
            <a:fillRect/>
          </a:stretch>
        </p:blipFill>
        <p:spPr>
          <a:xfrm>
            <a:off x="6920993" y="758553"/>
            <a:ext cx="1744463" cy="16050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>
            <a:spLocks noGrp="1"/>
          </p:cNvSpPr>
          <p:nvPr>
            <p:ph type="title"/>
          </p:nvPr>
        </p:nvSpPr>
        <p:spPr>
          <a:xfrm>
            <a:off x="794585" y="417901"/>
            <a:ext cx="542128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1" dirty="0" err="1">
                <a:solidFill>
                  <a:schemeClr val="tx1"/>
                </a:solidFill>
              </a:rPr>
              <a:t>Цікаві</a:t>
            </a:r>
            <a:r>
              <a:rPr lang="en-GB" sz="4400" b="1" dirty="0">
                <a:solidFill>
                  <a:schemeClr val="tx1"/>
                </a:solidFill>
              </a:rPr>
              <a:t> </a:t>
            </a:r>
            <a:r>
              <a:rPr lang="en-GB" sz="4400" b="1" dirty="0" err="1">
                <a:solidFill>
                  <a:schemeClr val="tx1"/>
                </a:solidFill>
              </a:rPr>
              <a:t>факти</a:t>
            </a:r>
            <a:endParaRPr sz="4400" b="1" dirty="0">
              <a:solidFill>
                <a:schemeClr val="tx1"/>
              </a:solidFill>
            </a:endParaRPr>
          </a:p>
        </p:txBody>
      </p:sp>
      <p:sp>
        <p:nvSpPr>
          <p:cNvPr id="75" name="Google Shape;75;p15"/>
          <p:cNvSpPr txBox="1">
            <a:spLocks noGrp="1"/>
          </p:cNvSpPr>
          <p:nvPr>
            <p:ph type="body" idx="1"/>
          </p:nvPr>
        </p:nvSpPr>
        <p:spPr>
          <a:xfrm>
            <a:off x="95942" y="1263721"/>
            <a:ext cx="8657639" cy="376034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04800" algn="l" rtl="0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Термін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"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"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застосовують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широкого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класу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сполук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із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мінімально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можливою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будовою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у 60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атомів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вуглецю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поєднані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4"/>
              </a:rPr>
              <a:t>ковалентним</a:t>
            </a:r>
            <a:r>
              <a:rPr lang="en-GB" sz="15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4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4"/>
              </a:rPr>
              <a:t>зв'язком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сферичну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5"/>
              </a:rPr>
              <a:t>молекулу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де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кожен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атом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вуглецю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поєднаний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із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трьома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іншими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утворюючи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6"/>
              </a:rPr>
              <a:t>п'ятикутники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та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7"/>
              </a:rPr>
              <a:t>шестикутники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поверхнях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5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Найбільша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молекула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фулерену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складається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із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560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атомів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вуглецю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Найбільш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вивченою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молекулою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фулерену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є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молекула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</a:t>
            </a:r>
            <a:r>
              <a:rPr lang="en-GB" sz="15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5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</a:t>
            </a:r>
            <a:r>
              <a:rPr lang="en-GB" sz="15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uk-UA" sz="15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en-GB" sz="15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найменший</a:t>
            </a:r>
            <a:r>
              <a:rPr lang="en-GB" sz="15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відповідає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8"/>
              </a:rPr>
              <a:t>правилу</a:t>
            </a:r>
            <a:r>
              <a:rPr lang="en-GB" sz="15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8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8"/>
              </a:rPr>
              <a:t>ізольованого</a:t>
            </a:r>
            <a:r>
              <a:rPr lang="en-GB" sz="15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8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8"/>
              </a:rPr>
              <a:t>пентагону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і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тому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він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є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найменшим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стійким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фулереном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5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Вміст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</a:t>
            </a:r>
            <a:r>
              <a:rPr lang="en-GB" sz="15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найвищий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зазвичай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експериментально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отримуваній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суміші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фулеренів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хоча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</a:t>
            </a:r>
            <a:r>
              <a:rPr lang="en-GB" sz="15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9"/>
              </a:rPr>
              <a:t>термодинамічно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є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найменш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стабільним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серед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стійких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фулеренів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5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Його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0"/>
              </a:rPr>
              <a:t>ентальпія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утворення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8,66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1"/>
              </a:rPr>
              <a:t>ккал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/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атом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більша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2"/>
              </a:rPr>
              <a:t>ентальпію</a:t>
            </a:r>
            <a:r>
              <a:rPr lang="en-GB" sz="15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2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2"/>
              </a:rPr>
              <a:t>утворення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наприклад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С</a:t>
            </a:r>
            <a:r>
              <a:rPr lang="en-GB" sz="15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70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0,34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ккал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/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атом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5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Найстійкішою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3"/>
              </a:rPr>
              <a:t>алотропною</a:t>
            </a:r>
            <a:r>
              <a:rPr lang="en-GB" sz="15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3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3"/>
              </a:rPr>
              <a:t>модифікацією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4"/>
              </a:rPr>
              <a:t>Карбону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5"/>
              </a:rPr>
              <a:t>стандартних</a:t>
            </a:r>
            <a:r>
              <a:rPr lang="en-GB" sz="15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5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5"/>
              </a:rPr>
              <a:t>умов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є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6"/>
              </a:rPr>
              <a:t>графіт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з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2"/>
              </a:rPr>
              <a:t>ентальпією</a:t>
            </a:r>
            <a:r>
              <a:rPr lang="en-GB" sz="15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2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2"/>
              </a:rPr>
              <a:t>утворення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0,00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ккал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/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атом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Тобто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С</a:t>
            </a:r>
            <a:r>
              <a:rPr lang="en-GB" sz="15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є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7"/>
              </a:rPr>
              <a:t>кінетично</a:t>
            </a:r>
            <a:r>
              <a:rPr lang="en-GB" sz="15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7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7"/>
              </a:rPr>
              <a:t>контрольованим</a:t>
            </a:r>
            <a:r>
              <a:rPr lang="en-GB" sz="15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7"/>
              </a:rPr>
              <a:t> </a:t>
            </a:r>
            <a:r>
              <a:rPr lang="en-GB" sz="15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7"/>
              </a:rPr>
              <a:t>продуктом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реакції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утворення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5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фулеренів</a:t>
            </a:r>
            <a:r>
              <a:rPr lang="en-GB" sz="15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5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600"/>
              </a:spcBef>
              <a:spcAft>
                <a:spcPts val="1600"/>
              </a:spcAft>
              <a:buNone/>
            </a:pPr>
            <a:endParaRPr dirty="0"/>
          </a:p>
        </p:txBody>
      </p:sp>
      <p:pic>
        <p:nvPicPr>
          <p:cNvPr id="1028" name="Picture 4" descr="Картинки по запросу &quot;фулерені фото&quot;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97" y="563188"/>
            <a:ext cx="628736" cy="617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Картинки по запросу &quot;фулерені фото&quot;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2029" y="646302"/>
            <a:ext cx="628736" cy="617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Картинки по запросу &quot;фулерені фото&quot;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144" y="496796"/>
            <a:ext cx="628736" cy="617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Картинки по запросу &quot;фулерені фото&quot;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9213" y="1786846"/>
            <a:ext cx="628736" cy="617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title"/>
          </p:nvPr>
        </p:nvSpPr>
        <p:spPr>
          <a:xfrm>
            <a:off x="2443493" y="427598"/>
            <a:ext cx="3479425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4000" b="1" dirty="0" smtClean="0">
                <a:solidFill>
                  <a:schemeClr val="tx1"/>
                </a:solidFill>
              </a:rPr>
              <a:t>Історія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81" name="Google Shape;81;p16"/>
          <p:cNvSpPr txBox="1">
            <a:spLocks noGrp="1"/>
          </p:cNvSpPr>
          <p:nvPr>
            <p:ph type="body" idx="1"/>
          </p:nvPr>
        </p:nvSpPr>
        <p:spPr>
          <a:xfrm>
            <a:off x="-154113" y="1121438"/>
            <a:ext cx="9000162" cy="37176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04800" algn="l" rtl="0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 </a:t>
            </a:r>
            <a:r>
              <a:rPr lang="en-GB" sz="18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1973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радянські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вчені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4"/>
              </a:rPr>
              <a:t>Д.А. </a:t>
            </a:r>
            <a:r>
              <a:rPr lang="en-GB" sz="18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4"/>
              </a:rPr>
              <a:t>Бочвар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і </a:t>
            </a:r>
            <a:r>
              <a:rPr lang="en-GB" sz="18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5"/>
              </a:rPr>
              <a:t>Е. Н. </a:t>
            </a:r>
            <a:r>
              <a:rPr lang="en-GB" sz="18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5"/>
              </a:rPr>
              <a:t>Гальперін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опублікували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результати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квантово-хімічних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розрахунків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з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яких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випливало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повинна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існувати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стійка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форма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вуглецю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яка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містить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молекулі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60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вуглецевих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атомів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і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має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жодних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замісників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У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тій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же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статті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була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запропонована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форма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такої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гіпотетичної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молекули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8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Висновки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цієї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роботи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здавалися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той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час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зовсім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uk-UA" sz="18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</a:pPr>
            <a:r>
              <a:rPr lang="uk-UA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uk-UA" sz="18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  <a:r>
              <a:rPr lang="en-GB" sz="18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фантастичними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Ніхто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міг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собі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уявити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така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uk-UA" sz="18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</a:pPr>
            <a:r>
              <a:rPr lang="uk-UA" sz="18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6"/>
              </a:rPr>
              <a:t> </a:t>
            </a:r>
            <a:r>
              <a:rPr lang="uk-UA" sz="1800" dirty="0" smtClean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6"/>
              </a:rPr>
              <a:t>    </a:t>
            </a:r>
            <a:r>
              <a:rPr lang="en-GB" sz="1800" dirty="0" err="1" smtClean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6"/>
              </a:rPr>
              <a:t>молекула</a:t>
            </a:r>
            <a:r>
              <a:rPr lang="en-GB" sz="18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може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існувати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і,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тим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більше</a:t>
            </a:r>
            <a:r>
              <a:rPr lang="en-GB" sz="18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—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uk-UA" sz="18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</a:pPr>
            <a:r>
              <a:rPr lang="uk-UA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uk-UA" sz="18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  <a:r>
              <a:rPr lang="en-GB" sz="18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уявлявся</a:t>
            </a:r>
            <a:r>
              <a:rPr lang="en-GB" sz="18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спосіб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її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одержання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8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 </a:t>
            </a:r>
            <a:r>
              <a:rPr lang="en-GB" sz="18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7"/>
              </a:rPr>
              <a:t>1980-х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8"/>
              </a:rPr>
              <a:t>астрофізичні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дослідження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дозволили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uk-UA" sz="18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</a:pPr>
            <a:r>
              <a:rPr lang="uk-UA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uk-UA" sz="18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  <a:r>
              <a:rPr lang="en-GB" sz="18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встановити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en-GB" sz="18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9"/>
              </a:rPr>
              <a:t>спектрах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деяких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0"/>
              </a:rPr>
              <a:t>зірок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так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званих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uk-UA" sz="18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</a:pPr>
            <a:r>
              <a:rPr lang="uk-UA" sz="1800" dirty="0" smtClean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1"/>
              </a:rPr>
              <a:t>    </a:t>
            </a:r>
            <a:r>
              <a:rPr lang="en-GB" sz="1800" dirty="0" smtClean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1"/>
              </a:rPr>
              <a:t>«</a:t>
            </a:r>
            <a:r>
              <a:rPr lang="en-GB" sz="18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1"/>
              </a:rPr>
              <a:t>червоних</a:t>
            </a:r>
            <a:r>
              <a:rPr lang="en-GB" sz="18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1"/>
              </a:rPr>
              <a:t> </a:t>
            </a:r>
            <a:r>
              <a:rPr lang="en-GB" sz="18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1"/>
              </a:rPr>
              <a:t>гігантах</a:t>
            </a:r>
            <a:r>
              <a:rPr lang="en-GB" sz="18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1"/>
              </a:rPr>
              <a:t>»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виявлені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смуги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вказують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uk-UA" sz="18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</a:pPr>
            <a:r>
              <a:rPr lang="uk-UA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uk-UA" sz="18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  <a:r>
              <a:rPr lang="en-GB" sz="18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GB" sz="18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існування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чисто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вуглецевих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молекул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різного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розміру</a:t>
            </a:r>
            <a:r>
              <a:rPr lang="en-GB" sz="18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8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Picture 2" descr="Картинки по запросу &quot;фулерені фото&quot;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213" y="2404152"/>
            <a:ext cx="2573771" cy="2527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75448" y="811658"/>
            <a:ext cx="6068552" cy="4140486"/>
          </a:xfrm>
        </p:spPr>
        <p:txBody>
          <a:bodyPr>
            <a:normAutofit/>
          </a:bodyPr>
          <a:lstStyle/>
          <a:p>
            <a:pPr lvl="0" indent="-304800">
              <a:buClr>
                <a:srgbClr val="000000"/>
              </a:buClr>
              <a:buSzPts val="1200"/>
              <a:buFont typeface="Arial"/>
              <a:buChar char="●"/>
            </a:pP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 </a:t>
            </a:r>
            <a:r>
              <a:rPr lang="ru-RU" sz="16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2"/>
              </a:rPr>
              <a:t>1985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англійські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вчені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Гарольд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Крото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і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Річард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Смоллі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почали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проводити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дослідження</a:t>
            </a:r>
            <a:r>
              <a:rPr lang="ru-RU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вже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«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земних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умовах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Вони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вивчали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мас-спектри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4"/>
              </a:rPr>
              <a:t>пари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графіту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6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отриманих</a:t>
            </a:r>
            <a:r>
              <a:rPr lang="ru-RU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під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ударом </a:t>
            </a:r>
            <a:r>
              <a:rPr lang="ru-RU" sz="16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5"/>
              </a:rPr>
              <a:t>лазерного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променя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і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виявили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спектрах є два </a:t>
            </a:r>
            <a:r>
              <a:rPr lang="ru-RU" sz="16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сигнали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інтенсивність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яких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набагато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вища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ніж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всіх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інших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Сигнали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відповідали</a:t>
            </a:r>
            <a:r>
              <a:rPr lang="ru-RU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6"/>
              </a:rPr>
              <a:t>масам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720 і 840, </a:t>
            </a:r>
            <a:r>
              <a:rPr lang="ru-RU" sz="16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ru-RU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вказувало</a:t>
            </a:r>
            <a:r>
              <a:rPr lang="ru-RU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існування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великих </a:t>
            </a:r>
            <a:r>
              <a:rPr lang="ru-RU" sz="16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7"/>
              </a:rPr>
              <a:t>агрегатів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вуглецевих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атомів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— С</a:t>
            </a:r>
            <a:r>
              <a:rPr lang="ru-RU" sz="16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і С</a:t>
            </a:r>
            <a:r>
              <a:rPr lang="ru-RU" sz="16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70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</a:p>
          <a:p>
            <a:pPr lvl="0" indent="-304800">
              <a:buClr>
                <a:srgbClr val="000000"/>
              </a:buClr>
              <a:buSzPts val="1200"/>
              <a:buFont typeface="Arial"/>
              <a:buChar char="●"/>
            </a:pP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Мас-спектри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дозволяють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установити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лише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8"/>
              </a:rPr>
              <a:t>молекулярну</a:t>
            </a:r>
            <a:r>
              <a:rPr lang="ru-RU" sz="16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8"/>
              </a:rPr>
              <a:t> </a:t>
            </a:r>
            <a:r>
              <a:rPr lang="ru-RU" sz="16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8"/>
              </a:rPr>
              <a:t>масу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частинки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і не </a:t>
            </a:r>
            <a:r>
              <a:rPr lang="ru-RU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більш</a:t>
            </a:r>
            <a:r>
              <a:rPr lang="ru-RU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того,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однак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цього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виявилося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досить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щоб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фантазія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вчених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запрацювала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lang="ru-RU" sz="16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indent="-304800">
              <a:buClr>
                <a:srgbClr val="000000"/>
              </a:buClr>
              <a:buSzPts val="1200"/>
              <a:buFont typeface="Arial"/>
              <a:buChar char="●"/>
            </a:pPr>
            <a:r>
              <a:rPr lang="ru-RU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підсумку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була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запропонована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структура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багатогранника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зібраного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з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п'яти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— і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шестикутників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Це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було</a:t>
            </a:r>
            <a:r>
              <a:rPr lang="ru-RU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точне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повторення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структури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запропонованої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12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років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тому </a:t>
            </a:r>
            <a:r>
              <a:rPr lang="ru-RU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Бочваром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і Гальперном.</a:t>
            </a:r>
            <a:endParaRPr lang="ru-RU" sz="1600" dirty="0"/>
          </a:p>
          <a:p>
            <a:endParaRPr lang="ru-RU" dirty="0"/>
          </a:p>
        </p:txBody>
      </p:sp>
      <p:pic>
        <p:nvPicPr>
          <p:cNvPr id="4098" name="Picture 2" descr="Картинки по запросу &quot;фулерені фото&quot;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85" y="1363426"/>
            <a:ext cx="3101249" cy="3036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308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Історія. Спосіб отримання фулеренів</a:t>
            </a:r>
            <a:endParaRPr/>
          </a:p>
        </p:txBody>
      </p:sp>
      <p:sp>
        <p:nvSpPr>
          <p:cNvPr id="87" name="Google Shape;87;p17"/>
          <p:cNvSpPr txBox="1">
            <a:spLocks noGrp="1"/>
          </p:cNvSpPr>
          <p:nvPr>
            <p:ph type="body" idx="1"/>
          </p:nvPr>
        </p:nvSpPr>
        <p:spPr>
          <a:xfrm>
            <a:off x="0" y="445025"/>
            <a:ext cx="5291192" cy="455110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5275" algn="l" rtl="0">
              <a:spcBef>
                <a:spcPts val="600"/>
              </a:spcBef>
              <a:spcAft>
                <a:spcPts val="0"/>
              </a:spcAft>
              <a:buSzPts val="1050"/>
              <a:buFont typeface="Arial"/>
              <a:buChar char="●"/>
            </a:pP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Свою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назву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фулерени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отримали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за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прізвищем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архітектора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Бакмінстера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Фулера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котрий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сконструював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купол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і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павільйон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США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виставці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Монреалі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у 1967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році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вигляді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сполучених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п'ятикутників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та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шестикутників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Однак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заради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справедливості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необхідно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відмітити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подібна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форма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є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серед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популярних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форм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4"/>
              </a:rPr>
              <a:t>Архімеда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. </a:t>
            </a:r>
            <a:endParaRPr sz="16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295275" algn="l" rtl="0">
              <a:spcBef>
                <a:spcPts val="0"/>
              </a:spcBef>
              <a:spcAft>
                <a:spcPts val="0"/>
              </a:spcAft>
              <a:buSzPts val="1050"/>
              <a:buFont typeface="Arial"/>
              <a:buChar char="●"/>
            </a:pP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Окрім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того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збережена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дерев'яна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5"/>
              </a:rPr>
              <a:t>модель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такої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форми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яку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виконав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Леонардо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да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Вінчі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, а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Ейлер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отримав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формулу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для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різних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latin typeface="Arial"/>
                <a:ea typeface="Arial"/>
                <a:cs typeface="Arial"/>
                <a:sym typeface="Arial"/>
              </a:rPr>
              <a:t>поверхонь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GB" sz="1600" b="1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Nn</a:t>
            </a:r>
            <a:r>
              <a:rPr lang="en-GB" sz="1600" b="1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• 6 — n = 12 s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де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n —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розмірність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Nn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—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кількість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багатокутників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розмірності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n, s —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характеристика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кривизни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поверхні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Так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як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s = 1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для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кулі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та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s = 0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для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площини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то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із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формули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(1)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випливає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для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утворення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сферичної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поверхні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необхідно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12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п'ятикутників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n = 5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та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довільна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кількість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шестикутників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(n = 6</a:t>
            </a:r>
            <a:r>
              <a:rPr lang="en-GB" sz="1600" dirty="0" smtClean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).</a:t>
            </a:r>
            <a:endParaRPr sz="1600" dirty="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0" name="Picture 2" descr="Картинки по запросу &quot;фулерені фото&quot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852" y="1058225"/>
            <a:ext cx="3458916" cy="3474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8958" y="534602"/>
            <a:ext cx="8520600" cy="4417542"/>
          </a:xfrm>
        </p:spPr>
        <p:txBody>
          <a:bodyPr>
            <a:normAutofit/>
          </a:bodyPr>
          <a:lstStyle/>
          <a:p>
            <a:pPr lvl="0" indent="-295275">
              <a:buClr>
                <a:srgbClr val="000000"/>
              </a:buClr>
              <a:buSzPts val="1050"/>
              <a:buFont typeface="Arial"/>
              <a:buChar char="●"/>
            </a:pP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Класичним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вважається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складається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з 60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атомів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2"/>
              </a:rPr>
              <a:t>Карбону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(С</a:t>
            </a:r>
            <a:r>
              <a:rPr lang="ru-RU" sz="14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). У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його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молекулі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атоми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Карбону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утворюють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12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п'ятичленних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та 20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шестичленних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циклів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причому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п'ятичленні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цикли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повністю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розмежовані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шестичленними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і не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мають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спільних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атомів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lvl="0" indent="-295275">
              <a:buClr>
                <a:srgbClr val="000000"/>
              </a:buClr>
              <a:buSzPts val="1050"/>
              <a:buFont typeface="Arial"/>
              <a:buChar char="●"/>
            </a:pP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Якийсь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час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був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доступний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лише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кількостях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достатніх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для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спектральних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досліджень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але не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хімічних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Одержати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помітних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кількостях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вдалося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Д.Хаффману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і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В.Кретчмеру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провели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випарювання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графіту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за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допомогою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електричної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дуги в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атмосфері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гелію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</a:p>
          <a:p>
            <a:pPr lvl="0" indent="-295275">
              <a:buClr>
                <a:srgbClr val="000000"/>
              </a:buClr>
              <a:buSzPts val="1050"/>
              <a:buFont typeface="Arial"/>
              <a:buChar char="●"/>
            </a:pP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Сажа,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утворюється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цьому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процесі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була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проекстрагована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бензолом. З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розчину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виділили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сполуки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мають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суміш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</a:t>
            </a:r>
            <a:r>
              <a:rPr lang="ru-RU" sz="14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і С</a:t>
            </a:r>
            <a:r>
              <a:rPr lang="ru-RU" sz="14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70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</a:p>
          <a:p>
            <a:pPr lvl="0" indent="-295275">
              <a:buClr>
                <a:srgbClr val="000000"/>
              </a:buClr>
              <a:buSzPts val="1050"/>
              <a:buFont typeface="Arial"/>
              <a:buChar char="●"/>
            </a:pP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Друга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сполука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утворюється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кількостях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приблизно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</a:p>
          <a:p>
            <a:pPr marL="161925" lvl="0" indent="0">
              <a:buClr>
                <a:srgbClr val="000000"/>
              </a:buClr>
              <a:buSzPts val="1050"/>
              <a:buNone/>
            </a:pPr>
            <a:r>
              <a:rPr lang="ru-RU" sz="1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</a:t>
            </a:r>
            <a:r>
              <a:rPr lang="ru-RU" sz="1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шість</a:t>
            </a:r>
            <a:r>
              <a:rPr lang="ru-RU" sz="1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разів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менших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ніж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перша, і тому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основна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маса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ru-RU" sz="14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61925" lvl="0" indent="0">
              <a:buClr>
                <a:srgbClr val="000000"/>
              </a:buClr>
              <a:buSzPts val="1050"/>
              <a:buNone/>
            </a:pP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lang="ru-RU" sz="1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досліджень</a:t>
            </a:r>
            <a:r>
              <a:rPr lang="ru-RU" sz="1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проводиться з С</a:t>
            </a:r>
            <a:r>
              <a:rPr lang="ru-RU" sz="14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ru-RU" sz="1400" dirty="0" err="1">
                <a:latin typeface="Arial"/>
                <a:ea typeface="Arial"/>
                <a:cs typeface="Arial"/>
                <a:sym typeface="Arial"/>
              </a:rPr>
              <a:t>Вміст</a:t>
            </a:r>
            <a:r>
              <a:rPr lang="ru-RU" sz="14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latin typeface="Arial"/>
                <a:ea typeface="Arial"/>
                <a:cs typeface="Arial"/>
                <a:sym typeface="Arial"/>
              </a:rPr>
              <a:t>фулеренів</a:t>
            </a:r>
            <a:r>
              <a:rPr lang="ru-RU" sz="1400" dirty="0"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ru-RU" sz="1400" dirty="0" err="1">
                <a:latin typeface="Arial"/>
                <a:ea typeface="Arial"/>
                <a:cs typeface="Arial"/>
                <a:sym typeface="Arial"/>
              </a:rPr>
              <a:t>сажі</a:t>
            </a:r>
            <a:r>
              <a:rPr lang="ru-RU" sz="1400" dirty="0">
                <a:latin typeface="Arial"/>
                <a:ea typeface="Arial"/>
                <a:cs typeface="Arial"/>
                <a:sym typeface="Arial"/>
              </a:rPr>
              <a:t>, </a:t>
            </a:r>
            <a:endParaRPr lang="ru-RU" sz="1400" dirty="0" smtClean="0">
              <a:latin typeface="Arial"/>
              <a:ea typeface="Arial"/>
              <a:cs typeface="Arial"/>
              <a:sym typeface="Arial"/>
            </a:endParaRPr>
          </a:p>
          <a:p>
            <a:pPr marL="161925" lvl="0" indent="0">
              <a:buClr>
                <a:srgbClr val="000000"/>
              </a:buClr>
              <a:buSzPts val="1050"/>
              <a:buNone/>
            </a:pPr>
            <a:r>
              <a:rPr lang="ru-RU" sz="14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smtClean="0">
                <a:latin typeface="Arial"/>
                <a:ea typeface="Arial"/>
                <a:cs typeface="Arial"/>
                <a:sym typeface="Arial"/>
              </a:rPr>
              <a:t>     яка </a:t>
            </a:r>
            <a:r>
              <a:rPr lang="ru-RU" sz="1400" dirty="0" err="1">
                <a:latin typeface="Arial"/>
                <a:ea typeface="Arial"/>
                <a:cs typeface="Arial"/>
                <a:sym typeface="Arial"/>
              </a:rPr>
              <a:t>утворюється</a:t>
            </a:r>
            <a:r>
              <a:rPr lang="ru-RU" sz="1400" dirty="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400" dirty="0" err="1">
                <a:latin typeface="Arial"/>
                <a:ea typeface="Arial"/>
                <a:cs typeface="Arial"/>
                <a:sym typeface="Arial"/>
              </a:rPr>
              <a:t>досягає</a:t>
            </a:r>
            <a:r>
              <a:rPr lang="ru-RU" sz="1400" dirty="0">
                <a:latin typeface="Arial"/>
                <a:ea typeface="Arial"/>
                <a:cs typeface="Arial"/>
                <a:sym typeface="Arial"/>
              </a:rPr>
              <a:t> 44 %.</a:t>
            </a:r>
            <a:endParaRPr lang="ru-RU" sz="1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indent="-295275">
              <a:buClr>
                <a:srgbClr val="000000"/>
              </a:buClr>
              <a:buSzPts val="1050"/>
              <a:buFont typeface="Arial"/>
              <a:buChar char="●"/>
            </a:pP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Описаний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спосіб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одержання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фулерену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з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тими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чи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ru-RU" sz="14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61925" lvl="0" indent="0">
              <a:buClr>
                <a:srgbClr val="000000"/>
              </a:buClr>
              <a:buSzPts val="1050"/>
              <a:buNone/>
            </a:pP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lang="ru-RU" sz="1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іншими</a:t>
            </a:r>
            <a:r>
              <a:rPr lang="ru-RU" sz="1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технологічними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варіаціями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на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сьогодні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все </a:t>
            </a:r>
            <a:endParaRPr lang="ru-RU" sz="14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61925" lvl="0" indent="0">
              <a:buClr>
                <a:srgbClr val="000000"/>
              </a:buClr>
              <a:buSzPts val="1050"/>
              <a:buNone/>
            </a:pP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lang="ru-RU" sz="1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ще</a:t>
            </a:r>
            <a:r>
              <a:rPr lang="ru-RU" sz="1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єдиний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</a:p>
          <a:p>
            <a:endParaRPr lang="ru-RU" sz="1400" dirty="0"/>
          </a:p>
        </p:txBody>
      </p:sp>
      <p:pic>
        <p:nvPicPr>
          <p:cNvPr id="5122" name="Picture 2" descr="Картинки по запросу &quot;фулерені фото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0639" y="2504794"/>
            <a:ext cx="3413253" cy="244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5083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Отримання фулеренів</a:t>
            </a:r>
            <a:endParaRPr/>
          </a:p>
        </p:txBody>
      </p:sp>
      <p:sp>
        <p:nvSpPr>
          <p:cNvPr id="93" name="Google Shape;93;p18"/>
          <p:cNvSpPr txBox="1">
            <a:spLocks noGrp="1"/>
          </p:cNvSpPr>
          <p:nvPr>
            <p:ph type="body" idx="1"/>
          </p:nvPr>
        </p:nvSpPr>
        <p:spPr>
          <a:xfrm>
            <a:off x="157587" y="533462"/>
            <a:ext cx="8520600" cy="444950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Існують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схеми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синтезу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засобами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органічної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хімії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але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вони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поки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реалізовані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6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каталогах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хімічних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реактивів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речовина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</a:t>
            </a:r>
            <a:r>
              <a:rPr lang="en-GB" sz="16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має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назву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бакмінстерфулерен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хіміки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частіше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називають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його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просто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фулереном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6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Є й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інша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образна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назва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—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футболен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Подібність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з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покришкою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футбольного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м'яча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очевидна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6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Існує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ще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гібрид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обох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назв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— </a:t>
            </a:r>
            <a:endParaRPr lang="uk-UA" sz="16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1430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</a:pPr>
            <a:r>
              <a:rPr lang="uk-UA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uk-UA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lang="en-GB" sz="16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бакібол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6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Відкриття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буквально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uk-UA" sz="16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1430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</a:pPr>
            <a:r>
              <a:rPr lang="uk-UA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uk-UA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lang="en-GB" sz="16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приголомшило</a:t>
            </a:r>
            <a:r>
              <a:rPr lang="en-GB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хіміків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Здавалося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endParaRPr lang="uk-UA" sz="16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1430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</a:pPr>
            <a:r>
              <a:rPr lang="uk-UA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uk-UA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lang="en-GB" sz="16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елементарний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вуглець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uk-UA" sz="16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1430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</a:pPr>
            <a:r>
              <a:rPr lang="uk-UA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uk-UA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lang="en-GB" sz="16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відомо</a:t>
            </a:r>
            <a:r>
              <a:rPr lang="en-GB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практично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усе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Від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інших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uk-UA" sz="16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1430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</a:pPr>
            <a:r>
              <a:rPr lang="uk-UA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uk-UA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lang="en-GB" sz="16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алотропних</a:t>
            </a:r>
            <a:r>
              <a:rPr lang="en-GB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модифікацій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вуглецю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uk-UA" sz="16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1430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</a:pPr>
            <a:r>
              <a:rPr lang="uk-UA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uk-UA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lang="en-GB" sz="16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</a:t>
            </a:r>
            <a:r>
              <a:rPr lang="en-GB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відрізняється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насамперед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uk-UA" sz="16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1430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</a:pPr>
            <a:r>
              <a:rPr lang="uk-UA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uk-UA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lang="en-GB" sz="16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тим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це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індивідуальні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кінцеві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uk-UA" sz="16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1430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</a:pPr>
            <a:r>
              <a:rPr lang="uk-UA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uk-UA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lang="en-GB" sz="16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молекули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мають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замкнуту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форму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6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600"/>
              </a:spcBef>
              <a:spcAft>
                <a:spcPts val="1600"/>
              </a:spcAft>
              <a:buNone/>
            </a:pPr>
            <a:endParaRPr sz="1600" dirty="0"/>
          </a:p>
        </p:txBody>
      </p:sp>
      <p:pic>
        <p:nvPicPr>
          <p:cNvPr id="6146" name="Picture 2" descr="Картинки по запросу &quot;фулерені фото&quot;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0" t="1619" r="2415" b="2589"/>
          <a:stretch/>
        </p:blipFill>
        <p:spPr bwMode="auto">
          <a:xfrm>
            <a:off x="4417887" y="2095928"/>
            <a:ext cx="4558077" cy="278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8957" y="627070"/>
            <a:ext cx="8520600" cy="3397200"/>
          </a:xfrm>
        </p:spPr>
        <p:txBody>
          <a:bodyPr/>
          <a:lstStyle/>
          <a:p>
            <a:pPr lvl="0">
              <a:buClr>
                <a:srgbClr val="000000"/>
              </a:buClr>
              <a:buFont typeface="Arial"/>
              <a:buChar char="●"/>
            </a:pP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на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відміну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від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відомих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раніше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трьох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форм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вуглецю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розчинний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органічних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розчинниках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ru-RU" sz="18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2"/>
              </a:rPr>
              <a:t>бензол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8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гексан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8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4"/>
              </a:rPr>
              <a:t>сірковуглець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). З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розчинів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кристалізується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виді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дрібних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темно-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коричневих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кристалів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</a:p>
          <a:p>
            <a:pPr lvl="0">
              <a:buClr>
                <a:srgbClr val="000000"/>
              </a:buClr>
              <a:buFont typeface="Arial"/>
              <a:buChar char="●"/>
            </a:pP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Для рентгеноструктурного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аналізу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вони не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придатні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тому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через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сферичну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форму молекул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їхня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структура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невпорядкована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</a:p>
          <a:p>
            <a:pPr lvl="0">
              <a:buClr>
                <a:srgbClr val="000000"/>
              </a:buClr>
              <a:buFont typeface="Arial"/>
              <a:buChar char="●"/>
            </a:pP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Побачити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молекулу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фулерена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«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своїми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очима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вдалося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далеко не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відразу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лише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після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того, як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був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отриманий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продукт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взаємодії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фулерена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з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тетраоксидом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осмію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OsO</a:t>
            </a:r>
            <a:r>
              <a:rPr lang="en-GB" sz="18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присутності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третбутилпіридину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який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добре </a:t>
            </a:r>
            <a:r>
              <a:rPr lang="ru-RU" sz="18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кристалізується</a:t>
            </a: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endParaRPr lang="ru-RU" dirty="0"/>
          </a:p>
        </p:txBody>
      </p:sp>
      <p:pic>
        <p:nvPicPr>
          <p:cNvPr id="7170" name="Picture 2" descr="Картинки по запросу &quot;фулерені фото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476" y="3453712"/>
            <a:ext cx="6707563" cy="1330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1908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Властивості фулеренів.</a:t>
            </a:r>
            <a:endParaRPr/>
          </a:p>
        </p:txBody>
      </p:sp>
      <p:sp>
        <p:nvSpPr>
          <p:cNvPr id="99" name="Google Shape;99;p19"/>
          <p:cNvSpPr txBox="1">
            <a:spLocks noGrp="1"/>
          </p:cNvSpPr>
          <p:nvPr>
            <p:ph type="body" idx="1"/>
          </p:nvPr>
        </p:nvSpPr>
        <p:spPr>
          <a:xfrm>
            <a:off x="0" y="751625"/>
            <a:ext cx="6078826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5275" algn="l" rtl="0">
              <a:spcBef>
                <a:spcPts val="600"/>
              </a:spcBef>
              <a:spcAft>
                <a:spcPts val="0"/>
              </a:spcAft>
              <a:buClr>
                <a:srgbClr val="222222"/>
              </a:buClr>
              <a:buSzPts val="1050"/>
              <a:buFont typeface="Arial"/>
              <a:buChar char="●"/>
            </a:pP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Чотиривалентність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вуглецю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формулі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фулерена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повністю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виконується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600" dirty="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295275" algn="l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050"/>
              <a:buFont typeface="Arial"/>
              <a:buChar char="●"/>
            </a:pP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Правильніше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зображувати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фулерен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вигляді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каркасу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з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простими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короткими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зв'язками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чергуються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але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частіше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застосовують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спрощене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зображення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де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каркас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складається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з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однарних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рисок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600" dirty="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295275" algn="l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050"/>
              <a:buFont typeface="Arial"/>
              <a:buChar char="●"/>
            </a:pP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Ще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одна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незвичайна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структурна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особливість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фулерену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полягає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тому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його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молекула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має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внутрішню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порожнину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діаметр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якої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приблизно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0,5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нм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Зовнішній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діаметр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самої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молекули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0,71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нм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Внутрішній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діаметр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природно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менше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зовнішнього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оскільки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атоми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вуглецю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і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їхні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електронні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оболонки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теж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мають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певний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розмір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600" dirty="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295275" algn="l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050"/>
              <a:buFont typeface="Arial"/>
              <a:buChar char="●"/>
            </a:pP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Фулерен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—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винятково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стійка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сполука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 У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кристалічному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вигляді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він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не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реагує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з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киснем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повітря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стійкий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до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дії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кислот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і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лугів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не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плавиться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до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температури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360 °С. </a:t>
            </a:r>
            <a:endParaRPr sz="1600" dirty="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194" name="Picture 2" descr="Картинки по запросу &quot;фулерені фото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896" y="566690"/>
            <a:ext cx="2277388" cy="2126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Картинки по запросу &quot;фулерені фото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856" y="2814515"/>
            <a:ext cx="2186444" cy="219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193" y="596246"/>
            <a:ext cx="8907695" cy="4407269"/>
          </a:xfrm>
        </p:spPr>
        <p:txBody>
          <a:bodyPr>
            <a:normAutofit fontScale="77500" lnSpcReduction="20000"/>
          </a:bodyPr>
          <a:lstStyle/>
          <a:p>
            <a:pPr lvl="0" indent="-295275">
              <a:buClr>
                <a:srgbClr val="222222"/>
              </a:buClr>
              <a:buSzPts val="1050"/>
              <a:buFont typeface="Arial"/>
              <a:buChar char="●"/>
            </a:pP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Хімічні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властивості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знаходяться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повній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згоді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зі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згаданими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вище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структурними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особливостями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—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фулерен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не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вступає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реакції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характерні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для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ароматичних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сполук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</a:p>
          <a:p>
            <a:pPr lvl="0" indent="-295275">
              <a:buClr>
                <a:srgbClr val="222222"/>
              </a:buClr>
              <a:buSzPts val="1050"/>
              <a:buFont typeface="Arial"/>
              <a:buChar char="●"/>
            </a:pP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Неможливі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реакції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заміщення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тому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атомів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вуглецю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немає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ніяких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бічних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замісників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Достатня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кількість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ізольованих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кратних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зв'язків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дозволяє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вважати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фулерен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поліолефіновою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системою. Для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нього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найтиповішим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є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приєднання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по кратному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зв'язку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lvl="0" indent="-295275">
              <a:buClr>
                <a:srgbClr val="222222"/>
              </a:buClr>
              <a:buSzPts val="1050"/>
              <a:buFont typeface="Arial"/>
              <a:buChar char="●"/>
            </a:pP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Фулерен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є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яскраво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вираженим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акцептором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електронів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і при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дії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сильних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відновників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лужні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метали)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може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приймати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до шести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електронів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утворюючи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аніон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С</a:t>
            </a:r>
            <a:r>
              <a:rPr lang="ru-RU" sz="2300" baseline="-250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ru-RU" sz="2300" baseline="300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6-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Крім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того,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він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легко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приєднує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нуклеофіли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і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вільні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радикали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</a:p>
          <a:p>
            <a:pPr lvl="0" indent="-295275">
              <a:buClr>
                <a:srgbClr val="222222"/>
              </a:buClr>
              <a:buSzPts val="1050"/>
              <a:buFont typeface="Arial"/>
              <a:buChar char="●"/>
            </a:pP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При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відновленні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лужними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металами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наприклад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цезієм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чи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рубідієм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)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відбувається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перенесення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електрона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від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>
                <a:solidFill>
                  <a:srgbClr val="0B008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2"/>
              </a:rPr>
              <a:t>атома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ru-RU" sz="2300" dirty="0" smtClean="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61925" lvl="0" indent="0">
              <a:buClr>
                <a:srgbClr val="222222"/>
              </a:buClr>
              <a:buSzPts val="1050"/>
              <a:buNone/>
            </a:pPr>
            <a:r>
              <a:rPr lang="ru-RU" sz="2300" dirty="0">
                <a:solidFill>
                  <a:srgbClr val="222222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 </a:t>
            </a:r>
            <a:r>
              <a:rPr lang="ru-RU" sz="2300" dirty="0" smtClean="0">
                <a:solidFill>
                  <a:srgbClr val="222222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    </a:t>
            </a:r>
            <a:r>
              <a:rPr lang="ru-RU" sz="2300" dirty="0" err="1" smtClean="0">
                <a:solidFill>
                  <a:srgbClr val="0B008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металу</a:t>
            </a:r>
            <a:r>
              <a:rPr lang="ru-RU" sz="2300" dirty="0" smtClean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до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фулерену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</a:p>
          <a:p>
            <a:pPr lvl="0" indent="-295275">
              <a:buClr>
                <a:srgbClr val="222222"/>
              </a:buClr>
              <a:buSzPts val="1050"/>
              <a:buFont typeface="Arial"/>
              <a:buChar char="●"/>
            </a:pP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Сполуки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утворюються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мають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ru-RU" sz="2300" dirty="0" smtClean="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61925" lvl="0" indent="0">
              <a:buClr>
                <a:srgbClr val="222222"/>
              </a:buClr>
              <a:buSzPts val="1050"/>
              <a:buNone/>
            </a:pP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smtClean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  <a:r>
              <a:rPr lang="ru-RU" sz="2300" dirty="0" err="1" smtClean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низькотемпературну</a:t>
            </a:r>
            <a:r>
              <a:rPr lang="ru-RU" sz="2300" dirty="0" smtClean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надпровідність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endParaRPr lang="ru-RU" sz="2300" dirty="0" smtClean="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61925" lvl="0" indent="0">
              <a:buClr>
                <a:srgbClr val="222222"/>
              </a:buClr>
              <a:buSzPts val="1050"/>
              <a:buNone/>
            </a:pP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smtClean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   критична 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температура </a:t>
            </a:r>
            <a:r>
              <a:rPr lang="ru-RU" sz="23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появи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ru-RU" sz="2300" dirty="0" smtClean="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61925" lvl="0" indent="0">
              <a:buClr>
                <a:srgbClr val="222222"/>
              </a:buClr>
              <a:buSzPts val="1050"/>
              <a:buNone/>
            </a:pP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 smtClean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  <a:r>
              <a:rPr lang="ru-RU" sz="2300" dirty="0" err="1" smtClean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надпровідності</a:t>
            </a:r>
            <a:r>
              <a:rPr lang="ru-RU" sz="2300" dirty="0" smtClean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3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33К.</a:t>
            </a:r>
          </a:p>
          <a:p>
            <a:pPr marL="0" lvl="0" indent="0">
              <a:spcBef>
                <a:spcPts val="600"/>
              </a:spcBef>
              <a:spcAft>
                <a:spcPts val="1600"/>
              </a:spcAft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9218" name="Picture 2" descr="Картинки по запросу &quot;фулерені фото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362" y="3349375"/>
            <a:ext cx="3958526" cy="1654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09346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534602"/>
            <a:ext cx="6397325" cy="4427816"/>
          </a:xfrm>
        </p:spPr>
        <p:txBody>
          <a:bodyPr>
            <a:normAutofit lnSpcReduction="10000"/>
          </a:bodyPr>
          <a:lstStyle/>
          <a:p>
            <a:pPr lvl="0" indent="-295275">
              <a:spcBef>
                <a:spcPts val="600"/>
              </a:spcBef>
              <a:buClr>
                <a:srgbClr val="222222"/>
              </a:buClr>
              <a:buSzPts val="1050"/>
              <a:buFont typeface="Arial"/>
              <a:buChar char="●"/>
            </a:pP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Для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фулерена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є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ще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одна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можливість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утворювати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сполуки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використовуючи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внутрішню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порожнину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вуглецевої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кулі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діаметр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якої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достатній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щоб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ній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міг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розміститися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атом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металу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чи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невелика молекула. Таким чином,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відкривається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шлях до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одержання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хімічних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сполук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зовсім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нового типу, де атом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механічно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утримується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усередині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замкненого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середовища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lvl="0" indent="-295275">
              <a:buClr>
                <a:srgbClr val="222222"/>
              </a:buClr>
              <a:buSzPts val="1050"/>
              <a:buFont typeface="Arial"/>
              <a:buChar char="●"/>
            </a:pP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Спосіб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введення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атома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металу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внутрішню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порожнину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фулерену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практично не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відрізняється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від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способу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одержання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самого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фулерену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Графіт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перед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випаровуванням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просочують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солями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металів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 У продуктах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реакції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виявлені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сполуки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складу С</a:t>
            </a:r>
            <a:r>
              <a:rPr lang="ru-RU" sz="1400" baseline="-250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La, 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</a:t>
            </a:r>
            <a:r>
              <a:rPr lang="ru-RU" sz="1400" baseline="-250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Y, 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</a:t>
            </a:r>
            <a:r>
              <a:rPr lang="ru-RU" sz="1400" baseline="-250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U).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Усередину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заздалегідь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сформованої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порожнини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крізь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стінку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удалося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поки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ввести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лише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атом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гелію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завдяки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його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невеликим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розмірам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) шляхом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2"/>
              </a:rPr>
              <a:t>бомбардування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фулерена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іонами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гелію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ru-RU" sz="14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газовій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фазі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lvl="0" indent="-295275">
              <a:buClr>
                <a:srgbClr val="000000"/>
              </a:buClr>
              <a:buSzPts val="1050"/>
              <a:buFont typeface="Arial"/>
              <a:buChar char="●"/>
            </a:pP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Родинні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сполуки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й аналоги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фулерена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поки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нечисленні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Найвідоміший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аналог — С</a:t>
            </a:r>
            <a:r>
              <a:rPr lang="ru-RU" sz="1600" baseline="-250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70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—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був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отриманий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практично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одночасно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з С</a:t>
            </a:r>
            <a:r>
              <a:rPr lang="ru-RU" sz="1600" baseline="-250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Одержання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його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в чистому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вигляді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пов'язане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з великими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труднощами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, тому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він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вивчений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менше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. За формою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він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близький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до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еліпсоїда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і через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злегка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витягнуту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форму одержав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назву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«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регбібол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». Таким чином,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продовжений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стиль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назв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фулерена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С</a:t>
            </a:r>
            <a:r>
              <a:rPr lang="ru-RU" sz="1600" baseline="-250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(футболен, </a:t>
            </a:r>
            <a:r>
              <a:rPr lang="ru-RU" sz="1400" dirty="0" err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бакібол</a:t>
            </a:r>
            <a:r>
              <a:rPr lang="ru-RU" sz="1400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). </a:t>
            </a:r>
          </a:p>
          <a:p>
            <a:endParaRPr lang="ru-RU" dirty="0"/>
          </a:p>
        </p:txBody>
      </p:sp>
      <p:pic>
        <p:nvPicPr>
          <p:cNvPr id="10242" name="Picture 2" descr="Картинки по запросу &quot;фулерені фото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325" y="1484088"/>
            <a:ext cx="2541128" cy="2528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1213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33414" y="872048"/>
            <a:ext cx="5698682" cy="3996301"/>
          </a:xfrm>
        </p:spPr>
        <p:txBody>
          <a:bodyPr>
            <a:normAutofit/>
          </a:bodyPr>
          <a:lstStyle/>
          <a:p>
            <a:pPr lvl="0" indent="-295275">
              <a:buClr>
                <a:srgbClr val="000000"/>
              </a:buClr>
              <a:buSzPts val="1050"/>
              <a:buFont typeface="Arial"/>
              <a:buChar char="●"/>
            </a:pP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кімнатної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температури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</a:t>
            </a:r>
            <a:r>
              <a:rPr lang="ru-RU" sz="14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і С</a:t>
            </a:r>
            <a:r>
              <a:rPr lang="ru-RU" sz="14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70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не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реагують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із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такими молекулами: оксид азоту,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кисень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оксид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сірки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Попри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це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було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зафіксовано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ряд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нових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хімічних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реакцій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із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фулеренами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lvl="0" indent="-295275">
              <a:buClr>
                <a:srgbClr val="000000"/>
              </a:buClr>
              <a:buSzPts val="1050"/>
              <a:buFont typeface="Arial"/>
              <a:buChar char="●"/>
            </a:pP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Отримано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і охарактеризовано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найпростіший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дигідрований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із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двома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воднями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</a:t>
            </a:r>
            <a:r>
              <a:rPr lang="ru-RU" sz="14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</a:t>
            </a:r>
            <a:r>
              <a:rPr lang="ru-RU" sz="14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</a:p>
          <a:p>
            <a:pPr lvl="0" indent="-295275">
              <a:buClr>
                <a:srgbClr val="000000"/>
              </a:buClr>
              <a:buSzPts val="1050"/>
              <a:buFont typeface="Arial"/>
              <a:buChar char="●"/>
            </a:pP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Прямим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приєднанням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2"/>
              </a:rPr>
              <a:t>флуору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отримана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серія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</a:t>
            </a:r>
            <a:r>
              <a:rPr lang="ru-RU" sz="14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</a:t>
            </a:r>
            <a:r>
              <a:rPr lang="ru-RU" sz="1400" i="1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х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та С</a:t>
            </a:r>
            <a:r>
              <a:rPr lang="ru-RU" sz="14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70</a:t>
            </a:r>
            <a:r>
              <a:rPr lang="en-GB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</a:t>
            </a:r>
            <a:r>
              <a:rPr lang="en-GB" sz="1400" i="1" baseline="-250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en-GB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де </a:t>
            </a:r>
            <a:r>
              <a:rPr lang="ru-RU" sz="1400" i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х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менше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або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дорівнює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48, а </a:t>
            </a:r>
            <a:r>
              <a:rPr lang="ru-RU" sz="1400" i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менше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або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дорівнює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56. </a:t>
            </a:r>
          </a:p>
          <a:p>
            <a:pPr lvl="0" indent="-295275">
              <a:buClr>
                <a:srgbClr val="000000"/>
              </a:buClr>
              <a:buSzPts val="1050"/>
              <a:buFont typeface="Arial"/>
              <a:buChar char="●"/>
            </a:pP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Проведене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хлорування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та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бромування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фулеренів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За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температури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400°С </a:t>
            </a:r>
            <a:r>
              <a:rPr lang="ru-RU" sz="14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поліхлорфулерени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дехлоруються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вихідний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lvl="0" indent="-295275">
              <a:buClr>
                <a:srgbClr val="000000"/>
              </a:buClr>
              <a:buSzPts val="1050"/>
              <a:buFont typeface="Arial"/>
              <a:buChar char="●"/>
            </a:pP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Відкриття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фулерену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знаменувало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появу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класу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сполук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які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являють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собою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нову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незвичайну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форму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елементного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вуглецю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Це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замкнуті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каркаси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протяжні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циліндричні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чи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багатошарові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утворення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здатні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до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хімічних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перетворень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як на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зовнішній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поверхні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так і у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внутрішній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порожнині</a:t>
            </a:r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endParaRPr lang="ru-RU" dirty="0"/>
          </a:p>
        </p:txBody>
      </p:sp>
      <p:pic>
        <p:nvPicPr>
          <p:cNvPr id="11266" name="Picture 2" descr="Картинки по запросу &quot;фулерені фото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06" y="1354761"/>
            <a:ext cx="3097108" cy="303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2808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21"/>
          <p:cNvSpPr txBox="1">
            <a:spLocks noGrp="1"/>
          </p:cNvSpPr>
          <p:nvPr>
            <p:ph type="body" idx="1"/>
          </p:nvPr>
        </p:nvSpPr>
        <p:spPr>
          <a:xfrm>
            <a:off x="311700" y="2039025"/>
            <a:ext cx="85206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12" name="Google Shape;112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0925" y="1549700"/>
            <a:ext cx="1905000" cy="182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05925" y="1549700"/>
            <a:ext cx="1905000" cy="182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10925" y="1549700"/>
            <a:ext cx="1905000" cy="182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15925" y="1549700"/>
            <a:ext cx="1905000" cy="182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11700" y="3403325"/>
            <a:ext cx="8187300" cy="405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Гідратований фулерен (HyFn)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22"/>
          <p:cNvSpPr txBox="1">
            <a:spLocks noGrp="1"/>
          </p:cNvSpPr>
          <p:nvPr>
            <p:ph type="body" idx="1"/>
          </p:nvPr>
        </p:nvSpPr>
        <p:spPr>
          <a:xfrm>
            <a:off x="311700" y="501957"/>
            <a:ext cx="85206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Гідратований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</a:t>
            </a:r>
            <a:r>
              <a:rPr lang="en-GB" sz="16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— C</a:t>
            </a:r>
            <a:r>
              <a:rPr lang="en-GB" sz="16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HyFn —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це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міцний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високогідрофільний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супрамолекулярний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комплекс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складається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з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молекули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</a:t>
            </a:r>
            <a:r>
              <a:rPr lang="en-GB" sz="16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ув'язненої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першу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гідратну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оболонку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яка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містить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24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молекули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води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C</a:t>
            </a:r>
            <a:r>
              <a:rPr lang="en-GB" sz="16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@(H</a:t>
            </a:r>
            <a:r>
              <a:rPr lang="en-GB" sz="16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O)</a:t>
            </a:r>
            <a:r>
              <a:rPr lang="en-GB" sz="16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24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6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Гідратна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оболонка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утворюється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внаслідок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донорно-акцепторної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взаємодії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неподілених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пар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електронів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кисню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молекул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води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з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електрон-акцепторними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центрами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поверхні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цьому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молекули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води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орієнтовані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поблизу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поверхні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зв'язані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між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собою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об'ємною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сіткою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водневих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зв'язків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6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Розмір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</a:t>
            </a:r>
            <a:r>
              <a:rPr lang="en-GB" sz="16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HyFn - 1,6-1,8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нм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У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той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же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час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максимальна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концентрація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</a:t>
            </a:r>
            <a:r>
              <a:rPr lang="en-GB" sz="16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у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вигляді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</a:t>
            </a:r>
            <a:r>
              <a:rPr lang="en-GB" sz="16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HyFn,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яку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вдалося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створити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воді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еквівалентна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4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мг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/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мл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6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Фотографія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водного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розчину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</a:t>
            </a:r>
            <a:r>
              <a:rPr lang="en-GB" sz="16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HyFn з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концентрацією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</a:t>
            </a:r>
            <a:r>
              <a:rPr lang="en-GB" sz="16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0,22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мг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/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мл</a:t>
            </a:r>
            <a:endParaRPr sz="16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05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3" name="Google Shape;123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53125" y="3143892"/>
            <a:ext cx="3211369" cy="18493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Вплив на живі організми</a:t>
            </a:r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1"/>
          </p:nvPr>
        </p:nvSpPr>
        <p:spPr>
          <a:xfrm>
            <a:off x="208958" y="606521"/>
            <a:ext cx="85206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algn="l" rtl="0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Незважаючи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те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був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відкритий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понад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25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років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тому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його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вплив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живі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організми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досі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залишається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невідомим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Хоча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теоретично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показано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є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токсичними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їхня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безпечність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для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людей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все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ще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широко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обговорюється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6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Однак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у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квітні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2012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року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група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французьких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вчених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оприлюднила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статтю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з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підсумками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досліджень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4"/>
              </a:rPr>
              <a:t>щурах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У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статті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вказується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щури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яким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щодня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давали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певну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дозу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</a:t>
            </a:r>
            <a:r>
              <a:rPr lang="en-GB" sz="1600" baseline="-25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з </a:t>
            </a:r>
            <a:r>
              <a:rPr lang="en-GB" sz="16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5"/>
              </a:rPr>
              <a:t>оливковою</a:t>
            </a:r>
            <a:r>
              <a:rPr lang="en-GB" sz="16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5"/>
              </a:rPr>
              <a:t> </a:t>
            </a:r>
            <a:r>
              <a:rPr lang="en-GB" sz="16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5"/>
              </a:rPr>
              <a:t>олією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прожили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вдвічі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довше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ніж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щури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які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фулерену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вживали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6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Вважається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такий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ефект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спостерігається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через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те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фулерени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поглинають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6"/>
              </a:rPr>
              <a:t>вільні</a:t>
            </a:r>
            <a:r>
              <a:rPr lang="en-GB" sz="1600" dirty="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6"/>
              </a:rPr>
              <a:t> </a:t>
            </a:r>
            <a:r>
              <a:rPr lang="en-GB" sz="16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6"/>
              </a:rPr>
              <a:t>радикали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які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сприяють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7"/>
              </a:rPr>
              <a:t>старінню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Однак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ще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невідомо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чи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будуть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вони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мати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такий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же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ефект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en-GB" sz="16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людей</a:t>
            </a:r>
            <a:r>
              <a:rPr lang="en-GB" sz="1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6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sz="1600" dirty="0"/>
          </a:p>
        </p:txBody>
      </p:sp>
      <p:pic>
        <p:nvPicPr>
          <p:cNvPr id="12290" name="Picture 2" descr="Картинки по запросу &quot;фулерені фото&quot;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947" y="3271998"/>
            <a:ext cx="2492731" cy="1871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426" y="1174491"/>
            <a:ext cx="8520600" cy="613200"/>
          </a:xfrm>
        </p:spPr>
        <p:txBody>
          <a:bodyPr>
            <a:noAutofit/>
          </a:bodyPr>
          <a:lstStyle/>
          <a:p>
            <a:pPr algn="ctr"/>
            <a:r>
              <a:rPr lang="uk-UA" sz="9600" b="1" dirty="0" smtClean="0">
                <a:solidFill>
                  <a:schemeClr val="tx1"/>
                </a:solidFill>
              </a:rPr>
              <a:t>Дякую </a:t>
            </a:r>
            <a:br>
              <a:rPr lang="uk-UA" sz="9600" b="1" dirty="0" smtClean="0">
                <a:solidFill>
                  <a:schemeClr val="tx1"/>
                </a:solidFill>
              </a:rPr>
            </a:br>
            <a:r>
              <a:rPr lang="uk-UA" sz="9600" b="1" dirty="0" smtClean="0">
                <a:solidFill>
                  <a:schemeClr val="tx1"/>
                </a:solidFill>
              </a:rPr>
              <a:t>за увагу!</a:t>
            </a:r>
            <a:endParaRPr lang="ru-RU" sz="9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138418"/>
      </p:ext>
    </p:extLst>
  </p:cSld>
  <p:clrMapOvr>
    <a:masterClrMapping/>
  </p:clrMapOvr>
</p:sld>
</file>

<file path=ppt/theme/theme1.xml><?xml version="1.0" encoding="utf-8"?>
<a:theme xmlns:a="http://schemas.openxmlformats.org/drawingml/2006/main" name="Дивиденд">
  <a:themeElements>
    <a:clrScheme name="Дивиденд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Дивиденд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Дивиденд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TM03457464[[fn=Дивиденд]]</Template>
  <TotalTime>51</TotalTime>
  <Words>1764</Words>
  <Application>Microsoft Office PowerPoint</Application>
  <PresentationFormat>Экран (16:9)</PresentationFormat>
  <Paragraphs>93</Paragraphs>
  <Slides>17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Corbel</vt:lpstr>
      <vt:lpstr>Wingdings 2</vt:lpstr>
      <vt:lpstr>Arial</vt:lpstr>
      <vt:lpstr>Gill Sans MT</vt:lpstr>
      <vt:lpstr>Дивиденд</vt:lpstr>
      <vt:lpstr>Фулерени</vt:lpstr>
      <vt:lpstr>Фулерени</vt:lpstr>
      <vt:lpstr>Цікаві факти</vt:lpstr>
      <vt:lpstr>Історія </vt:lpstr>
      <vt:lpstr>Презентация PowerPoint</vt:lpstr>
      <vt:lpstr>Історія. Спосіб отримання фулеренів</vt:lpstr>
      <vt:lpstr>Презентация PowerPoint</vt:lpstr>
      <vt:lpstr>Отримання фулеренів</vt:lpstr>
      <vt:lpstr>Презентация PowerPoint</vt:lpstr>
      <vt:lpstr>Властивості фулеренів.</vt:lpstr>
      <vt:lpstr>Презентация PowerPoint</vt:lpstr>
      <vt:lpstr>Презентация PowerPoint</vt:lpstr>
      <vt:lpstr>Презентация PowerPoint</vt:lpstr>
      <vt:lpstr>Презентация PowerPoint</vt:lpstr>
      <vt:lpstr>Гідратований фулерен (HyFn) </vt:lpstr>
      <vt:lpstr>Вплив на живі організми</vt:lpstr>
      <vt:lpstr>Дякую  за увагу!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Фулерени</dc:title>
  <dc:creator>Оля</dc:creator>
  <cp:lastModifiedBy>Оля Ф</cp:lastModifiedBy>
  <cp:revision>11</cp:revision>
  <dcterms:modified xsi:type="dcterms:W3CDTF">2019-12-02T20:01:50Z</dcterms:modified>
</cp:coreProperties>
</file>