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663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878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695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89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373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028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04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52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67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816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088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28C8F-F729-4DAD-9080-79F8DAF0DA56}" type="datetimeFigureOut">
              <a:rPr lang="ru-RU" smtClean="0"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EA91F-6069-4BC2-A77C-DF16F3A748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851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3029" y="1251856"/>
            <a:ext cx="117130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/>
              <a:t>СПІРАЛЬНІ ХВИЛІ В СЕРЕДОВИЩАХ ІЗ ВІДНОВЛЕННЯМ</a:t>
            </a:r>
            <a:endParaRPr lang="ru-RU" sz="6000" dirty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18857" y="4757057"/>
            <a:ext cx="807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Використані джерела:</a:t>
            </a:r>
          </a:p>
          <a:p>
            <a:r>
              <a:rPr lang="en-US" dirty="0" smtClean="0"/>
              <a:t>A.</a:t>
            </a:r>
            <a:r>
              <a:rPr lang="uk-UA" dirty="0" smtClean="0"/>
              <a:t>Ю </a:t>
            </a:r>
            <a:r>
              <a:rPr lang="uk-UA" dirty="0" err="1" smtClean="0"/>
              <a:t>Лоскутов</a:t>
            </a:r>
            <a:r>
              <a:rPr lang="uk-UA" dirty="0" smtClean="0"/>
              <a:t>, А.С. Михайлов </a:t>
            </a:r>
            <a:r>
              <a:rPr lang="uk-UA" dirty="0" err="1" smtClean="0"/>
              <a:t>Введения</a:t>
            </a:r>
            <a:r>
              <a:rPr lang="uk-UA" dirty="0" smtClean="0"/>
              <a:t> в </a:t>
            </a:r>
            <a:r>
              <a:rPr lang="uk-UA" dirty="0" err="1" smtClean="0"/>
              <a:t>синергетику</a:t>
            </a:r>
            <a:r>
              <a:rPr lang="uk-UA" dirty="0" smtClean="0"/>
              <a:t>. М., Наука, 1990</a:t>
            </a:r>
          </a:p>
          <a:p>
            <a:r>
              <a:rPr lang="uk-UA" dirty="0" smtClean="0"/>
              <a:t>І.О. Анісімов. </a:t>
            </a:r>
            <a:r>
              <a:rPr lang="uk-UA" dirty="0" err="1" smtClean="0"/>
              <a:t>Синергетика</a:t>
            </a:r>
            <a:r>
              <a:rPr lang="uk-UA" dirty="0" smtClean="0"/>
              <a:t>. К., ВПЦ </a:t>
            </a:r>
            <a:r>
              <a:rPr lang="en-US" dirty="0" smtClean="0"/>
              <a:t>“</a:t>
            </a:r>
            <a:r>
              <a:rPr lang="uk-UA" dirty="0" smtClean="0"/>
              <a:t>Київський університет</a:t>
            </a:r>
            <a:r>
              <a:rPr lang="en-US" dirty="0" smtClean="0"/>
              <a:t>”</a:t>
            </a:r>
            <a:r>
              <a:rPr lang="uk-UA" dirty="0" smtClean="0"/>
              <a:t>, 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1079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4284" y="491421"/>
            <a:ext cx="676002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 smtClean="0"/>
              <a:t>Середовища</a:t>
            </a:r>
            <a:r>
              <a:rPr lang="ru-RU" sz="2000" b="1" dirty="0" smtClean="0"/>
              <a:t> з </a:t>
            </a:r>
            <a:r>
              <a:rPr lang="ru-RU" sz="2000" b="1" dirty="0" err="1" smtClean="0"/>
              <a:t>відновленням</a:t>
            </a:r>
            <a:r>
              <a:rPr lang="ru-RU" sz="2000" b="1" dirty="0" smtClean="0"/>
              <a:t> </a:t>
            </a:r>
            <a:r>
              <a:rPr lang="ru-RU" dirty="0" smtClean="0"/>
              <a:t>(</a:t>
            </a:r>
            <a:r>
              <a:rPr lang="ru-RU" dirty="0" err="1" smtClean="0"/>
              <a:t>інакше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збудливими</a:t>
            </a:r>
            <a:r>
              <a:rPr lang="ru-RU" dirty="0" smtClean="0"/>
              <a:t> </a:t>
            </a:r>
            <a:r>
              <a:rPr lang="ru-RU" dirty="0" err="1" smtClean="0"/>
              <a:t>середовищами</a:t>
            </a:r>
            <a:r>
              <a:rPr lang="ru-RU" dirty="0" smtClean="0"/>
              <a:t>) </a:t>
            </a:r>
            <a:r>
              <a:rPr lang="ru-RU" dirty="0" err="1" smtClean="0"/>
              <a:t>схожі</a:t>
            </a:r>
            <a:r>
              <a:rPr lang="ru-RU" dirty="0" smtClean="0"/>
              <a:t> на </a:t>
            </a:r>
            <a:r>
              <a:rPr lang="ru-RU" dirty="0" err="1" smtClean="0"/>
              <a:t>бістабільні</a:t>
            </a:r>
            <a:r>
              <a:rPr lang="ru-RU" dirty="0" smtClean="0"/>
              <a:t>, але в них один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стаціонарних</a:t>
            </a:r>
            <a:r>
              <a:rPr lang="ru-RU" dirty="0" smtClean="0"/>
              <a:t> </a:t>
            </a:r>
            <a:r>
              <a:rPr lang="ru-RU" dirty="0" err="1" smtClean="0"/>
              <a:t>станів</a:t>
            </a:r>
            <a:r>
              <a:rPr lang="ru-RU" dirty="0" smtClean="0"/>
              <a:t> є </a:t>
            </a:r>
            <a:r>
              <a:rPr lang="ru-RU" dirty="0" err="1" smtClean="0"/>
              <a:t>метастабільним</a:t>
            </a:r>
            <a:r>
              <a:rPr lang="ru-RU" dirty="0" smtClean="0"/>
              <a:t>, так </a:t>
            </a:r>
            <a:r>
              <a:rPr lang="ru-RU" dirty="0" err="1" smtClean="0"/>
              <a:t>що</a:t>
            </a:r>
            <a:r>
              <a:rPr lang="ru-RU" dirty="0" smtClean="0"/>
              <a:t> через </a:t>
            </a:r>
            <a:r>
              <a:rPr lang="ru-RU" dirty="0" err="1" smtClean="0"/>
              <a:t>деякий</a:t>
            </a:r>
            <a:r>
              <a:rPr lang="ru-RU" dirty="0" smtClean="0"/>
              <a:t> </a:t>
            </a:r>
            <a:r>
              <a:rPr lang="ru-RU" dirty="0" err="1" smtClean="0"/>
              <a:t>скінчений</a:t>
            </a:r>
            <a:r>
              <a:rPr lang="ru-RU" dirty="0" smtClean="0"/>
              <a:t> </a:t>
            </a:r>
            <a:r>
              <a:rPr lang="ru-RU" dirty="0" err="1" smtClean="0"/>
              <a:t>проміжок</a:t>
            </a:r>
            <a:r>
              <a:rPr lang="ru-RU" dirty="0" smtClean="0"/>
              <a:t> часу </a:t>
            </a:r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збудження</a:t>
            </a:r>
            <a:r>
              <a:rPr lang="ru-RU" dirty="0" smtClean="0"/>
              <a:t> </a:t>
            </a:r>
            <a:r>
              <a:rPr lang="ru-RU" dirty="0" err="1" smtClean="0"/>
              <a:t>середовища</a:t>
            </a:r>
            <a:r>
              <a:rPr lang="ru-RU" dirty="0" smtClean="0"/>
              <a:t> спонтанно </a:t>
            </a:r>
            <a:r>
              <a:rPr lang="ru-RU" dirty="0" err="1" smtClean="0"/>
              <a:t>переходять</a:t>
            </a:r>
            <a:r>
              <a:rPr lang="ru-RU" dirty="0" smtClean="0"/>
              <a:t> в </a:t>
            </a:r>
            <a:r>
              <a:rPr lang="ru-RU" dirty="0" err="1" smtClean="0"/>
              <a:t>основний</a:t>
            </a:r>
            <a:r>
              <a:rPr lang="ru-RU" dirty="0" smtClean="0"/>
              <a:t> стан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284" y="1999526"/>
            <a:ext cx="7717973" cy="4423045"/>
          </a:xfrm>
          <a:prstGeom prst="rect">
            <a:avLst/>
          </a:prstGeom>
        </p:spPr>
      </p:pic>
      <p:pic>
        <p:nvPicPr>
          <p:cNvPr id="1026" name="Picture 2" descr="https://upload.wikimedia.org/wikipedia/commons/thumb/a/a0/Meta-stability.svg/220px-Meta-stability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829" y="491421"/>
            <a:ext cx="2751817" cy="175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158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7714" y="277895"/>
            <a:ext cx="722811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/>
              <a:t>Щоб</a:t>
            </a:r>
            <a:r>
              <a:rPr lang="ru-RU" sz="2400" dirty="0" smtClean="0"/>
              <a:t> </a:t>
            </a:r>
            <a:r>
              <a:rPr lang="ru-RU" sz="2400" dirty="0" err="1" smtClean="0"/>
              <a:t>зрозуміти</a:t>
            </a:r>
            <a:r>
              <a:rPr lang="ru-RU" sz="2400" dirty="0" smtClean="0"/>
              <a:t> </a:t>
            </a:r>
            <a:r>
              <a:rPr lang="ru-RU" sz="2400" dirty="0" err="1" smtClean="0"/>
              <a:t>механізм</a:t>
            </a:r>
            <a:r>
              <a:rPr lang="ru-RU" sz="2400" dirty="0" smtClean="0"/>
              <a:t> </a:t>
            </a:r>
            <a:r>
              <a:rPr lang="ru-RU" sz="2400" dirty="0" err="1" smtClean="0"/>
              <a:t>виникнення</a:t>
            </a:r>
            <a:r>
              <a:rPr lang="ru-RU" sz="2400" dirty="0" smtClean="0"/>
              <a:t> ревербератора в </a:t>
            </a:r>
            <a:r>
              <a:rPr lang="ru-RU" sz="2400" dirty="0" err="1" smtClean="0"/>
              <a:t>середовищі</a:t>
            </a:r>
            <a:r>
              <a:rPr lang="ru-RU" sz="2400" dirty="0" smtClean="0"/>
              <a:t> з </a:t>
            </a:r>
            <a:r>
              <a:rPr lang="ru-RU" sz="2400" dirty="0" err="1" smtClean="0"/>
              <a:t>відновленням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розглянемо</a:t>
            </a:r>
            <a:r>
              <a:rPr lang="ru-RU" sz="2400" dirty="0" smtClean="0"/>
              <a:t> </a:t>
            </a:r>
            <a:r>
              <a:rPr lang="ru-RU" sz="2400" dirty="0" err="1" smtClean="0"/>
              <a:t>поширення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біжучого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імпульсу</a:t>
            </a:r>
            <a:r>
              <a:rPr lang="ru-RU" sz="2400" dirty="0" smtClean="0"/>
              <a:t> </a:t>
            </a:r>
            <a:r>
              <a:rPr lang="ru-RU" sz="2400" dirty="0" err="1" smtClean="0"/>
              <a:t>вздовж</a:t>
            </a:r>
            <a:r>
              <a:rPr lang="ru-RU" sz="2400" dirty="0" smtClean="0"/>
              <a:t> тонкого </a:t>
            </a:r>
            <a:r>
              <a:rPr lang="ru-RU" sz="2400" dirty="0" err="1" smtClean="0"/>
              <a:t>кільця</a:t>
            </a:r>
            <a:r>
              <a:rPr lang="ru-RU" sz="2400" dirty="0" smtClean="0"/>
              <a:t> </a:t>
            </a:r>
            <a:r>
              <a:rPr lang="ru-RU" sz="2400" dirty="0" err="1" smtClean="0"/>
              <a:t>радіуса</a:t>
            </a:r>
            <a:r>
              <a:rPr lang="ru-RU" sz="2400" dirty="0" smtClean="0"/>
              <a:t> </a:t>
            </a:r>
            <a:r>
              <a:rPr lang="en-US" sz="2400" dirty="0" smtClean="0"/>
              <a:t>R . </a:t>
            </a:r>
            <a:r>
              <a:rPr lang="ru-RU" sz="2400" dirty="0" err="1" smtClean="0"/>
              <a:t>Якщо</a:t>
            </a:r>
            <a:r>
              <a:rPr lang="ru-RU" sz="2400" dirty="0" smtClean="0"/>
              <a:t> </a:t>
            </a:r>
            <a:r>
              <a:rPr lang="ru-RU" sz="2400" dirty="0" err="1" smtClean="0"/>
              <a:t>кільце</a:t>
            </a:r>
            <a:r>
              <a:rPr lang="ru-RU" sz="2400" dirty="0" smtClean="0"/>
              <a:t> </a:t>
            </a:r>
            <a:r>
              <a:rPr lang="ru-RU" sz="2400" dirty="0" err="1" smtClean="0"/>
              <a:t>тонке</a:t>
            </a:r>
            <a:r>
              <a:rPr lang="ru-RU" sz="2400" dirty="0" smtClean="0"/>
              <a:t>, задачу </a:t>
            </a:r>
            <a:r>
              <a:rPr lang="ru-RU" sz="2400" dirty="0" err="1" smtClean="0"/>
              <a:t>можна</a:t>
            </a:r>
            <a:r>
              <a:rPr lang="ru-RU" sz="2400" dirty="0" smtClean="0"/>
              <a:t> </a:t>
            </a:r>
            <a:r>
              <a:rPr lang="ru-RU" sz="2400" dirty="0" err="1" smtClean="0"/>
              <a:t>вважати</a:t>
            </a:r>
            <a:r>
              <a:rPr lang="ru-RU" sz="2400" dirty="0" smtClean="0"/>
              <a:t> </a:t>
            </a:r>
            <a:r>
              <a:rPr lang="ru-RU" sz="2400" dirty="0" err="1" smtClean="0"/>
              <a:t>одновимірною</a:t>
            </a:r>
            <a:r>
              <a:rPr lang="ru-RU" sz="2400" dirty="0" smtClean="0"/>
              <a:t>. </a:t>
            </a:r>
            <a:r>
              <a:rPr lang="ru-RU" sz="2400" dirty="0" err="1" smtClean="0"/>
              <a:t>Їй</a:t>
            </a:r>
            <a:r>
              <a:rPr lang="ru-RU" sz="2400" dirty="0" smtClean="0"/>
              <a:t> </a:t>
            </a:r>
            <a:r>
              <a:rPr lang="ru-RU" sz="2400" dirty="0" err="1" smtClean="0"/>
              <a:t>відповідає</a:t>
            </a:r>
            <a:r>
              <a:rPr lang="ru-RU" sz="2400" dirty="0" smtClean="0"/>
              <a:t> той </a:t>
            </a:r>
            <a:r>
              <a:rPr lang="ru-RU" sz="2400" dirty="0" err="1" smtClean="0"/>
              <a:t>самий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розв’язок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й </a:t>
            </a:r>
            <a:r>
              <a:rPr lang="ru-RU" sz="2400" dirty="0" err="1" smtClean="0"/>
              <a:t>періодичній</a:t>
            </a:r>
            <a:r>
              <a:rPr lang="ru-RU" sz="2400" dirty="0" smtClean="0"/>
              <a:t> </a:t>
            </a:r>
            <a:r>
              <a:rPr lang="ru-RU" sz="2400" dirty="0" err="1" smtClean="0"/>
              <a:t>послідовності</a:t>
            </a:r>
            <a:r>
              <a:rPr lang="ru-RU" sz="2400" dirty="0" smtClean="0"/>
              <a:t> </a:t>
            </a:r>
            <a:r>
              <a:rPr lang="ru-RU" sz="2400" dirty="0" err="1" smtClean="0"/>
              <a:t>імпульсів</a:t>
            </a:r>
            <a:r>
              <a:rPr lang="ru-RU" sz="2400" dirty="0" smtClean="0"/>
              <a:t> </a:t>
            </a:r>
            <a:r>
              <a:rPr lang="ru-RU" sz="2400" dirty="0" err="1" smtClean="0"/>
              <a:t>із</a:t>
            </a:r>
            <a:r>
              <a:rPr lang="ru-RU" sz="2400" dirty="0" smtClean="0"/>
              <a:t> </a:t>
            </a:r>
            <a:r>
              <a:rPr lang="ru-RU" sz="2400" dirty="0" err="1" smtClean="0"/>
              <a:t>просторовим</a:t>
            </a:r>
            <a:r>
              <a:rPr lang="ru-RU" sz="2400" dirty="0" smtClean="0"/>
              <a:t> </a:t>
            </a:r>
            <a:r>
              <a:rPr lang="ru-RU" sz="2400" dirty="0" err="1" smtClean="0"/>
              <a:t>періодом</a:t>
            </a:r>
            <a:r>
              <a:rPr lang="ru-RU" sz="2400" dirty="0" smtClean="0"/>
              <a:t> </a:t>
            </a:r>
            <a:r>
              <a:rPr lang="en-US" sz="2400" dirty="0" smtClean="0"/>
              <a:t>L</a:t>
            </a:r>
            <a:r>
              <a:rPr lang="uk-UA" sz="2400" dirty="0" smtClean="0"/>
              <a:t>=2</a:t>
            </a:r>
            <a:r>
              <a:rPr lang="el-GR" sz="2400" dirty="0" smtClean="0"/>
              <a:t>π</a:t>
            </a:r>
            <a:r>
              <a:rPr lang="en-US" sz="2400" dirty="0" smtClean="0"/>
              <a:t>R. </a:t>
            </a:r>
            <a:r>
              <a:rPr lang="ru-RU" sz="2400" dirty="0" err="1" smtClean="0"/>
              <a:t>Швидкість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імпульсів</a:t>
            </a:r>
            <a:r>
              <a:rPr lang="ru-RU" sz="2400" dirty="0" smtClean="0"/>
              <a:t> </a:t>
            </a:r>
            <a:r>
              <a:rPr lang="ru-RU" sz="2400" dirty="0" err="1" smtClean="0"/>
              <a:t>зростає</a:t>
            </a:r>
            <a:r>
              <a:rPr lang="ru-RU" sz="2400" dirty="0" smtClean="0"/>
              <a:t> </a:t>
            </a:r>
            <a:r>
              <a:rPr lang="ru-RU" sz="2400" dirty="0" err="1" smtClean="0"/>
              <a:t>із</a:t>
            </a:r>
            <a:r>
              <a:rPr lang="ru-RU" sz="2400" dirty="0" smtClean="0"/>
              <a:t> </a:t>
            </a:r>
            <a:r>
              <a:rPr lang="ru-RU" sz="2400" dirty="0" err="1" smtClean="0"/>
              <a:t>збільшенням</a:t>
            </a:r>
            <a:r>
              <a:rPr lang="ru-RU" sz="2400" dirty="0" smtClean="0"/>
              <a:t> </a:t>
            </a:r>
            <a:r>
              <a:rPr lang="en-US" sz="2400" dirty="0" smtClean="0"/>
              <a:t>L </a:t>
            </a:r>
            <a:r>
              <a:rPr lang="ru-RU" sz="2400" dirty="0" smtClean="0"/>
              <a:t>і </a:t>
            </a:r>
            <a:r>
              <a:rPr lang="ru-RU" sz="2400" dirty="0" err="1" smtClean="0"/>
              <a:t>прямує</a:t>
            </a:r>
            <a:r>
              <a:rPr lang="ru-RU" sz="2400" dirty="0" smtClean="0"/>
              <a:t> до граничного </a:t>
            </a:r>
            <a:r>
              <a:rPr lang="ru-RU" sz="2400" dirty="0" err="1" smtClean="0"/>
              <a:t>значення</a:t>
            </a:r>
            <a:r>
              <a:rPr lang="ru-RU" sz="2400" dirty="0" smtClean="0"/>
              <a:t> </a:t>
            </a:r>
            <a:r>
              <a:rPr lang="en-US" sz="2400" dirty="0" smtClean="0"/>
              <a:t>V0 , </a:t>
            </a:r>
            <a:r>
              <a:rPr lang="ru-RU" sz="2400" dirty="0" smtClean="0"/>
              <a:t>коли </a:t>
            </a:r>
            <a:r>
              <a:rPr lang="en-US" sz="2400" dirty="0" smtClean="0"/>
              <a:t>L </a:t>
            </a:r>
            <a:r>
              <a:rPr lang="ru-RU" sz="2400" dirty="0" err="1" smtClean="0"/>
              <a:t>стає</a:t>
            </a:r>
            <a:r>
              <a:rPr lang="ru-RU" sz="2400" dirty="0" smtClean="0"/>
              <a:t> </a:t>
            </a:r>
            <a:r>
              <a:rPr lang="ru-RU" sz="2400" dirty="0" err="1" smtClean="0"/>
              <a:t>значно</a:t>
            </a:r>
            <a:r>
              <a:rPr lang="ru-RU" sz="2400" dirty="0" smtClean="0"/>
              <a:t> </a:t>
            </a:r>
            <a:r>
              <a:rPr lang="ru-RU" sz="2400" dirty="0" err="1" smtClean="0"/>
              <a:t>більшим</a:t>
            </a:r>
            <a:r>
              <a:rPr lang="ru-RU" sz="2400" dirty="0" smtClean="0"/>
              <a:t>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довжини</a:t>
            </a:r>
            <a:r>
              <a:rPr lang="ru-RU" sz="2400" dirty="0" smtClean="0"/>
              <a:t> одиночного </a:t>
            </a:r>
            <a:r>
              <a:rPr lang="ru-RU" sz="2400" dirty="0" err="1" smtClean="0"/>
              <a:t>біжучого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імпульсу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0629" y="4287950"/>
            <a:ext cx="80173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При </a:t>
            </a:r>
            <a:r>
              <a:rPr lang="ru-RU" sz="2400" dirty="0" err="1" smtClean="0"/>
              <a:t>збільшенні</a:t>
            </a:r>
            <a:r>
              <a:rPr lang="ru-RU" sz="2400" dirty="0" smtClean="0"/>
              <a:t> </a:t>
            </a:r>
            <a:r>
              <a:rPr lang="ru-RU" sz="2400" dirty="0" err="1" smtClean="0"/>
              <a:t>зовнішнього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радіуса</a:t>
            </a:r>
            <a:r>
              <a:rPr lang="ru-RU" sz="2400" dirty="0" smtClean="0"/>
              <a:t> </a:t>
            </a:r>
            <a:r>
              <a:rPr lang="ru-RU" sz="2400" dirty="0" err="1" smtClean="0"/>
              <a:t>кільця</a:t>
            </a:r>
            <a:r>
              <a:rPr lang="ru-RU" sz="2400" dirty="0" smtClean="0"/>
              <a:t> до </a:t>
            </a:r>
            <a:r>
              <a:rPr lang="ru-RU" sz="2400" dirty="0" err="1" smtClean="0"/>
              <a:t>нескінченності</a:t>
            </a:r>
            <a:r>
              <a:rPr lang="ru-RU" sz="2400" dirty="0" smtClean="0"/>
              <a:t> ми </a:t>
            </a:r>
            <a:r>
              <a:rPr lang="ru-RU" sz="2400" dirty="0" err="1" smtClean="0"/>
              <a:t>прийдемо</a:t>
            </a:r>
            <a:r>
              <a:rPr lang="ru-RU" sz="2400" dirty="0" smtClean="0"/>
              <a:t> до </a:t>
            </a:r>
            <a:r>
              <a:rPr lang="ru-RU" sz="2400" dirty="0" err="1" smtClean="0"/>
              <a:t>задачі</a:t>
            </a:r>
            <a:r>
              <a:rPr lang="ru-RU" sz="2400" dirty="0" smtClean="0"/>
              <a:t> про </a:t>
            </a:r>
            <a:r>
              <a:rPr lang="ru-RU" sz="2400" dirty="0" err="1" smtClean="0"/>
              <a:t>біжучий</a:t>
            </a:r>
            <a:r>
              <a:rPr lang="ru-RU" sz="2400" dirty="0" smtClean="0"/>
              <a:t> </a:t>
            </a:r>
            <a:r>
              <a:rPr lang="ru-RU" sz="2400" dirty="0" err="1" smtClean="0"/>
              <a:t>імпульс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обертається</a:t>
            </a:r>
            <a:r>
              <a:rPr lang="ru-RU" sz="2400" dirty="0" smtClean="0"/>
              <a:t> </a:t>
            </a:r>
            <a:r>
              <a:rPr lang="ru-RU" sz="2400" dirty="0" err="1" smtClean="0"/>
              <a:t>навколо</a:t>
            </a:r>
            <a:r>
              <a:rPr lang="ru-RU" sz="2400" dirty="0" smtClean="0"/>
              <a:t> </a:t>
            </a:r>
            <a:r>
              <a:rPr lang="ru-RU" sz="2400" dirty="0" err="1" smtClean="0"/>
              <a:t>отвору</a:t>
            </a:r>
            <a:r>
              <a:rPr lang="ru-RU" sz="2400" dirty="0" smtClean="0"/>
              <a:t> </a:t>
            </a:r>
            <a:r>
              <a:rPr lang="ru-RU" sz="2400" dirty="0" err="1" smtClean="0"/>
              <a:t>радіусу</a:t>
            </a:r>
            <a:r>
              <a:rPr lang="ru-RU" sz="2400" dirty="0" smtClean="0"/>
              <a:t> </a:t>
            </a:r>
            <a:r>
              <a:rPr lang="en-US" sz="2400" dirty="0" smtClean="0"/>
              <a:t>R .</a:t>
            </a:r>
          </a:p>
          <a:p>
            <a:r>
              <a:rPr lang="ru-RU" sz="2400" dirty="0" err="1"/>
              <a:t>В</a:t>
            </a:r>
            <a:r>
              <a:rPr lang="ru-RU" sz="2400" dirty="0" err="1" smtClean="0"/>
              <a:t>іддалені</a:t>
            </a:r>
            <a:r>
              <a:rPr lang="ru-RU" sz="2400" dirty="0" smtClean="0"/>
              <a:t> </a:t>
            </a:r>
            <a:r>
              <a:rPr lang="ru-RU" sz="2400" dirty="0" err="1" smtClean="0"/>
              <a:t>ділянки</a:t>
            </a:r>
            <a:r>
              <a:rPr lang="ru-RU" sz="2400" dirty="0" smtClean="0"/>
              <a:t> фронту </a:t>
            </a:r>
            <a:r>
              <a:rPr lang="ru-RU" sz="2400" dirty="0" err="1" smtClean="0"/>
              <a:t>відстають</a:t>
            </a:r>
            <a:r>
              <a:rPr lang="ru-RU" sz="2400" dirty="0" smtClean="0"/>
              <a:t>, в </a:t>
            </a:r>
            <a:r>
              <a:rPr lang="ru-RU" sz="2400" dirty="0" err="1" smtClean="0"/>
              <a:t>результаті</a:t>
            </a:r>
            <a:r>
              <a:rPr lang="ru-RU" sz="2400" dirty="0" smtClean="0"/>
              <a:t> </a:t>
            </a:r>
            <a:r>
              <a:rPr lang="ru-RU" sz="2400" dirty="0" err="1" smtClean="0"/>
              <a:t>чого</a:t>
            </a:r>
            <a:r>
              <a:rPr lang="ru-RU" sz="2400" dirty="0" smtClean="0"/>
              <a:t> сам фронт </a:t>
            </a:r>
            <a:r>
              <a:rPr lang="ru-RU" sz="2400" dirty="0" err="1" smtClean="0"/>
              <a:t>скручується</a:t>
            </a:r>
            <a:r>
              <a:rPr lang="ru-RU" sz="2400" dirty="0" smtClean="0"/>
              <a:t> в </a:t>
            </a:r>
            <a:r>
              <a:rPr lang="ru-RU" sz="2400" dirty="0" err="1" smtClean="0"/>
              <a:t>спіраль</a:t>
            </a:r>
            <a:r>
              <a:rPr lang="ru-RU" sz="2400" dirty="0" smtClean="0"/>
              <a:t>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5059" y="193222"/>
            <a:ext cx="3298370" cy="26914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8199" y="3173525"/>
            <a:ext cx="3243943" cy="22288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4786" y="5834742"/>
            <a:ext cx="3750128" cy="39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668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5228" y="602514"/>
            <a:ext cx="5651046" cy="31427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018" y="1518337"/>
            <a:ext cx="628650" cy="3143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3285" y="151833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 err="1" smtClean="0"/>
              <a:t>визначає</a:t>
            </a:r>
            <a:r>
              <a:rPr lang="ru-RU" dirty="0" smtClean="0"/>
              <a:t> форму </a:t>
            </a:r>
            <a:r>
              <a:rPr lang="ru-RU" dirty="0" err="1" smtClean="0"/>
              <a:t>спіралі</a:t>
            </a:r>
            <a:r>
              <a:rPr lang="ru-RU" dirty="0" smtClean="0"/>
              <a:t> (рис. 2.3.2 а). Як видно з рис. 2.3.2б, </a:t>
            </a:r>
            <a:r>
              <a:rPr lang="ru-RU" dirty="0" err="1" smtClean="0"/>
              <a:t>швидкість</a:t>
            </a:r>
            <a:r>
              <a:rPr lang="ru-RU" dirty="0" smtClean="0"/>
              <a:t> </a:t>
            </a:r>
            <a:r>
              <a:rPr lang="en-US" dirty="0" smtClean="0"/>
              <a:t>V</a:t>
            </a:r>
            <a:r>
              <a:rPr lang="el-GR" dirty="0" smtClean="0"/>
              <a:t>τ</a:t>
            </a:r>
            <a:r>
              <a:rPr lang="en-US" dirty="0" smtClean="0"/>
              <a:t> </a:t>
            </a:r>
            <a:r>
              <a:rPr lang="ru-RU" dirty="0" smtClean="0"/>
              <a:t>точки </a:t>
            </a:r>
            <a:r>
              <a:rPr lang="ru-RU" dirty="0" err="1" smtClean="0"/>
              <a:t>перетину</a:t>
            </a:r>
            <a:r>
              <a:rPr lang="ru-RU" dirty="0" smtClean="0"/>
              <a:t> </a:t>
            </a:r>
            <a:r>
              <a:rPr lang="ru-RU" dirty="0" err="1" smtClean="0"/>
              <a:t>спіралі</a:t>
            </a:r>
            <a:r>
              <a:rPr lang="ru-RU" dirty="0" smtClean="0"/>
              <a:t> з </a:t>
            </a:r>
            <a:r>
              <a:rPr lang="ru-RU" dirty="0" err="1" smtClean="0"/>
              <a:t>кільцем</a:t>
            </a:r>
            <a:r>
              <a:rPr lang="ru-RU" dirty="0" smtClean="0"/>
              <a:t> </a:t>
            </a:r>
            <a:r>
              <a:rPr lang="en-US" dirty="0" smtClean="0"/>
              <a:t>     r = </a:t>
            </a:r>
            <a:r>
              <a:rPr lang="en-US" dirty="0" err="1" smtClean="0"/>
              <a:t>const</a:t>
            </a:r>
            <a:r>
              <a:rPr lang="en-US" dirty="0" smtClean="0"/>
              <a:t> </a:t>
            </a:r>
            <a:r>
              <a:rPr lang="ru-RU" dirty="0" err="1" smtClean="0"/>
              <a:t>складає</a:t>
            </a:r>
            <a:r>
              <a:rPr lang="ru-RU" dirty="0" smtClean="0"/>
              <a:t> величину </a:t>
            </a:r>
            <a:r>
              <a:rPr lang="en-US" dirty="0" smtClean="0"/>
              <a:t>V0/cosα, </a:t>
            </a:r>
            <a:r>
              <a:rPr lang="ru-RU" dirty="0" smtClean="0"/>
              <a:t>де </a:t>
            </a:r>
            <a:r>
              <a:rPr lang="en-US" dirty="0" smtClean="0"/>
              <a:t>α</a:t>
            </a:r>
            <a:r>
              <a:rPr lang="ru-RU" dirty="0" smtClean="0"/>
              <a:t> – кут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нормаллю</a:t>
            </a:r>
            <a:r>
              <a:rPr lang="ru-RU" dirty="0" smtClean="0"/>
              <a:t> до </a:t>
            </a:r>
            <a:r>
              <a:rPr lang="ru-RU" dirty="0" err="1" smtClean="0"/>
              <a:t>хвильового</a:t>
            </a:r>
            <a:r>
              <a:rPr lang="ru-RU" dirty="0" smtClean="0"/>
              <a:t> фронту і </a:t>
            </a:r>
            <a:r>
              <a:rPr lang="ru-RU" dirty="0" err="1" smtClean="0"/>
              <a:t>дотичною</a:t>
            </a:r>
            <a:r>
              <a:rPr lang="ru-RU" dirty="0" smtClean="0"/>
              <a:t> до </a:t>
            </a:r>
            <a:r>
              <a:rPr lang="ru-RU" dirty="0" err="1" smtClean="0"/>
              <a:t>кільця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2542" y="1267295"/>
            <a:ext cx="1470931" cy="31500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3284" y="634367"/>
            <a:ext cx="6291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Нехай у </a:t>
            </a:r>
            <a:r>
              <a:rPr lang="ru-RU" dirty="0" err="1" smtClean="0"/>
              <a:t>стаціонарному</a:t>
            </a:r>
            <a:r>
              <a:rPr lang="ru-RU" dirty="0" smtClean="0"/>
              <a:t> </a:t>
            </a:r>
            <a:r>
              <a:rPr lang="ru-RU" dirty="0" err="1" smtClean="0"/>
              <a:t>режимі</a:t>
            </a:r>
            <a:r>
              <a:rPr lang="ru-RU" dirty="0" smtClean="0"/>
              <a:t> </a:t>
            </a:r>
            <a:r>
              <a:rPr lang="ru-RU" dirty="0" err="1" smtClean="0"/>
              <a:t>спіраль</a:t>
            </a:r>
            <a:r>
              <a:rPr lang="ru-RU" dirty="0" smtClean="0"/>
              <a:t> </a:t>
            </a:r>
            <a:r>
              <a:rPr lang="ru-RU" dirty="0" err="1" smtClean="0"/>
              <a:t>незмінної</a:t>
            </a:r>
            <a:r>
              <a:rPr lang="ru-RU" dirty="0" smtClean="0"/>
              <a:t> </a:t>
            </a:r>
            <a:r>
              <a:rPr lang="ru-RU" dirty="0" err="1" smtClean="0"/>
              <a:t>форми</a:t>
            </a:r>
            <a:r>
              <a:rPr lang="ru-RU" dirty="0" smtClean="0"/>
              <a:t> </a:t>
            </a:r>
            <a:r>
              <a:rPr lang="ru-RU" dirty="0" err="1" smtClean="0"/>
              <a:t>обертається</a:t>
            </a:r>
            <a:r>
              <a:rPr lang="ru-RU" dirty="0" smtClean="0"/>
              <a:t> з </a:t>
            </a:r>
            <a:r>
              <a:rPr lang="ru-RU" dirty="0" err="1" smtClean="0"/>
              <a:t>кутовою</a:t>
            </a:r>
            <a:r>
              <a:rPr lang="ru-RU" dirty="0" smtClean="0"/>
              <a:t> </a:t>
            </a:r>
            <a:r>
              <a:rPr lang="ru-RU" dirty="0" err="1" smtClean="0"/>
              <a:t>швидкістю</a:t>
            </a:r>
            <a:r>
              <a:rPr lang="ru-RU" dirty="0" smtClean="0"/>
              <a:t> </a:t>
            </a:r>
            <a:r>
              <a:rPr lang="el-GR" dirty="0" smtClean="0"/>
              <a:t>ω. </a:t>
            </a:r>
            <a:r>
              <a:rPr lang="ru-RU" dirty="0" err="1" smtClean="0"/>
              <a:t>Положення</a:t>
            </a:r>
            <a:r>
              <a:rPr lang="ru-RU" dirty="0" smtClean="0"/>
              <a:t> </a:t>
            </a:r>
            <a:r>
              <a:rPr lang="ru-RU" dirty="0" err="1" smtClean="0"/>
              <a:t>її</a:t>
            </a:r>
            <a:r>
              <a:rPr lang="ru-RU" dirty="0" smtClean="0"/>
              <a:t> фронту </a:t>
            </a:r>
            <a:r>
              <a:rPr lang="ru-RU" dirty="0" err="1" smtClean="0"/>
              <a:t>визначається</a:t>
            </a:r>
            <a:r>
              <a:rPr lang="ru-RU" dirty="0" smtClean="0"/>
              <a:t> </a:t>
            </a:r>
            <a:r>
              <a:rPr lang="ru-RU" dirty="0" err="1" smtClean="0"/>
              <a:t>співвідношенням</a:t>
            </a:r>
            <a:r>
              <a:rPr lang="ru-RU" dirty="0" smtClean="0"/>
              <a:t>                                 </a:t>
            </a:r>
            <a:r>
              <a:rPr lang="en-US" dirty="0" smtClean="0"/>
              <a:t>, </a:t>
            </a:r>
            <a:r>
              <a:rPr lang="ru-RU" dirty="0" smtClean="0"/>
              <a:t>де </a:t>
            </a:r>
            <a:r>
              <a:rPr lang="ru-RU" dirty="0" err="1" smtClean="0"/>
              <a:t>функція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3284" y="2677272"/>
            <a:ext cx="6204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кут </a:t>
            </a:r>
            <a:r>
              <a:rPr lang="el-GR" dirty="0" smtClean="0"/>
              <a:t>π</a:t>
            </a:r>
            <a:r>
              <a:rPr lang="en-US" dirty="0" smtClean="0"/>
              <a:t>/</a:t>
            </a:r>
            <a:r>
              <a:rPr lang="ru-RU" dirty="0" smtClean="0"/>
              <a:t>2</a:t>
            </a:r>
            <a:r>
              <a:rPr lang="en-US" dirty="0" smtClean="0"/>
              <a:t>-</a:t>
            </a:r>
            <a:r>
              <a:rPr lang="ru-RU" dirty="0" smtClean="0"/>
              <a:t> </a:t>
            </a:r>
            <a:r>
              <a:rPr lang="en-US" dirty="0" smtClean="0"/>
              <a:t>α</a:t>
            </a:r>
            <a:r>
              <a:rPr lang="ru-RU" dirty="0" smtClean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записати</a:t>
            </a:r>
            <a:r>
              <a:rPr lang="ru-RU" dirty="0" smtClean="0"/>
              <a:t> через </a:t>
            </a:r>
            <a:r>
              <a:rPr lang="ru-RU" dirty="0" err="1" smtClean="0"/>
              <a:t>похідну</a:t>
            </a:r>
            <a:r>
              <a:rPr lang="ru-RU" dirty="0" smtClean="0"/>
              <a:t> </a:t>
            </a:r>
            <a:r>
              <a:rPr lang="ru-RU" dirty="0" err="1" smtClean="0"/>
              <a:t>функції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описує</a:t>
            </a:r>
            <a:r>
              <a:rPr lang="ru-RU" dirty="0" smtClean="0"/>
              <a:t> форму фронту: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284" y="3385013"/>
            <a:ext cx="6315075" cy="85725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72821" y="430367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/>
              <a:t>(</a:t>
            </a:r>
            <a:r>
              <a:rPr lang="ru-RU" dirty="0" err="1" smtClean="0"/>
              <a:t>враховано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на рис. 2.3.2б по </a:t>
            </a:r>
            <a:r>
              <a:rPr lang="ru-RU" dirty="0" err="1" smtClean="0"/>
              <a:t>осі</a:t>
            </a:r>
            <a:r>
              <a:rPr lang="ru-RU" dirty="0" smtClean="0"/>
              <a:t> </a:t>
            </a:r>
            <a:r>
              <a:rPr lang="ru-RU" dirty="0" err="1" smtClean="0"/>
              <a:t>абсцис</a:t>
            </a:r>
            <a:r>
              <a:rPr lang="ru-RU" dirty="0" smtClean="0"/>
              <a:t> </a:t>
            </a:r>
            <a:r>
              <a:rPr lang="ru-RU" dirty="0" err="1" smtClean="0"/>
              <a:t>відкладена</a:t>
            </a:r>
            <a:r>
              <a:rPr lang="ru-RU" dirty="0" smtClean="0"/>
              <a:t> величина r</a:t>
            </a:r>
            <a:r>
              <a:rPr lang="el-GR" dirty="0" smtClean="0"/>
              <a:t>ϕ</a:t>
            </a:r>
            <a:r>
              <a:rPr lang="ru-RU" dirty="0" smtClean="0"/>
              <a:t>, по </a:t>
            </a:r>
            <a:r>
              <a:rPr lang="ru-RU" dirty="0" err="1" smtClean="0"/>
              <a:t>осі</a:t>
            </a:r>
            <a:r>
              <a:rPr lang="ru-RU" dirty="0" smtClean="0"/>
              <a:t> ординат – r ).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9285" y="3587325"/>
            <a:ext cx="1009650" cy="6477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72821" y="5011414"/>
            <a:ext cx="36061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Тоді</a:t>
            </a:r>
            <a:r>
              <a:rPr lang="ru-RU" dirty="0" smtClean="0"/>
              <a:t> з (2.3.10)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знайти</a:t>
            </a:r>
            <a:r>
              <a:rPr lang="ru-RU" dirty="0" smtClean="0"/>
              <a:t> </a:t>
            </a:r>
            <a:r>
              <a:rPr lang="ru-RU" dirty="0" err="1" smtClean="0"/>
              <a:t>cos</a:t>
            </a:r>
            <a:r>
              <a:rPr lang="en-US" dirty="0" smtClean="0"/>
              <a:t> α</a:t>
            </a:r>
            <a:r>
              <a:rPr lang="ru-RU" dirty="0" smtClean="0"/>
              <a:t> :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3965" y="4950004"/>
            <a:ext cx="2676525" cy="6477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92710" y="5011414"/>
            <a:ext cx="838200" cy="4667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995827" y="24440"/>
            <a:ext cx="1083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/>
              <a:t>Розрахунок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форми</a:t>
            </a:r>
            <a:r>
              <a:rPr lang="ru-RU" sz="2800" b="1" dirty="0" smtClean="0"/>
              <a:t> фронту </a:t>
            </a:r>
            <a:r>
              <a:rPr lang="ru-RU" sz="2800" b="1" dirty="0" err="1" smtClean="0"/>
              <a:t>спіральної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хвилі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11054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7086" y="315685"/>
            <a:ext cx="7892142" cy="59871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685" y="85725"/>
            <a:ext cx="1981200" cy="28765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711" y="3126240"/>
            <a:ext cx="3280003" cy="296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897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927" y="4278086"/>
            <a:ext cx="7272337" cy="240574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58" y="293915"/>
            <a:ext cx="3986213" cy="112871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34853" y="2434858"/>
            <a:ext cx="96584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де </a:t>
            </a:r>
            <a:r>
              <a:rPr lang="en-US" dirty="0" smtClean="0"/>
              <a:t>h</a:t>
            </a:r>
            <a:r>
              <a:rPr lang="uk-UA" dirty="0" smtClean="0"/>
              <a:t>=2</a:t>
            </a:r>
            <a:r>
              <a:rPr lang="el-GR" dirty="0"/>
              <a:t>π</a:t>
            </a:r>
            <a:r>
              <a:rPr lang="en-US" dirty="0"/>
              <a:t>R</a:t>
            </a:r>
            <a:r>
              <a:rPr lang="en-US" dirty="0" smtClean="0"/>
              <a:t>. </a:t>
            </a:r>
            <a:r>
              <a:rPr lang="ru-RU" dirty="0" err="1" smtClean="0"/>
              <a:t>Слід</a:t>
            </a:r>
            <a:r>
              <a:rPr lang="ru-RU" dirty="0" smtClean="0"/>
              <a:t> </a:t>
            </a:r>
            <a:r>
              <a:rPr lang="ru-RU" dirty="0" err="1" smtClean="0"/>
              <a:t>відзначити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формула (2.3.16), яка </a:t>
            </a:r>
            <a:r>
              <a:rPr lang="ru-RU" dirty="0" err="1" smtClean="0"/>
              <a:t>описує</a:t>
            </a:r>
            <a:r>
              <a:rPr lang="ru-RU" dirty="0" smtClean="0"/>
              <a:t> форму </a:t>
            </a:r>
            <a:r>
              <a:rPr lang="ru-RU" dirty="0" err="1" smtClean="0"/>
              <a:t>спіральної</a:t>
            </a:r>
            <a:r>
              <a:rPr lang="ru-RU" dirty="0" smtClean="0"/>
              <a:t> </a:t>
            </a:r>
            <a:r>
              <a:rPr lang="ru-RU" dirty="0" err="1" smtClean="0"/>
              <a:t>хвилі</a:t>
            </a:r>
            <a:r>
              <a:rPr lang="ru-RU" dirty="0" smtClean="0"/>
              <a:t>, </a:t>
            </a:r>
            <a:r>
              <a:rPr lang="ru-RU" dirty="0" err="1" smtClean="0"/>
              <a:t>дає</a:t>
            </a:r>
            <a:r>
              <a:rPr lang="ru-RU" dirty="0" smtClean="0"/>
              <a:t> </a:t>
            </a:r>
            <a:r>
              <a:rPr lang="ru-RU" dirty="0" err="1" smtClean="0"/>
              <a:t>помилку</a:t>
            </a:r>
            <a:r>
              <a:rPr lang="ru-RU" dirty="0" smtClean="0"/>
              <a:t> при </a:t>
            </a:r>
            <a:r>
              <a:rPr lang="en-US" dirty="0" smtClean="0"/>
              <a:t>r </a:t>
            </a:r>
            <a:r>
              <a:rPr lang="uk-UA" dirty="0" smtClean="0"/>
              <a:t>-</a:t>
            </a:r>
            <a:r>
              <a:rPr lang="en-US" dirty="0" smtClean="0"/>
              <a:t>-&gt; R , </a:t>
            </a:r>
            <a:r>
              <a:rPr lang="ru-RU" dirty="0" err="1" smtClean="0"/>
              <a:t>оскільки</a:t>
            </a:r>
            <a:r>
              <a:rPr lang="ru-RU" dirty="0" smtClean="0"/>
              <a:t> в </a:t>
            </a:r>
            <a:r>
              <a:rPr lang="ru-RU" dirty="0" err="1" smtClean="0"/>
              <a:t>цій</a:t>
            </a:r>
            <a:r>
              <a:rPr lang="ru-RU" dirty="0" smtClean="0"/>
              <a:t> </a:t>
            </a:r>
            <a:r>
              <a:rPr lang="ru-RU" dirty="0" err="1" smtClean="0"/>
              <a:t>області</a:t>
            </a:r>
            <a:r>
              <a:rPr lang="ru-RU" dirty="0" smtClean="0"/>
              <a:t> </a:t>
            </a:r>
            <a:r>
              <a:rPr lang="ru-RU" dirty="0" err="1" smtClean="0"/>
              <a:t>слід</a:t>
            </a:r>
            <a:r>
              <a:rPr lang="ru-RU" dirty="0" smtClean="0"/>
              <a:t>, строго </a:t>
            </a:r>
            <a:r>
              <a:rPr lang="ru-RU" dirty="0" err="1" smtClean="0"/>
              <a:t>кажучи</a:t>
            </a:r>
            <a:r>
              <a:rPr lang="ru-RU" dirty="0" smtClean="0"/>
              <a:t>, </a:t>
            </a:r>
            <a:r>
              <a:rPr lang="ru-RU" dirty="0" err="1" smtClean="0"/>
              <a:t>брати</a:t>
            </a:r>
            <a:r>
              <a:rPr lang="ru-RU" dirty="0" smtClean="0"/>
              <a:t> до </a:t>
            </a:r>
            <a:r>
              <a:rPr lang="ru-RU" dirty="0" err="1" smtClean="0"/>
              <a:t>уваги</a:t>
            </a:r>
            <a:r>
              <a:rPr lang="ru-RU" dirty="0" smtClean="0"/>
              <a:t> </a:t>
            </a:r>
            <a:r>
              <a:rPr lang="ru-RU" dirty="0" err="1" smtClean="0"/>
              <a:t>залежність</a:t>
            </a:r>
            <a:r>
              <a:rPr lang="ru-RU" dirty="0" smtClean="0"/>
              <a:t> </a:t>
            </a:r>
            <a:r>
              <a:rPr lang="ru-RU" dirty="0" err="1" smtClean="0"/>
              <a:t>швидкості</a:t>
            </a:r>
            <a:r>
              <a:rPr lang="ru-RU" dirty="0" smtClean="0"/>
              <a:t> фронту </a:t>
            </a:r>
            <a:r>
              <a:rPr lang="ru-RU" dirty="0" err="1" smtClean="0"/>
              <a:t>хвилі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кривини</a:t>
            </a:r>
            <a:r>
              <a:rPr lang="ru-RU" dirty="0" smtClean="0"/>
              <a:t>. </a:t>
            </a:r>
            <a:r>
              <a:rPr lang="ru-RU" dirty="0" err="1" smtClean="0"/>
              <a:t>Крім</a:t>
            </a:r>
            <a:r>
              <a:rPr lang="ru-RU" dirty="0" smtClean="0"/>
              <a:t> </a:t>
            </a:r>
            <a:r>
              <a:rPr lang="ru-RU" dirty="0" err="1" smtClean="0"/>
              <a:t>однорукавних</a:t>
            </a:r>
            <a:r>
              <a:rPr lang="ru-RU" dirty="0" smtClean="0"/>
              <a:t> </a:t>
            </a:r>
            <a:r>
              <a:rPr lang="ru-RU" dirty="0" err="1" smtClean="0"/>
              <a:t>спіралей</a:t>
            </a:r>
            <a:r>
              <a:rPr lang="ru-RU" dirty="0" smtClean="0"/>
              <a:t>, у </a:t>
            </a:r>
            <a:r>
              <a:rPr lang="ru-RU" dirty="0" err="1" smtClean="0"/>
              <a:t>яких</a:t>
            </a:r>
            <a:r>
              <a:rPr lang="ru-RU" dirty="0" smtClean="0"/>
              <a:t> </a:t>
            </a:r>
            <a:r>
              <a:rPr lang="ru-RU" dirty="0" err="1" smtClean="0"/>
              <a:t>зміна</a:t>
            </a:r>
            <a:r>
              <a:rPr lang="ru-RU" dirty="0" smtClean="0"/>
              <a:t> азимутального кута на 2</a:t>
            </a:r>
            <a:r>
              <a:rPr lang="el-GR" dirty="0" smtClean="0"/>
              <a:t>π</a:t>
            </a:r>
            <a:r>
              <a:rPr lang="ru-RU" dirty="0" smtClean="0"/>
              <a:t> </a:t>
            </a:r>
            <a:r>
              <a:rPr lang="ru-RU" dirty="0" err="1" smtClean="0"/>
              <a:t>відповідає</a:t>
            </a:r>
            <a:r>
              <a:rPr lang="ru-RU" dirty="0" smtClean="0"/>
              <a:t> одному </a:t>
            </a:r>
            <a:r>
              <a:rPr lang="ru-RU" dirty="0" err="1" smtClean="0"/>
              <a:t>періоду</a:t>
            </a:r>
            <a:r>
              <a:rPr lang="ru-RU" dirty="0" smtClean="0"/>
              <a:t> </a:t>
            </a:r>
            <a:r>
              <a:rPr lang="ru-RU" dirty="0" err="1" smtClean="0"/>
              <a:t>хвилі</a:t>
            </a:r>
            <a:r>
              <a:rPr lang="ru-RU" dirty="0" smtClean="0"/>
              <a:t>. У </a:t>
            </a:r>
            <a:r>
              <a:rPr lang="ru-RU" dirty="0" err="1" smtClean="0"/>
              <a:t>середовищах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відновленням</a:t>
            </a:r>
            <a:r>
              <a:rPr lang="ru-RU" dirty="0" smtClean="0"/>
              <a:t> </a:t>
            </a:r>
            <a:r>
              <a:rPr lang="ru-RU" dirty="0" err="1" smtClean="0"/>
              <a:t>можуть</a:t>
            </a:r>
            <a:r>
              <a:rPr lang="ru-RU" dirty="0" smtClean="0"/>
              <a:t> </a:t>
            </a:r>
            <a:r>
              <a:rPr lang="ru-RU" dirty="0" err="1" smtClean="0"/>
              <a:t>існувати</a:t>
            </a:r>
            <a:r>
              <a:rPr lang="ru-RU" dirty="0" smtClean="0"/>
              <a:t> (реально </a:t>
            </a:r>
            <a:r>
              <a:rPr lang="ru-RU" dirty="0" err="1" smtClean="0"/>
              <a:t>спостерігаються</a:t>
            </a:r>
            <a:r>
              <a:rPr lang="ru-RU" dirty="0" smtClean="0"/>
              <a:t> в </a:t>
            </a:r>
            <a:r>
              <a:rPr lang="ru-RU" dirty="0" err="1" smtClean="0"/>
              <a:t>експериментах</a:t>
            </a:r>
            <a:r>
              <a:rPr lang="ru-RU" dirty="0" smtClean="0"/>
              <a:t>) і </a:t>
            </a:r>
            <a:r>
              <a:rPr lang="ru-RU" dirty="0" err="1" smtClean="0"/>
              <a:t>багаторукавні</a:t>
            </a:r>
            <a:r>
              <a:rPr lang="ru-RU" dirty="0" smtClean="0"/>
              <a:t> </a:t>
            </a:r>
            <a:r>
              <a:rPr lang="ru-RU" dirty="0" err="1" smtClean="0"/>
              <a:t>спіралі</a:t>
            </a:r>
            <a:r>
              <a:rPr lang="ru-RU" dirty="0" smtClean="0"/>
              <a:t>, у </a:t>
            </a:r>
            <a:r>
              <a:rPr lang="ru-RU" dirty="0" err="1" smtClean="0"/>
              <a:t>яких</a:t>
            </a:r>
            <a:r>
              <a:rPr lang="ru-RU" dirty="0" smtClean="0"/>
              <a:t> </a:t>
            </a:r>
            <a:r>
              <a:rPr lang="ru-RU" dirty="0" err="1" smtClean="0"/>
              <a:t>зміна</a:t>
            </a:r>
            <a:r>
              <a:rPr lang="ru-RU" dirty="0" smtClean="0"/>
              <a:t> азимутального кута на 2</a:t>
            </a:r>
            <a:r>
              <a:rPr lang="el-GR" dirty="0" smtClean="0"/>
              <a:t>π</a:t>
            </a:r>
            <a:r>
              <a:rPr lang="ru-RU" dirty="0" smtClean="0"/>
              <a:t> </a:t>
            </a:r>
            <a:r>
              <a:rPr lang="ru-RU" dirty="0" err="1" smtClean="0"/>
              <a:t>відповідає</a:t>
            </a:r>
            <a:r>
              <a:rPr lang="ru-RU" dirty="0" smtClean="0"/>
              <a:t> </a:t>
            </a:r>
            <a:r>
              <a:rPr lang="ru-RU" dirty="0" err="1" smtClean="0"/>
              <a:t>цілому</a:t>
            </a:r>
            <a:r>
              <a:rPr lang="ru-RU" dirty="0" smtClean="0"/>
              <a:t> числу </a:t>
            </a:r>
            <a:r>
              <a:rPr lang="ru-RU" dirty="0" err="1" smtClean="0"/>
              <a:t>періодів</a:t>
            </a:r>
            <a:r>
              <a:rPr lang="ru-RU" dirty="0" smtClean="0"/>
              <a:t> (рис. 2.3.3).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227731" y="384401"/>
            <a:ext cx="9092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(2.3.16)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27731" y="1054963"/>
            <a:ext cx="1072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(2.3.16 а)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70857" y="142262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тобто</a:t>
            </a:r>
            <a:r>
              <a:rPr lang="ru-RU" dirty="0" smtClean="0"/>
              <a:t> на великих </a:t>
            </a:r>
            <a:r>
              <a:rPr lang="ru-RU" dirty="0" err="1" smtClean="0"/>
              <a:t>віддалях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ядра </a:t>
            </a:r>
            <a:r>
              <a:rPr lang="ru-RU" dirty="0" err="1" smtClean="0"/>
              <a:t>спіраль</a:t>
            </a:r>
            <a:r>
              <a:rPr lang="ru-RU" dirty="0" smtClean="0"/>
              <a:t> є </a:t>
            </a:r>
            <a:r>
              <a:rPr lang="ru-RU" dirty="0" err="1" smtClean="0"/>
              <a:t>архімедовою</a:t>
            </a:r>
            <a:r>
              <a:rPr lang="ru-RU" dirty="0" smtClean="0"/>
              <a:t> (</a:t>
            </a:r>
            <a:r>
              <a:rPr lang="ru-RU" dirty="0" err="1" smtClean="0"/>
              <a:t>зі</a:t>
            </a:r>
            <a:r>
              <a:rPr lang="ru-RU" dirty="0" smtClean="0"/>
              <a:t> </a:t>
            </a:r>
            <a:r>
              <a:rPr lang="ru-RU" dirty="0" err="1" smtClean="0"/>
              <a:t>сталим</a:t>
            </a:r>
            <a:r>
              <a:rPr lang="ru-RU" dirty="0" smtClean="0"/>
              <a:t> </a:t>
            </a:r>
            <a:r>
              <a:rPr lang="ru-RU" dirty="0" err="1" smtClean="0"/>
              <a:t>кроком</a:t>
            </a:r>
            <a:r>
              <a:rPr lang="ru-RU" dirty="0" smtClean="0"/>
              <a:t>). </a:t>
            </a:r>
            <a:r>
              <a:rPr lang="ru-RU" dirty="0" err="1" smtClean="0"/>
              <a:t>Крок</a:t>
            </a:r>
            <a:r>
              <a:rPr lang="ru-RU" dirty="0" smtClean="0"/>
              <a:t> </a:t>
            </a:r>
            <a:r>
              <a:rPr lang="en-US" dirty="0" smtClean="0"/>
              <a:t>h </a:t>
            </a:r>
            <a:r>
              <a:rPr lang="ru-RU" dirty="0" err="1" smtClean="0"/>
              <a:t>такої</a:t>
            </a:r>
            <a:r>
              <a:rPr lang="ru-RU" dirty="0" smtClean="0"/>
              <a:t> </a:t>
            </a:r>
            <a:r>
              <a:rPr lang="ru-RU" dirty="0" err="1" smtClean="0"/>
              <a:t>спіралі</a:t>
            </a:r>
            <a:r>
              <a:rPr lang="ru-RU" dirty="0" smtClean="0"/>
              <a:t> </a:t>
            </a:r>
            <a:r>
              <a:rPr lang="ru-RU" dirty="0" err="1" smtClean="0"/>
              <a:t>визначається</a:t>
            </a:r>
            <a:r>
              <a:rPr lang="ru-RU" dirty="0" smtClean="0"/>
              <a:t> </a:t>
            </a:r>
            <a:r>
              <a:rPr lang="ru-RU" dirty="0" err="1" smtClean="0"/>
              <a:t>співвідношенням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8108" y="2079256"/>
            <a:ext cx="187438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4473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386</Words>
  <Application>Microsoft Office PowerPoint</Application>
  <PresentationFormat>Широкоэкранный</PresentationFormat>
  <Paragraphs>18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Ruslan Kovtun</dc:creator>
  <cp:lastModifiedBy>Ruslan Kovtun</cp:lastModifiedBy>
  <cp:revision>19</cp:revision>
  <dcterms:created xsi:type="dcterms:W3CDTF">2019-10-27T09:57:19Z</dcterms:created>
  <dcterms:modified xsi:type="dcterms:W3CDTF">2019-10-27T13:28:21Z</dcterms:modified>
</cp:coreProperties>
</file>