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alibri Light" panose="020F0302020204030204" pitchFamily="34" charset="0"/>
      <p:regular r:id="rId17"/>
      <p:italic r:id="rId18"/>
    </p:embeddedFont>
    <p:embeddedFont>
      <p:font typeface="Georgia" panose="02040502050405020303" pitchFamily="18" charset="0"/>
      <p:regular r:id="rId19"/>
      <p:bold r:id="rId20"/>
      <p:italic r:id="rId21"/>
      <p:boldItalic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726" y="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9820931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295924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4630666cd1_0_1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4630666cd1_0_1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127858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4630666cd1_0_1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4630666cd1_0_1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294238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4630666cd1_0_2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4630666cd1_0_2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23801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4630666cd1_0_2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4630666cd1_0_2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42314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4630666cd1_0_2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4630666cd1_0_2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820027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4634d1fe1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4634d1fe1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137542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4634d1fe11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4634d1fe11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814353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4634d1fe11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4634d1fe11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10162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4800600"/>
            <a:ext cx="9141619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475073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569214"/>
            <a:ext cx="7543800" cy="267462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000" spc="-38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3341715"/>
            <a:ext cx="7543800" cy="85725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1800" cap="all" spc="15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F68E2-58F2-4D09-BE8B-E3BD06533059}" type="datetimeFigureOut">
              <a:rPr lang="en-US" dirty="0"/>
              <a:t>12/2/2019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325755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897621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C5F6-F338-4AE4-BB23-26385BCFC423}" type="datetimeFigureOut">
              <a:rPr lang="en-US" dirty="0"/>
              <a:t>12/2/2019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631374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4800600"/>
            <a:ext cx="9141619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475073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69214"/>
            <a:ext cx="7543800" cy="267462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6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3339846"/>
            <a:ext cx="7543800" cy="85725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1800" cap="all" spc="150" baseline="0">
                <a:solidFill>
                  <a:schemeClr val="tx2"/>
                </a:solidFill>
                <a:latin typeface="+mj-lt"/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B0C4-6273-4C6E-B9BD-2EDC30F1CD52}" type="datetimeFigureOut">
              <a:rPr lang="en-US" dirty="0"/>
              <a:t>12/2/2019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325755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1220577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14953"/>
            <a:ext cx="7543800" cy="108806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59" y="1384301"/>
            <a:ext cx="3703320" cy="30175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384301"/>
            <a:ext cx="3703320" cy="30175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4D41-86C1-4908-B66A-0B50CEB3BF29}" type="datetimeFigureOut">
              <a:rPr lang="en-US" dirty="0"/>
              <a:t>12/2/2019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120928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14953"/>
            <a:ext cx="7543800" cy="108806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384539"/>
            <a:ext cx="3703320" cy="55221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500" b="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1936751"/>
            <a:ext cx="3703320" cy="25336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384539"/>
            <a:ext cx="3703320" cy="55221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500" b="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1936751"/>
            <a:ext cx="3703320" cy="25336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26E2C-56C1-4E0D-A793-0088A7FDD37E}" type="datetimeFigureOut">
              <a:rPr lang="en-US" dirty="0"/>
              <a:t>12/2/2019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28716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39B41-D8B5-4052-B551-9B5525EAA8B6}" type="datetimeFigureOut">
              <a:rPr lang="en-US" dirty="0"/>
              <a:t>12/2/2019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623278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4800600"/>
            <a:ext cx="9141619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475073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 dirty="0"/>
              <a:t>12/2/2019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43855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45769"/>
            <a:ext cx="2400300" cy="1714500"/>
          </a:xfrm>
        </p:spPr>
        <p:txBody>
          <a:bodyPr anchor="b">
            <a:norm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548640"/>
            <a:ext cx="4869180" cy="39433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194560"/>
            <a:ext cx="2400300" cy="2534343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4844839"/>
            <a:ext cx="1963883" cy="273844"/>
          </a:xfrm>
        </p:spPr>
        <p:txBody>
          <a:bodyPr/>
          <a:lstStyle>
            <a:lvl1pPr algn="l">
              <a:defRPr/>
            </a:lvl1pPr>
          </a:lstStyle>
          <a:p>
            <a:fld id="{32ABBEA6-7C60-4B02-AE87-00D78D8422AF}" type="datetimeFigureOut">
              <a:rPr lang="en-US" dirty="0"/>
              <a:t>12/2/2019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4844839"/>
            <a:ext cx="3486150" cy="273844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102004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714750"/>
            <a:ext cx="9141619" cy="14287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368630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3806190"/>
            <a:ext cx="7584948" cy="617220"/>
          </a:xfrm>
        </p:spPr>
        <p:txBody>
          <a:bodyPr lIns="91440" tIns="0" rIns="91440" bIns="0" anchor="b">
            <a:no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3686307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4430267"/>
            <a:ext cx="7584948" cy="44577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450"/>
              </a:spcAft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D897-D46E-4AD2-BD9B-49DD3E640873}" type="datetimeFigureOut">
              <a:rPr lang="en-US" dirty="0"/>
              <a:t>12/2/2019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248885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D6473-DF6D-4702-B328-E0DD40540A4E}" type="datetimeFigureOut">
              <a:rPr lang="en-US" dirty="0"/>
              <a:t>12/2/2019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22136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4800600"/>
            <a:ext cx="9141619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475073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11084"/>
            <a:ext cx="1971675" cy="431806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11083"/>
            <a:ext cx="5800725" cy="4318067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F7E3A-B166-407D-9866-32884E7D5B37}" type="datetimeFigureOut">
              <a:rPr lang="en-US" dirty="0"/>
              <a:t>12/2/2019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284345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10953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4800600"/>
            <a:ext cx="91440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4750737"/>
            <a:ext cx="9144001" cy="494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14953"/>
            <a:ext cx="7543800" cy="108806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384301"/>
            <a:ext cx="7543800" cy="301752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4844839"/>
            <a:ext cx="1854203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rgbClr val="FFFFFF"/>
                </a:solidFill>
              </a:defRPr>
            </a:lvl1pPr>
          </a:lstStyle>
          <a:p>
            <a:fld id="{98624D31-43A5-475A-80CF-332C9F6DCF35}" type="datetimeFigureOut">
              <a:rPr lang="en-US" dirty="0"/>
              <a:t>12/2/2019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4844839"/>
            <a:ext cx="3617103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4844839"/>
            <a:ext cx="98401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rgbClr val="FFFFFF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303384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2621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sldNum="0" hdr="0" ft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600" kern="1200" spc="-38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68580" indent="-6858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28803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42519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56235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69951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8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9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1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2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ctrTitle"/>
          </p:nvPr>
        </p:nvSpPr>
        <p:spPr>
          <a:xfrm>
            <a:off x="699670" y="76054"/>
            <a:ext cx="7543800" cy="267462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200" b="1" dirty="0" err="1"/>
              <a:t>Квантові</a:t>
            </a:r>
            <a:r>
              <a:rPr lang="en-GB" sz="7200" b="1" dirty="0"/>
              <a:t> </a:t>
            </a:r>
            <a:r>
              <a:rPr lang="en-GB" sz="7200" b="1" dirty="0" err="1"/>
              <a:t>ями</a:t>
            </a:r>
            <a:r>
              <a:rPr lang="en-GB" sz="7200" b="1" dirty="0"/>
              <a:t> </a:t>
            </a:r>
            <a:r>
              <a:rPr lang="en-GB" sz="7200" b="1" dirty="0" err="1"/>
              <a:t>та</a:t>
            </a:r>
            <a:r>
              <a:rPr lang="en-GB" sz="7200" b="1" dirty="0"/>
              <a:t> </a:t>
            </a:r>
            <a:r>
              <a:rPr lang="uk-UA" sz="7200" b="1" dirty="0" smtClean="0"/>
              <a:t>стрічки</a:t>
            </a:r>
            <a:endParaRPr sz="7200" b="1" dirty="0"/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 err="1"/>
              <a:t>Квантові</a:t>
            </a:r>
            <a:r>
              <a:rPr lang="en-GB" b="1" dirty="0"/>
              <a:t> </a:t>
            </a:r>
            <a:r>
              <a:rPr lang="en-GB" b="1" dirty="0" err="1"/>
              <a:t>ями</a:t>
            </a:r>
            <a:endParaRPr b="1" dirty="0"/>
          </a:p>
        </p:txBody>
      </p:sp>
      <p:sp>
        <p:nvSpPr>
          <p:cNvPr id="66" name="Google Shape;66;p14"/>
          <p:cNvSpPr txBox="1">
            <a:spLocks noGrp="1"/>
          </p:cNvSpPr>
          <p:nvPr>
            <p:ph type="body" idx="1"/>
          </p:nvPr>
        </p:nvSpPr>
        <p:spPr>
          <a:xfrm>
            <a:off x="218225" y="613200"/>
            <a:ext cx="8520600" cy="33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Розглянемо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структуру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енергетичного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спектру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напівпровідників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Цей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спектр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складається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з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дозволених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і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заборонених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енергетичних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зон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які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сформовані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з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дискретних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рівнів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атомів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що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утворюють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кристал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Найвища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енергетична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зона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називається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зоною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провідності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Нижче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зони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провідності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розташована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валентна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зона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а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між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ними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лежить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заборонена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зона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енергій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В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одних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напівпровідників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заборонені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зони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широкі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а в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інших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більш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вузькі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Що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станеться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якщо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привести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контакт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два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напівпровідника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з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різними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забороненими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зонами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(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межа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таких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напівпровідників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називається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гетероструктурою</a:t>
            </a:r>
            <a:r>
              <a:rPr lang="en-GB" sz="16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).</a:t>
            </a:r>
            <a:endParaRPr lang="uk-UA" sz="1600" dirty="0">
              <a:solidFill>
                <a:schemeClr val="tx1"/>
              </a:solidFill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Для</a:t>
            </a:r>
            <a:r>
              <a:rPr lang="en-GB" sz="16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електронів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що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рухаються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вузькозонних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endParaRPr lang="uk-UA" sz="1600" dirty="0" smtClean="0">
              <a:solidFill>
                <a:schemeClr val="tx1"/>
              </a:solidFill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напівпровідників</a:t>
            </a:r>
            <a:r>
              <a:rPr lang="en-GB" sz="16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і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мають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енергію</a:t>
            </a:r>
            <a:r>
              <a:rPr lang="en-GB" sz="16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менше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, </a:t>
            </a:r>
            <a:endParaRPr lang="uk-UA" sz="1600" dirty="0" smtClean="0">
              <a:solidFill>
                <a:schemeClr val="tx1"/>
              </a:solidFill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Кордон</a:t>
            </a:r>
            <a:r>
              <a:rPr lang="en-GB" sz="16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буде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грати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роль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потенційного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endParaRPr lang="uk-UA" sz="1600" dirty="0" smtClean="0">
              <a:solidFill>
                <a:schemeClr val="tx1"/>
              </a:solidFill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бар'єру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r>
              <a:rPr lang="en-GB" sz="16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Два</a:t>
            </a:r>
            <a:r>
              <a:rPr lang="en-GB" sz="16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гетеропереходи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обмежують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endParaRPr lang="uk-UA" sz="1600" dirty="0" smtClean="0">
              <a:solidFill>
                <a:schemeClr val="tx1"/>
              </a:solidFill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рух</a:t>
            </a:r>
            <a:r>
              <a:rPr lang="en-GB" sz="16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електрона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з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двох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сторін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і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як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би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endParaRPr lang="uk-UA" sz="1600" dirty="0" smtClean="0">
              <a:solidFill>
                <a:schemeClr val="tx1"/>
              </a:solidFill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утворюють</a:t>
            </a:r>
            <a:r>
              <a:rPr lang="en-GB" sz="16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потенційну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яму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</a:t>
            </a:r>
            <a:endParaRPr sz="1600" dirty="0">
              <a:solidFill>
                <a:schemeClr val="tx1"/>
              </a:solidFill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1600" dirty="0">
              <a:solidFill>
                <a:schemeClr val="tx1"/>
              </a:solidFill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</p:txBody>
      </p:sp>
      <p:pic>
        <p:nvPicPr>
          <p:cNvPr id="67" name="Google Shape;67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84598" y="2384477"/>
            <a:ext cx="3779566" cy="23213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5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 err="1"/>
              <a:t>Створення</a:t>
            </a:r>
            <a:r>
              <a:rPr lang="en-GB" b="1" dirty="0"/>
              <a:t> </a:t>
            </a:r>
            <a:r>
              <a:rPr lang="en-GB" b="1" dirty="0" err="1"/>
              <a:t>квантових</a:t>
            </a:r>
            <a:r>
              <a:rPr lang="en-GB" b="1" dirty="0"/>
              <a:t> </a:t>
            </a:r>
            <a:r>
              <a:rPr lang="en-GB" b="1" dirty="0" err="1"/>
              <a:t>ям</a:t>
            </a:r>
            <a:endParaRPr b="1" dirty="0"/>
          </a:p>
        </p:txBody>
      </p:sp>
      <p:sp>
        <p:nvSpPr>
          <p:cNvPr id="73" name="Google Shape;73;p15"/>
          <p:cNvSpPr txBox="1">
            <a:spLocks noGrp="1"/>
          </p:cNvSpPr>
          <p:nvPr>
            <p:ph type="body" idx="1"/>
          </p:nvPr>
        </p:nvSpPr>
        <p:spPr>
          <a:xfrm>
            <a:off x="95942" y="472957"/>
            <a:ext cx="8520600" cy="33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Створюють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квантові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ями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поміщаючи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тонкий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шар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напівпровідника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з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вузькою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забороненою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зоною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між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двома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шарами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матеріалу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з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ширшою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забороненою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зоною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endParaRPr sz="1400" dirty="0">
              <a:solidFill>
                <a:schemeClr val="tx1"/>
              </a:solidFill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У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результаті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електрон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виявляється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замкненим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одному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напрямку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що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і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призводить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до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квантування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енергії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поперечного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руху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endParaRPr sz="1400" dirty="0">
              <a:solidFill>
                <a:schemeClr val="tx1"/>
              </a:solidFill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У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той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же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час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у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двох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інших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напрямках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рух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електронів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буде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вільним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тому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можна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сказати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що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електронний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газ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у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квантовій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ямі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стає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двовимірним</a:t>
            </a:r>
            <a:r>
              <a:rPr lang="en-GB" sz="14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endParaRPr sz="1400" dirty="0">
              <a:solidFill>
                <a:schemeClr val="tx1"/>
              </a:solidFill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Таким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же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чином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можна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приготувати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і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структуру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що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містить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квантовий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бар'єр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для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чого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слід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помістити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тонкий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шар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напівпровідника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з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широкою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забороненою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зоною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між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двома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напівпровідниками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з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вузькою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забороненою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зоною</a:t>
            </a:r>
            <a:r>
              <a:rPr lang="en-GB" sz="14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endParaRPr sz="1400" dirty="0">
              <a:solidFill>
                <a:schemeClr val="tx1"/>
              </a:solidFill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</p:txBody>
      </p:sp>
      <p:pic>
        <p:nvPicPr>
          <p:cNvPr id="74" name="Google Shape;7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50866" y="2445249"/>
            <a:ext cx="4162306" cy="2249298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5"/>
          <p:cNvSpPr txBox="1"/>
          <p:nvPr/>
        </p:nvSpPr>
        <p:spPr>
          <a:xfrm>
            <a:off x="327766" y="2878947"/>
            <a:ext cx="4523100" cy="18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Електрон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з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енергією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менше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 (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рівень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показаний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червоним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кольором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)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може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знаходитися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тільки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праворуч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від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межі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</a:t>
            </a:r>
            <a:endParaRPr dirty="0" smtClean="0">
              <a:solidFill>
                <a:schemeClr val="tx1"/>
              </a:solidFill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Коли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рух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електрона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відбувається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обмеженій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області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його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енергія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має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строго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визначені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дискретні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значення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Кажуть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що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спектр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енергій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квантований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</a:t>
            </a:r>
            <a:endParaRPr dirty="0" smtClean="0">
              <a:solidFill>
                <a:schemeClr val="tx1"/>
              </a:solidFill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>
            <a:spLocks noGrp="1"/>
          </p:cNvSpPr>
          <p:nvPr>
            <p:ph type="title"/>
          </p:nvPr>
        </p:nvSpPr>
        <p:spPr>
          <a:xfrm>
            <a:off x="321974" y="195209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 err="1"/>
              <a:t>Хвильові</a:t>
            </a:r>
            <a:r>
              <a:rPr lang="en-GB" b="1" dirty="0"/>
              <a:t> </a:t>
            </a:r>
            <a:r>
              <a:rPr lang="en-GB" b="1" dirty="0" err="1"/>
              <a:t>функції</a:t>
            </a:r>
            <a:endParaRPr b="1" dirty="0"/>
          </a:p>
        </p:txBody>
      </p:sp>
      <p:sp>
        <p:nvSpPr>
          <p:cNvPr id="81" name="Google Shape;81;p16"/>
          <p:cNvSpPr txBox="1">
            <a:spLocks noGrp="1"/>
          </p:cNvSpPr>
          <p:nvPr>
            <p:ph type="body" idx="1"/>
          </p:nvPr>
        </p:nvSpPr>
        <p:spPr>
          <a:xfrm>
            <a:off x="0" y="945222"/>
            <a:ext cx="5897366" cy="388363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У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квантовій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механіці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електрон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не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бігає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обмеженій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області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як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класична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частинка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Якщо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він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замкнаний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атомі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молекулі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або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будь-якої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потенційної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ямі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то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хвильова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функція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представляє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собою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стоячу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хвилю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endParaRPr sz="1800" dirty="0">
              <a:solidFill>
                <a:schemeClr val="tx1"/>
              </a:solidFill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Якщо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мова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йде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про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прямокутну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потенційну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яму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то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за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своєю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формою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хвиля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буде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такою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ж,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як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і у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випадку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натягнутої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струни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але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дискретним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цьому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випадку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буде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не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спектр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частот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а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спектр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енергій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endParaRPr sz="1800" dirty="0">
              <a:solidFill>
                <a:schemeClr val="tx1"/>
              </a:solidFill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Стоячі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хвилі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що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описують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електронні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стани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ямі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-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це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синусоїди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які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обертаються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точках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endParaRPr lang="uk-UA" sz="1800" dirty="0" smtClean="0">
              <a:solidFill>
                <a:schemeClr val="tx1"/>
              </a:solidFill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152400" lvl="0" indent="0" algn="l" rtl="0"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uk-UA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uk-UA" sz="18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   </a:t>
            </a:r>
            <a:r>
              <a:rPr lang="en-GB" sz="1800" dirty="0" smtClean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x </a:t>
            </a:r>
            <a:r>
              <a:rPr lang="en-GB" sz="18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= 0 і x = a в </a:t>
            </a:r>
            <a:r>
              <a:rPr lang="en-GB" sz="1800" dirty="0" err="1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нуль</a:t>
            </a:r>
            <a:r>
              <a:rPr lang="en-GB" sz="1600" dirty="0">
                <a:solidFill>
                  <a:schemeClr val="tx1"/>
                </a:solidFill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</a:t>
            </a:r>
            <a:endParaRPr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2" name="Google Shape;8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19964" y="1109609"/>
            <a:ext cx="3380198" cy="2969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7"/>
          <p:cNvSpPr txBox="1">
            <a:spLocks noGrp="1"/>
          </p:cNvSpPr>
          <p:nvPr>
            <p:ph type="title"/>
          </p:nvPr>
        </p:nvSpPr>
        <p:spPr>
          <a:xfrm>
            <a:off x="311700" y="62013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 err="1"/>
              <a:t>Електронні</a:t>
            </a:r>
            <a:r>
              <a:rPr lang="en-GB" b="1" dirty="0"/>
              <a:t> </a:t>
            </a:r>
            <a:r>
              <a:rPr lang="en-GB" b="1" dirty="0" err="1"/>
              <a:t>рівні</a:t>
            </a:r>
            <a:endParaRPr b="1" dirty="0"/>
          </a:p>
        </p:txBody>
      </p:sp>
      <p:sp>
        <p:nvSpPr>
          <p:cNvPr id="88" name="Google Shape;88;p17"/>
          <p:cNvSpPr txBox="1">
            <a:spLocks noGrp="1"/>
          </p:cNvSpPr>
          <p:nvPr>
            <p:ph type="body" idx="1"/>
          </p:nvPr>
        </p:nvSpPr>
        <p:spPr>
          <a:xfrm>
            <a:off x="157588" y="746757"/>
            <a:ext cx="8520600" cy="385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Згідно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з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постулатом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Бора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в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потенційній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ямі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дозволені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лише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траєкторії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для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яких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імпульс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частинки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p</a:t>
            </a:r>
            <a:r>
              <a:rPr lang="en-GB" sz="1400" baseline="-250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n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і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ширина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ями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a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пов'язані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співвідношенням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endParaRPr lang="uk-UA" sz="1400" dirty="0" smtClean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114300" lvl="0" indent="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14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Тут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n -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номер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квантового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стану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Визначивши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звідси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дозволені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значення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імпульсу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знайдемо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і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рівні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енергії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ямі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:</a:t>
            </a:r>
            <a:endParaRPr sz="14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14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14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160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Мінімальна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енергія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частки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знаходиться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ямі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не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може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бути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рівною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нулю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Завжди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існує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так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звана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енергія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нульових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коливань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</a:t>
            </a:r>
            <a:endParaRPr sz="14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Якщо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ширина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ями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дорівнює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5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нм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маємо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E </a:t>
            </a:r>
            <a:r>
              <a:rPr lang="en-GB" sz="1400" baseline="-250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1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= 0,02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еВ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endParaRPr sz="14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Потрібно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однак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мати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увазі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електронна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маса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кристалі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може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істотно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відрізнятися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від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маси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вільного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електрона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m = 10</a:t>
            </a:r>
            <a:r>
              <a:rPr lang="en-GB" sz="1400" baseline="300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-27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г. У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типовій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ситуації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ефективна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маса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квантовій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ямі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десять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разів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менше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маси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вільного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електрона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Тоді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при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тій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же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ширині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ями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отримаємо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E</a:t>
            </a:r>
            <a:r>
              <a:rPr lang="en-GB" sz="1400" baseline="-250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1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= 0,2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еВ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endParaRPr sz="14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Ця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величина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і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визначає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характерний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масштаб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електронних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енергій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у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квантових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структурах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</a:t>
            </a:r>
            <a:endParaRPr sz="14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</p:txBody>
      </p:sp>
      <p:pic>
        <p:nvPicPr>
          <p:cNvPr id="89" name="Google Shape;8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34914" y="1044561"/>
            <a:ext cx="881450" cy="244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45983" y="1699731"/>
            <a:ext cx="3062733" cy="10855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8"/>
          <p:cNvSpPr txBox="1">
            <a:spLocks noGrp="1"/>
          </p:cNvSpPr>
          <p:nvPr>
            <p:ph type="title"/>
          </p:nvPr>
        </p:nvSpPr>
        <p:spPr>
          <a:xfrm>
            <a:off x="301426" y="2254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 err="1"/>
              <a:t>Лазери</a:t>
            </a:r>
            <a:r>
              <a:rPr lang="en-GB" b="1" dirty="0"/>
              <a:t> </a:t>
            </a:r>
            <a:r>
              <a:rPr lang="en-GB" b="1" dirty="0" err="1"/>
              <a:t>на</a:t>
            </a:r>
            <a:r>
              <a:rPr lang="en-GB" b="1" dirty="0"/>
              <a:t> </a:t>
            </a:r>
            <a:r>
              <a:rPr lang="en-GB" b="1" dirty="0" err="1"/>
              <a:t>квантових</a:t>
            </a:r>
            <a:r>
              <a:rPr lang="en-GB" b="1" dirty="0"/>
              <a:t> </a:t>
            </a:r>
            <a:r>
              <a:rPr lang="en-GB" b="1" dirty="0" err="1"/>
              <a:t>ямах</a:t>
            </a:r>
            <a:endParaRPr b="1" dirty="0"/>
          </a:p>
        </p:txBody>
      </p:sp>
      <p:sp>
        <p:nvSpPr>
          <p:cNvPr id="96" name="Google Shape;96;p18"/>
          <p:cNvSpPr txBox="1">
            <a:spLocks noGrp="1"/>
          </p:cNvSpPr>
          <p:nvPr>
            <p:ph type="body" idx="1"/>
          </p:nvPr>
        </p:nvSpPr>
        <p:spPr>
          <a:xfrm>
            <a:off x="157588" y="457650"/>
            <a:ext cx="8520600" cy="33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Квантові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структури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використовуються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для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створення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лазерів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Вже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сьогодні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ефективні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лазерні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пристрої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квантових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ямах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дійшли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до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ринку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і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застосовуються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у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волоконно-оптичних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лініях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зв'язку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endParaRPr sz="16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Для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роботи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будь-якого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лазера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необхідно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створити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інверсну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населеність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енергетичних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рівнів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Тобто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більш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високому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рівні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має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перебувати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більше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електронів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ніж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низькому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у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той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час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як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у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стані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теплової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рівноваги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ситуація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обернена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endParaRPr sz="16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Для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того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щоб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квантову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яму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перетворити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endParaRPr lang="uk-UA" sz="1600" dirty="0" smtClean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152400" lvl="0" indent="0" algn="l" rtl="0"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uk-UA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uk-UA" sz="1600" dirty="0" smtClean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    </a:t>
            </a:r>
            <a:r>
              <a:rPr lang="en-GB" sz="1600" dirty="0" err="1" smtClean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</a:t>
            </a:r>
            <a:r>
              <a:rPr lang="en-GB" sz="1600" dirty="0" smtClean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лазер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потрібно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її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під'єднати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до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двох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endParaRPr lang="uk-UA" sz="1600" dirty="0" smtClean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152400" lvl="0" indent="0" algn="l" rtl="0"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uk-UA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uk-UA" sz="1600" dirty="0" smtClean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    </a:t>
            </a:r>
            <a:r>
              <a:rPr lang="en-GB" sz="1600" dirty="0" err="1" smtClean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контактів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через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які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електрони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можуть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endParaRPr lang="uk-UA" sz="1600" dirty="0" smtClean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152400" lvl="0" indent="0" algn="l" rtl="0"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uk-UA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uk-UA" sz="1600" dirty="0" smtClean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    </a:t>
            </a:r>
            <a:r>
              <a:rPr lang="en-GB" sz="1600" dirty="0" err="1" smtClean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безперервно</a:t>
            </a:r>
            <a:r>
              <a:rPr lang="en-GB" sz="1600" dirty="0" smtClean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надходити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робочу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область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endParaRPr sz="16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Нехай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через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один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контакт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електрони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endParaRPr lang="uk-UA" sz="1600" dirty="0" smtClean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152400" lvl="0" indent="0" algn="l" rtl="0"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uk-UA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uk-UA" sz="1600" dirty="0" smtClean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    </a:t>
            </a:r>
            <a:r>
              <a:rPr lang="en-GB" sz="1600" dirty="0" err="1" smtClean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надходять</a:t>
            </a:r>
            <a:r>
              <a:rPr lang="en-GB" sz="1600" dirty="0" smtClean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у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зону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провідності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endParaRPr sz="16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Далі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роблячи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стрибки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із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зони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endParaRPr lang="uk-UA" sz="1600" dirty="0" smtClean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152400" lvl="0" indent="0" algn="l" rtl="0"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uk-UA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uk-UA" sz="1600" dirty="0" smtClean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    </a:t>
            </a:r>
            <a:r>
              <a:rPr lang="en-GB" sz="1600" dirty="0" err="1" smtClean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провідності</a:t>
            </a:r>
            <a:r>
              <a:rPr lang="en-GB" sz="1600" dirty="0" smtClean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у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валентну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зону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вони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endParaRPr lang="uk-UA" sz="1600" dirty="0" smtClean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152400" lvl="0" indent="0" algn="l" rtl="0"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uk-UA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uk-UA" sz="1600" dirty="0" smtClean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    </a:t>
            </a:r>
            <a:r>
              <a:rPr lang="en-GB" sz="1600" dirty="0" err="1" smtClean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будуть</a:t>
            </a:r>
            <a:r>
              <a:rPr lang="en-GB" sz="1600" dirty="0" smtClean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випромінювати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 smtClean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тобто</a:t>
            </a:r>
            <a:endParaRPr lang="uk-UA" sz="1600" dirty="0" smtClean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152400" lvl="0" indent="0" algn="l" rtl="0"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uk-UA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uk-UA" sz="1600" dirty="0" smtClean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    </a:t>
            </a:r>
            <a:r>
              <a:rPr lang="en-GB" sz="1600" dirty="0" err="1" smtClean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порції</a:t>
            </a:r>
            <a:r>
              <a:rPr lang="en-GB" sz="1600" dirty="0" smtClean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електромагнітного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випромінювання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endParaRPr sz="16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Потім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через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валентну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зону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носії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endParaRPr lang="uk-UA" sz="1600" dirty="0" smtClean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152400" lvl="0" indent="0" algn="l" rtl="0"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uk-UA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uk-UA" sz="1600" dirty="0" smtClean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    </a:t>
            </a:r>
            <a:r>
              <a:rPr lang="en-GB" sz="1600" dirty="0" err="1" smtClean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повинні</a:t>
            </a:r>
            <a:r>
              <a:rPr lang="en-GB" sz="1600" dirty="0" smtClean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йти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інший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контакт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</a:t>
            </a:r>
            <a:endParaRPr sz="16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endParaRPr sz="16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</p:txBody>
      </p:sp>
      <p:pic>
        <p:nvPicPr>
          <p:cNvPr id="97" name="Google Shape;97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76772" y="2167847"/>
            <a:ext cx="4092567" cy="21423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9"/>
          <p:cNvSpPr txBox="1">
            <a:spLocks noGrp="1"/>
          </p:cNvSpPr>
          <p:nvPr>
            <p:ph type="title"/>
          </p:nvPr>
        </p:nvSpPr>
        <p:spPr>
          <a:xfrm>
            <a:off x="311700" y="105977"/>
            <a:ext cx="8520600" cy="57211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 err="1"/>
              <a:t>Робота</a:t>
            </a:r>
            <a:r>
              <a:rPr lang="en-GB" b="1" dirty="0"/>
              <a:t> </a:t>
            </a:r>
            <a:r>
              <a:rPr lang="en-GB" b="1" dirty="0" err="1"/>
              <a:t>лазерів</a:t>
            </a:r>
            <a:endParaRPr b="1" dirty="0"/>
          </a:p>
        </p:txBody>
      </p:sp>
      <p:sp>
        <p:nvSpPr>
          <p:cNvPr id="105" name="Google Shape;105;p19"/>
          <p:cNvSpPr txBox="1">
            <a:spLocks noGrp="1"/>
          </p:cNvSpPr>
          <p:nvPr>
            <p:ph type="body" idx="1"/>
          </p:nvPr>
        </p:nvSpPr>
        <p:spPr>
          <a:xfrm>
            <a:off x="311700" y="678094"/>
            <a:ext cx="8520600" cy="33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Електромагнітне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випромінювання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що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генерується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лазером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потрібно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сконцентрувати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центральній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робочої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області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приладу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Для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цього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показник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заломлення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внутрішніх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шарів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повинен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бути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більше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ніж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зовнішніх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endParaRPr sz="16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Внутрішня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область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відіграє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роль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хвилеводу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кордонах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цього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хвилеводу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нанесені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дзеркала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які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утворюють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резонатоp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endParaRPr sz="16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Лазери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квантових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ямах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мають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переваги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порівнянні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звичайними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напівпровідниковими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лазерами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Ці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прилади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можна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перебудовувати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керуючи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параметрами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енергетичного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спектру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Так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при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зменшенні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розмірів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ями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мінімальні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енергії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електронів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 в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зоні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провідності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і у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валентній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зоні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збільшуються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і,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відповідно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частота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що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генерується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лазером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зростає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endParaRPr sz="16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Підбираючи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товщину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квантової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ями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можна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домогтися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щоб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згасання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хвилі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оптичній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лінії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зв'язку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у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яку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надходить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випромінювання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було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мінімальним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endParaRPr sz="16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Лазери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квантових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структурах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дуже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економні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вони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живляться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меншим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струмом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ніж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інші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напівпровідникові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лазери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і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дають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більше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світла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одиницю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споживаної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енергії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-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до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60%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електричної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потужності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перетворюється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6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світло</a:t>
            </a:r>
            <a:r>
              <a:rPr lang="en-GB" sz="16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</a:t>
            </a:r>
            <a:endParaRPr sz="16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16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0"/>
          <p:cNvSpPr txBox="1">
            <a:spLocks noGrp="1"/>
          </p:cNvSpPr>
          <p:nvPr>
            <p:ph type="title"/>
          </p:nvPr>
        </p:nvSpPr>
        <p:spPr>
          <a:xfrm>
            <a:off x="311700" y="116252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 err="1"/>
              <a:t>Квантові</a:t>
            </a:r>
            <a:r>
              <a:rPr lang="en-GB" b="1" dirty="0"/>
              <a:t> </a:t>
            </a:r>
            <a:r>
              <a:rPr lang="en-GB" b="1" dirty="0" err="1"/>
              <a:t>нитки</a:t>
            </a:r>
            <a:endParaRPr b="1" dirty="0"/>
          </a:p>
        </p:txBody>
      </p:sp>
      <p:sp>
        <p:nvSpPr>
          <p:cNvPr id="111" name="Google Shape;111;p20"/>
          <p:cNvSpPr txBox="1">
            <a:spLocks noGrp="1"/>
          </p:cNvSpPr>
          <p:nvPr>
            <p:ph type="body" idx="1"/>
          </p:nvPr>
        </p:nvSpPr>
        <p:spPr>
          <a:xfrm>
            <a:off x="311700" y="578468"/>
            <a:ext cx="8520600" cy="384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Квантові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нитки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являють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собою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напівпровідникові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структури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в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яких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рух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носіїв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двох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напрямках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різко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обмежений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так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його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енергія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носить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квантований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характер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endParaRPr sz="14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Показано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при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відсутності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розсіювання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носіїв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провідність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ниток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залежить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ступінчастим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чином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від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концентрації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носіїв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нитки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Обговорюються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можливості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практичного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виготовлення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квантових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ниток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і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перспективи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їх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приладового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застосування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</a:t>
            </a:r>
            <a:endParaRPr sz="14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Технологи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розробили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декілька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способів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отримання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квантових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ниток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Цю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структуру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можна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сформувати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наприклад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межі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поділу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двох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напівпровідників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де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знаходиться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двовимірний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електронний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газ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endParaRPr sz="14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Це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можна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зробити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якщо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нанести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додаткові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бар'єри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які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обмежують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рух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електронів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ще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одному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або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двох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напрямках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endParaRPr sz="14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Квантові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нитки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формуються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нижній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точці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V-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подібною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канавки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утвореної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напівпровідниковій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підкладці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endParaRPr sz="14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Якщо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основу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цієї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канавки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осадити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напівпровідник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з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меншою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шириною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забороненої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зони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електрони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цього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напівпровідника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будуть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замкнені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у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двох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напрямках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</a:t>
            </a:r>
            <a:endParaRPr sz="14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Можна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зробити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й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інакше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Поверхня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напівпровідникової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структури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покривають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металевим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електродом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створює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з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напівпровідником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контакт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Шотткі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і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мають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вузьку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щілину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endParaRPr sz="14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Якщо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гетерограниця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знаходиться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досить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близько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від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поверхні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в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шарі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збідніння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двовимірні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електрони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границі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будуть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відсутні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всюди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крім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вузької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області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під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щілиною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endParaRPr sz="14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Такий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тип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одновимірної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структури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володіє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додатковою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перевагою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: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змінюючи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напругу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затворі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можемо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керувати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ефективною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шириною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квантової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нитки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і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концентрацією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носіїв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sz="1400" dirty="0" err="1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ній</a:t>
            </a:r>
            <a:r>
              <a:rPr lang="en-GB" sz="1400" dirty="0">
                <a:highlight>
                  <a:srgbClr val="FFFFFF"/>
                </a:highlight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</a:t>
            </a:r>
            <a:endParaRPr sz="1400" dirty="0">
              <a:highlight>
                <a:srgbClr val="FFFFFF"/>
              </a:highlight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1"/>
          <p:cNvSpPr txBox="1">
            <a:spLocks noGrp="1"/>
          </p:cNvSpPr>
          <p:nvPr>
            <p:ph type="title"/>
          </p:nvPr>
        </p:nvSpPr>
        <p:spPr>
          <a:xfrm>
            <a:off x="311700" y="188751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 err="1"/>
              <a:t>Застосування</a:t>
            </a:r>
            <a:r>
              <a:rPr lang="en-GB" b="1" dirty="0"/>
              <a:t> </a:t>
            </a:r>
            <a:r>
              <a:rPr lang="en-GB" b="1" dirty="0" err="1"/>
              <a:t>квантових</a:t>
            </a:r>
            <a:r>
              <a:rPr lang="en-GB" b="1" dirty="0"/>
              <a:t> </a:t>
            </a:r>
            <a:r>
              <a:rPr lang="en-GB" b="1" dirty="0" err="1"/>
              <a:t>ниток</a:t>
            </a:r>
            <a:endParaRPr b="1" dirty="0"/>
          </a:p>
        </p:txBody>
      </p:sp>
      <p:sp>
        <p:nvSpPr>
          <p:cNvPr id="117" name="Google Shape;117;p21"/>
          <p:cNvSpPr txBox="1">
            <a:spLocks noGrp="1"/>
          </p:cNvSpPr>
          <p:nvPr>
            <p:ph type="body" idx="1"/>
          </p:nvPr>
        </p:nvSpPr>
        <p:spPr>
          <a:xfrm>
            <a:off x="311700" y="976032"/>
            <a:ext cx="8520600" cy="33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Дослідження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квантових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ниток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тільки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розгортаються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і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можливості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практичного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приладового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застосування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подібних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структур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досліджені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ще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недостатньо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Чітко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проглядається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поки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одна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така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область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пов'язана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з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напівпровідниковими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лазерами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</a:t>
            </a:r>
            <a:endParaRPr dirty="0">
              <a:solidFill>
                <a:schemeClr val="tx1"/>
              </a:solidFill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Для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роботи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лазера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режимі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генерації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необхідно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щоб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посилення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світла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резонаторі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було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більше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повних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втрат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У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разі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рівного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розподілу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повних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втрат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резонаторі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для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досягнення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порогу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генерації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потрібно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інжектувати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активну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область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лазера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тим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менше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носіїв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чим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більша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щільність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станів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поблизу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краю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зони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Це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означає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що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для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зменшення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порогового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струму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(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найважливішої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характеристики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інжекційних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лазерів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яку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бажано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робити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якомога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менше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)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слід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мати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структуру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з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високою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щільністю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станів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</a:t>
            </a:r>
            <a:endParaRPr lang="uk-UA" dirty="0">
              <a:solidFill>
                <a:schemeClr val="tx1"/>
              </a:solidFill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Font typeface="Georgia"/>
              <a:buChar char="●"/>
            </a:pP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У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квантових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нитках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можна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очікувати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більшого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поліпшення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характеристик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лазерів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через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звернення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щільності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станів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в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нескінченність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Зрозуміло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в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реальних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структурах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через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розширення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квантових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рівнів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за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рахунок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розсіювання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носіїв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щільність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станів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матиме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кінцеве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значення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але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тим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не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менше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, в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квантових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нитках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високої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якості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можна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розраховувати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на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подальше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зниження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порогового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струму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ea typeface="Georgia"/>
                <a:cs typeface="Arial" panose="020B0604020202020204" pitchFamily="34" charset="0"/>
                <a:sym typeface="Georgia"/>
              </a:rPr>
              <a:t>.</a:t>
            </a:r>
            <a:endParaRPr dirty="0">
              <a:solidFill>
                <a:schemeClr val="tx1"/>
              </a:solidFill>
              <a:latin typeface="Arial" panose="020B0604020202020204" pitchFamily="34" charset="0"/>
              <a:ea typeface="Georgia"/>
              <a:cs typeface="Arial" panose="020B0604020202020204" pitchFamily="34" charset="0"/>
              <a:sym typeface="Georgia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523" y="1205313"/>
            <a:ext cx="8520600" cy="613200"/>
          </a:xfrm>
        </p:spPr>
        <p:txBody>
          <a:bodyPr>
            <a:noAutofit/>
          </a:bodyPr>
          <a:lstStyle/>
          <a:p>
            <a:pPr algn="ctr"/>
            <a:r>
              <a:rPr lang="uk-UA" sz="9600" b="1" dirty="0" smtClean="0"/>
              <a:t>Дякую за увагу</a:t>
            </a:r>
            <a:endParaRPr lang="ru-RU" sz="9600" b="1" dirty="0"/>
          </a:p>
        </p:txBody>
      </p:sp>
    </p:spTree>
    <p:extLst>
      <p:ext uri="{BB962C8B-B14F-4D97-AF65-F5344CB8AC3E}">
        <p14:creationId xmlns:p14="http://schemas.microsoft.com/office/powerpoint/2010/main" val="2944376091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18</TotalTime>
  <Words>1200</Words>
  <Application>Microsoft Office PowerPoint</Application>
  <PresentationFormat>Экран (16:9)</PresentationFormat>
  <Paragraphs>67</Paragraphs>
  <Slides>10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Calibri</vt:lpstr>
      <vt:lpstr>Calibri Light</vt:lpstr>
      <vt:lpstr>Georgia</vt:lpstr>
      <vt:lpstr>Arial</vt:lpstr>
      <vt:lpstr>Ретро</vt:lpstr>
      <vt:lpstr>Квантові ями та стрічки</vt:lpstr>
      <vt:lpstr>Квантові ями</vt:lpstr>
      <vt:lpstr>Створення квантових ям</vt:lpstr>
      <vt:lpstr>Хвильові функції</vt:lpstr>
      <vt:lpstr>Електронні рівні</vt:lpstr>
      <vt:lpstr>Лазери на квантових ямах</vt:lpstr>
      <vt:lpstr>Робота лазерів</vt:lpstr>
      <vt:lpstr>Квантові нитки</vt:lpstr>
      <vt:lpstr>Застосування квантових ниток</vt:lpstr>
      <vt:lpstr>Дякую за увагу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Квантові ями та нитки</dc:title>
  <dc:creator>Оля</dc:creator>
  <cp:lastModifiedBy>Оля Ф</cp:lastModifiedBy>
  <cp:revision>5</cp:revision>
  <dcterms:modified xsi:type="dcterms:W3CDTF">2019-12-02T20:02:10Z</dcterms:modified>
</cp:coreProperties>
</file>