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4" r:id="rId1"/>
  </p:sldMasterIdLst>
  <p:notesMasterIdLst>
    <p:notesMasterId r:id="rId15"/>
  </p:notesMasterIdLst>
  <p:sldIdLst>
    <p:sldId id="269" r:id="rId2"/>
    <p:sldId id="256" r:id="rId3"/>
    <p:sldId id="257" r:id="rId4"/>
    <p:sldId id="262" r:id="rId5"/>
    <p:sldId id="263" r:id="rId6"/>
    <p:sldId id="261" r:id="rId7"/>
    <p:sldId id="259" r:id="rId8"/>
    <p:sldId id="260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99CCFF"/>
    <a:srgbClr val="00EA00"/>
    <a:srgbClr val="00CC00"/>
    <a:srgbClr val="0000FF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8D89DB0-2935-45B1-926F-7694043E4A25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BBEE8BF-B40D-46CF-AD9C-9C0C2F813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770D57-94D3-492B-B5F5-10A7627A0E1E}" type="slidenum">
              <a:rPr lang="ru-RU" altLang="ru-RU" smtClean="0"/>
              <a:pPr/>
              <a:t>13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/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/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0875A-2FB5-4D49-B799-C56179A227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65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5BCE7-E672-42EC-AEB0-72DB4AF9E2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7962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B25EB-28F1-4757-B9A4-6BC03FD26B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5098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3438" y="787400"/>
            <a:ext cx="457200" cy="584200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6000" dirty="0">
                <a:effectLst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7963" y="2743200"/>
            <a:ext cx="457200" cy="584200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6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9E469-FE88-4D14-8DE4-C60F873C5B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0315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/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DADDC-1CFB-4651-B5ED-4E047FACDB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7801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D0042-61C1-434E-B5E4-348BD968DF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12108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ECAF2-76F1-4FD9-A285-705A3BC86E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886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9627A-D446-4D60-AB87-6BC2691036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64905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C175D-319C-4516-8EB0-E7479EFF33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7077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5002F-F376-4740-B87B-C3D49091DB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841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/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/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F05C3-06A7-4AB5-A37F-13E87E45E8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7694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6F214-F723-49E7-805F-8F47E31DB0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7795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/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anchor="b"/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6545B-2CFC-45B3-A72E-A1392D7A0F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9850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BF139-4B35-464E-9864-4F6338A61E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8513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91E54-F190-48D4-982F-3CE2EC925D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328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/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47725-81DF-48EB-8482-10E1E8C4CB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2271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/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FC3DE-ECD5-43C1-8E45-7A6C3D2532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4420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825625"/>
            <a:ext cx="76755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EBA36D94-8F70-43E1-9CF4-48AFA42206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5" r:id="rId12"/>
    <p:sldLayoutId id="2147483960" r:id="rId13"/>
    <p:sldLayoutId id="2147483961" r:id="rId14"/>
    <p:sldLayoutId id="2147483962" r:id="rId15"/>
    <p:sldLayoutId id="2147483963" r:id="rId16"/>
    <p:sldLayoutId id="2147483964" r:id="rId17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518525" cy="431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3600" b="1" dirty="0" smtClean="0">
                <a:solidFill>
                  <a:srgbClr val="FFC000"/>
                </a:solidFill>
              </a:rPr>
              <a:t>Ще раз про інкапсуляцію даних</a:t>
            </a:r>
            <a:endParaRPr lang="ru-RU" altLang="ru-RU" sz="3600" b="1" dirty="0" smtClean="0">
              <a:solidFill>
                <a:srgbClr val="FFC000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620713"/>
            <a:ext cx="8713787" cy="6092825"/>
          </a:xfrm>
        </p:spPr>
        <p:txBody>
          <a:bodyPr>
            <a:normAutofit fontScale="92500"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100" dirty="0" smtClean="0"/>
              <a:t>Створимо клас, який містить закрите поле</a:t>
            </a:r>
            <a:r>
              <a:rPr lang="en-US" altLang="ru-RU" sz="2100" dirty="0" smtClean="0"/>
              <a:t> – </a:t>
            </a:r>
            <a:r>
              <a:rPr lang="uk-UA" altLang="ru-RU" sz="2100" dirty="0" smtClean="0"/>
              <a:t>тоді доступ до нього можна здійснювати лише через відкриті методи-члени класу: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1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100" b="1" dirty="0" err="1" smtClean="0">
                <a:latin typeface="Courier New" panose="02070309020205020404" pitchFamily="49" charset="0"/>
              </a:rPr>
              <a:t>Incapsula</a:t>
            </a:r>
            <a:endParaRPr lang="en-US" altLang="ru-RU" sz="2100" b="1" dirty="0" smtClean="0">
              <a:latin typeface="Courier New" panose="02070309020205020404" pitchFamily="49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dirty="0" smtClean="0">
                <a:latin typeface="Courier New" panose="02070309020205020404" pitchFamily="49" charset="0"/>
              </a:rPr>
              <a:t>{</a:t>
            </a:r>
            <a:r>
              <a:rPr lang="en-US" altLang="ru-RU" sz="2100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1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ілюстрація інкапсуляції даних: </a:t>
            </a:r>
            <a:endParaRPr lang="en-US" altLang="ru-RU" sz="2100" b="1" dirty="0" smtClean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100" b="1" dirty="0">
                <a:solidFill>
                  <a:srgbClr val="6699FF"/>
                </a:solidFill>
                <a:latin typeface="Courier New" panose="02070309020205020404" pitchFamily="49" charset="0"/>
              </a:rPr>
              <a:t>private </a:t>
            </a:r>
            <a:r>
              <a:rPr lang="en-US" altLang="ru-RU" sz="2100" b="1" dirty="0" err="1">
                <a:solidFill>
                  <a:srgbClr val="66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100" b="1" dirty="0">
                <a:solidFill>
                  <a:srgbClr val="6699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100" b="1" dirty="0" smtClean="0">
                <a:latin typeface="Courier New" panose="02070309020205020404" pitchFamily="49" charset="0"/>
              </a:rPr>
              <a:t>field;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100" b="1" dirty="0">
                <a:solidFill>
                  <a:srgbClr val="6699FF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2100" b="1" dirty="0" err="1">
                <a:solidFill>
                  <a:srgbClr val="66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100" b="1" dirty="0">
                <a:solidFill>
                  <a:srgbClr val="6699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100" b="1" dirty="0" err="1" smtClean="0">
                <a:latin typeface="Courier New" panose="02070309020205020404" pitchFamily="49" charset="0"/>
              </a:rPr>
              <a:t>get_field</a:t>
            </a:r>
            <a:r>
              <a:rPr lang="en-US" altLang="ru-RU" sz="2100" b="1" dirty="0" smtClean="0">
                <a:latin typeface="Courier New" panose="02070309020205020404" pitchFamily="49" charset="0"/>
              </a:rPr>
              <a:t> ( ) {</a:t>
            </a:r>
            <a:r>
              <a:rPr lang="en-US" altLang="ru-RU" sz="2100" b="1" dirty="0">
                <a:solidFill>
                  <a:srgbClr val="6699FF"/>
                </a:solidFill>
                <a:latin typeface="Courier New" panose="02070309020205020404" pitchFamily="49" charset="0"/>
              </a:rPr>
              <a:t>return</a:t>
            </a:r>
            <a:r>
              <a:rPr lang="en-US" altLang="ru-RU" sz="2100" b="1" dirty="0" smtClean="0">
                <a:latin typeface="Courier New" panose="02070309020205020404" pitchFamily="49" charset="0"/>
              </a:rPr>
              <a:t> field; }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100" b="1" dirty="0">
                <a:solidFill>
                  <a:srgbClr val="6699FF"/>
                </a:solidFill>
                <a:latin typeface="Courier New" panose="02070309020205020404" pitchFamily="49" charset="0"/>
              </a:rPr>
              <a:t>public void </a:t>
            </a:r>
            <a:r>
              <a:rPr lang="en-US" altLang="ru-RU" sz="2100" b="1" dirty="0" err="1" smtClean="0">
                <a:latin typeface="Courier New" panose="02070309020205020404" pitchFamily="49" charset="0"/>
              </a:rPr>
              <a:t>set_field</a:t>
            </a:r>
            <a:r>
              <a:rPr lang="en-US" altLang="ru-RU" sz="2100" b="1" dirty="0" smtClean="0">
                <a:latin typeface="Courier New" panose="02070309020205020404" pitchFamily="49" charset="0"/>
              </a:rPr>
              <a:t> (</a:t>
            </a:r>
            <a:r>
              <a:rPr lang="en-US" altLang="ru-RU" sz="2100" b="1" dirty="0" err="1">
                <a:solidFill>
                  <a:srgbClr val="66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100" b="1" dirty="0" smtClean="0">
                <a:latin typeface="Courier New" panose="02070309020205020404" pitchFamily="49" charset="0"/>
              </a:rPr>
              <a:t> f) { field = f;}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dirty="0" smtClean="0">
                <a:latin typeface="Courier New" panose="02070309020205020404" pitchFamily="49" charset="0"/>
              </a:rPr>
              <a:t>}</a:t>
            </a:r>
            <a:endParaRPr lang="uk-UA" altLang="ru-RU" sz="2100" b="1" dirty="0" smtClean="0">
              <a:latin typeface="Courier New" panose="02070309020205020404" pitchFamily="49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noProof="1">
                <a:solidFill>
                  <a:srgbClr val="6699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Main()</a:t>
            </a:r>
            <a:r>
              <a:rPr lang="uk-UA" altLang="ru-RU" sz="21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{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100" b="1" dirty="0" err="1" smtClean="0">
                <a:latin typeface="Courier New" panose="02070309020205020404" pitchFamily="49" charset="0"/>
              </a:rPr>
              <a:t>Incapsula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100" b="1" dirty="0" err="1" smtClean="0">
                <a:latin typeface="Courier New" panose="02070309020205020404" pitchFamily="49" charset="0"/>
              </a:rPr>
              <a:t>inc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= </a:t>
            </a:r>
            <a:r>
              <a:rPr lang="en-US" altLang="ru-RU" sz="2100" b="1" noProof="1">
                <a:solidFill>
                  <a:srgbClr val="66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100" b="1" dirty="0" err="1" smtClean="0">
                <a:latin typeface="Courier New" panose="02070309020205020404" pitchFamily="49" charset="0"/>
              </a:rPr>
              <a:t>Incapsula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();</a:t>
            </a:r>
            <a:endParaRPr lang="en-US" altLang="ru-RU" sz="2100" b="1" dirty="0" smtClean="0">
              <a:latin typeface="Courier New" panose="02070309020205020404" pitchFamily="49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1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встановлюємо значення поля </a:t>
            </a:r>
            <a:r>
              <a:rPr lang="en-US" altLang="ru-RU" sz="21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field</a:t>
            </a:r>
            <a:r>
              <a:rPr lang="uk-UA" altLang="ru-RU" sz="21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методом </a:t>
            </a:r>
            <a:r>
              <a:rPr lang="en-US" altLang="ru-RU" sz="2100" b="1" dirty="0" err="1" smtClean="0">
                <a:solidFill>
                  <a:srgbClr val="00CC00"/>
                </a:solidFill>
                <a:latin typeface="Courier New" panose="02070309020205020404" pitchFamily="49" charset="0"/>
              </a:rPr>
              <a:t>set_field</a:t>
            </a:r>
            <a:r>
              <a:rPr lang="uk-UA" altLang="ru-RU" sz="21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():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100" b="1" dirty="0" err="1" smtClean="0">
                <a:latin typeface="Courier New" panose="02070309020205020404" pitchFamily="49" charset="0"/>
              </a:rPr>
              <a:t>inc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.</a:t>
            </a:r>
            <a:r>
              <a:rPr lang="en-US" altLang="ru-RU" sz="2100" b="1" dirty="0" err="1" smtClean="0">
                <a:latin typeface="Courier New" panose="02070309020205020404" pitchFamily="49" charset="0"/>
              </a:rPr>
              <a:t>set_field</a:t>
            </a:r>
            <a:r>
              <a:rPr lang="en-US" altLang="ru-RU" sz="2100" b="1" dirty="0" smtClean="0">
                <a:latin typeface="Courier New" panose="02070309020205020404" pitchFamily="49" charset="0"/>
              </a:rPr>
              <a:t>(</a:t>
            </a:r>
            <a:r>
              <a:rPr lang="en-US" altLang="ru-RU" sz="2100" b="1" noProof="1">
                <a:solidFill>
                  <a:srgbClr val="66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.Parse(</a:t>
            </a:r>
            <a:r>
              <a:rPr lang="en-US" altLang="ru-RU" sz="21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Console.ReadLine());</a:t>
            </a:r>
            <a:endParaRPr lang="uk-UA" altLang="ru-RU" sz="2100" b="1" dirty="0" smtClean="0">
              <a:latin typeface="Courier New" panose="02070309020205020404" pitchFamily="49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100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1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одержуємо значення поля </a:t>
            </a:r>
            <a:r>
              <a:rPr lang="en-US" altLang="ru-RU" sz="21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field</a:t>
            </a:r>
            <a:r>
              <a:rPr lang="uk-UA" altLang="ru-RU" sz="21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через метод </a:t>
            </a:r>
            <a:r>
              <a:rPr lang="en-US" altLang="ru-RU" sz="2100" b="1" dirty="0" err="1" smtClean="0">
                <a:solidFill>
                  <a:srgbClr val="00CC00"/>
                </a:solidFill>
                <a:latin typeface="Courier New" panose="02070309020205020404" pitchFamily="49" charset="0"/>
              </a:rPr>
              <a:t>get_field</a:t>
            </a:r>
            <a:r>
              <a:rPr lang="uk-UA" altLang="ru-RU" sz="21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():</a:t>
            </a:r>
            <a:endParaRPr lang="uk-UA" altLang="ru-RU" sz="2100" b="1" noProof="1" smtClean="0">
              <a:latin typeface="Courier New" panose="02070309020205020404" pitchFamily="49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noProof="1" smtClean="0">
                <a:latin typeface="Courier New" panose="02070309020205020404" pitchFamily="49" charset="0"/>
              </a:rPr>
              <a:t>  Console.WriteLine(</a:t>
            </a:r>
            <a:r>
              <a:rPr lang="en-US" altLang="ru-RU" sz="2100" b="1" dirty="0" err="1" smtClean="0">
                <a:latin typeface="Courier New" panose="02070309020205020404" pitchFamily="49" charset="0"/>
              </a:rPr>
              <a:t>inc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.</a:t>
            </a:r>
            <a:r>
              <a:rPr lang="en-US" altLang="ru-RU" sz="2100" b="1" dirty="0" err="1" smtClean="0">
                <a:latin typeface="Courier New" panose="02070309020205020404" pitchFamily="49" charset="0"/>
              </a:rPr>
              <a:t>get_field</a:t>
            </a:r>
            <a:r>
              <a:rPr lang="en-US" altLang="ru-RU" sz="2100" b="1" dirty="0" smtClean="0">
                <a:latin typeface="Courier New" panose="02070309020205020404" pitchFamily="49" charset="0"/>
              </a:rPr>
              <a:t>()</a:t>
            </a:r>
            <a:r>
              <a:rPr lang="en-US" altLang="ru-RU" sz="2100" b="1" noProof="1" smtClean="0">
                <a:latin typeface="Courier New" panose="02070309020205020404" pitchFamily="49" charset="0"/>
              </a:rPr>
              <a:t>);   </a:t>
            </a:r>
            <a:endParaRPr lang="en-US" altLang="ru-RU" sz="2100" b="1" dirty="0" smtClean="0">
              <a:latin typeface="Courier New" panose="02070309020205020404" pitchFamily="49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100" b="1" dirty="0" smtClean="0">
                <a:latin typeface="Courier New" panose="02070309020205020404" pitchFamily="49" charset="0"/>
              </a:rPr>
              <a:t>}</a:t>
            </a:r>
            <a:endParaRPr lang="uk-UA" altLang="ru-RU" sz="2100" b="1" dirty="0" smtClean="0">
              <a:latin typeface="Courier New" panose="02070309020205020404" pitchFamily="49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200" dirty="0" smtClean="0"/>
              <a:t>Якщо </a:t>
            </a:r>
            <a:r>
              <a:rPr lang="uk-UA" altLang="ru-RU" sz="2200" smtClean="0"/>
              <a:t>все відбувається </a:t>
            </a:r>
            <a:r>
              <a:rPr lang="uk-UA" altLang="ru-RU" sz="2200" dirty="0" smtClean="0"/>
              <a:t>саме так, то чи </a:t>
            </a:r>
            <a:r>
              <a:rPr lang="uk-UA" altLang="ru-RU" sz="2200" dirty="0" smtClean="0"/>
              <a:t>не простіше користуватись відкритими полями?</a:t>
            </a:r>
            <a:endParaRPr lang="ru-RU" altLang="ru-RU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188913"/>
            <a:ext cx="8856663" cy="863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3000" dirty="0" smtClean="0"/>
              <a:t>Визначення індексатора схоже на визначення властивості та має наступний синтаксис:</a:t>
            </a:r>
            <a:endParaRPr lang="ru-RU" altLang="ru-RU" sz="30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052513"/>
            <a:ext cx="8713788" cy="5616575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&lt;модифікатор доступу &gt; 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&lt;тип індексатору&gt;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	</a:t>
            </a:r>
            <a:r>
              <a:rPr lang="en-US" altLang="ru-RU" sz="2600" b="1" u="sng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this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 		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[&lt;тип індексу&gt; &lt; ідентифікатор індексу&gt;]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{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 err="1" smtClean="0">
                <a:solidFill>
                  <a:srgbClr val="00CC00"/>
                </a:solidFill>
                <a:latin typeface="Courier New" panose="02070309020205020404" pitchFamily="49" charset="0"/>
              </a:rPr>
              <a:t>аксесор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get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(отримати</a:t>
            </a:r>
            <a:r>
              <a:rPr lang="en-US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значення)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    {         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       // код </a:t>
            </a:r>
            <a:r>
              <a:rPr lang="uk-UA" altLang="ru-RU" sz="2600" b="1" dirty="0" err="1" smtClean="0">
                <a:solidFill>
                  <a:srgbClr val="00CC00"/>
                </a:solidFill>
                <a:latin typeface="Courier New" panose="02070309020205020404" pitchFamily="49" charset="0"/>
              </a:rPr>
              <a:t>аксесору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get</a:t>
            </a:r>
            <a:endParaRPr lang="uk-UA" altLang="ru-RU" sz="2600" b="1" dirty="0" smtClean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    </a:t>
            </a:r>
            <a:r>
              <a:rPr lang="ru-RU" altLang="ru-RU" sz="2600" b="1" dirty="0" smtClean="0">
                <a:latin typeface="Courier New" panose="02070309020205020404" pitchFamily="49" charset="0"/>
              </a:rPr>
              <a:t>}</a:t>
            </a:r>
            <a:endParaRPr lang="uk-UA" altLang="ru-RU" sz="2600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6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set</a:t>
            </a:r>
            <a:r>
              <a:rPr lang="ru-RU" altLang="ru-RU" sz="26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 err="1" smtClean="0">
                <a:solidFill>
                  <a:srgbClr val="00CC00"/>
                </a:solidFill>
                <a:latin typeface="Courier New" panose="02070309020205020404" pitchFamily="49" charset="0"/>
              </a:rPr>
              <a:t>аксесор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set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(встановити значення)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  </a:t>
            </a:r>
            <a:r>
              <a:rPr lang="ru-RU" altLang="ru-RU" sz="2600" b="1" dirty="0" smtClean="0">
                <a:latin typeface="Courier New" panose="02070309020205020404" pitchFamily="49" charset="0"/>
              </a:rPr>
              <a:t>  {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 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        </a:t>
            </a:r>
            <a:r>
              <a:rPr lang="ru-RU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код </a:t>
            </a:r>
            <a:r>
              <a:rPr lang="uk-UA" altLang="ru-RU" sz="2600" b="1" dirty="0" err="1" smtClean="0">
                <a:solidFill>
                  <a:srgbClr val="00CC00"/>
                </a:solidFill>
                <a:latin typeface="Courier New" panose="02070309020205020404" pitchFamily="49" charset="0"/>
              </a:rPr>
              <a:t>аксесору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set</a:t>
            </a:r>
            <a:endParaRPr lang="uk-UA" altLang="ru-RU" sz="2600" b="1" dirty="0" smtClean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600" b="1" dirty="0" smtClean="0">
                <a:latin typeface="Courier New" panose="02070309020205020404" pitchFamily="49" charset="0"/>
              </a:rPr>
              <a:t>   }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2600" b="1" dirty="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3603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3200" b="1" dirty="0" smtClean="0">
                <a:solidFill>
                  <a:srgbClr val="FFC000"/>
                </a:solidFill>
              </a:rPr>
              <a:t>Приклад:</a:t>
            </a:r>
            <a:endParaRPr lang="ru-RU" altLang="ru-RU" sz="3200" b="1" dirty="0" smtClean="0">
              <a:solidFill>
                <a:srgbClr val="FFC0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620687"/>
            <a:ext cx="8713787" cy="6048401"/>
          </a:xfrm>
        </p:spPr>
        <p:txBody>
          <a:bodyPr>
            <a:no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MyIndexClass</a:t>
            </a:r>
            <a:r>
              <a:rPr lang="uk-UA" altLang="ru-RU" sz="175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{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sz="175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private int 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size;       </a:t>
            </a:r>
            <a:endParaRPr lang="uk-UA" altLang="ru-RU" sz="1750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private int 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[] arr ;</a:t>
            </a:r>
            <a:r>
              <a:rPr lang="uk-UA" altLang="ru-RU" sz="175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 масив </a:t>
            </a:r>
            <a:r>
              <a:rPr lang="uk-UA" altLang="ru-RU" sz="1750" b="1" dirty="0" err="1" smtClean="0">
                <a:solidFill>
                  <a:srgbClr val="00EA00"/>
                </a:solidFill>
                <a:latin typeface="Courier New" panose="02070309020205020404" pitchFamily="49" charset="0"/>
              </a:rPr>
              <a:t>інкапсульований</a:t>
            </a:r>
            <a:r>
              <a:rPr lang="uk-UA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 – доступ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noProof="1" smtClean="0">
                <a:latin typeface="Courier New" panose="02070309020205020404" pitchFamily="49" charset="0"/>
              </a:rPr>
              <a:t>       </a:t>
            </a:r>
            <a:r>
              <a:rPr lang="uk-UA" altLang="ru-RU" sz="1750" b="1" dirty="0" smtClean="0">
                <a:latin typeface="Courier New" panose="02070309020205020404" pitchFamily="49" charset="0"/>
              </a:rPr>
              <a:t>	 </a:t>
            </a:r>
            <a:r>
              <a:rPr lang="en-US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 до нього будемо здійснювати через індексатор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MyIndexClass(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size_)</a:t>
            </a:r>
            <a:r>
              <a:rPr lang="en-US" altLang="ru-RU" sz="1750" b="1" dirty="0">
                <a:solidFill>
                  <a:srgbClr val="00EA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750" b="1" dirty="0">
                <a:solidFill>
                  <a:srgbClr val="00EA00"/>
                </a:solidFill>
                <a:latin typeface="Courier New" panose="02070309020205020404" pitchFamily="49" charset="0"/>
              </a:rPr>
              <a:t>конструктор створить масив</a:t>
            </a:r>
            <a:endParaRPr lang="uk-UA" altLang="ru-RU" sz="1750" b="1" noProof="1">
              <a:solidFill>
                <a:srgbClr val="00EA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sz="1750" b="1" noProof="1" smtClean="0">
                <a:latin typeface="Courier New" panose="02070309020205020404" pitchFamily="49" charset="0"/>
              </a:rPr>
              <a:t>    {  size = size_;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sz="1750" b="1" noProof="1" smtClean="0">
                <a:latin typeface="Courier New" panose="02070309020205020404" pitchFamily="49" charset="0"/>
              </a:rPr>
              <a:t>       arr = new int[size_];</a:t>
            </a:r>
            <a:r>
              <a:rPr lang="uk-UA" altLang="ru-RU" sz="175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ось тут створюється масив</a:t>
            </a:r>
            <a:endParaRPr lang="uk-UA" altLang="ru-RU" sz="1750" b="1" noProof="1" smtClean="0">
              <a:solidFill>
                <a:srgbClr val="00EA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noProof="1" smtClean="0">
                <a:latin typeface="Courier New" panose="02070309020205020404" pitchFamily="49" charset="0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public int this 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[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ind] </a:t>
            </a:r>
            <a:r>
              <a:rPr lang="uk-UA" altLang="ru-RU" sz="1750" b="1" noProof="1">
                <a:latin typeface="Courier New" panose="02070309020205020404" pitchFamily="49" charset="0"/>
              </a:rPr>
              <a:t>{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1750" b="1" noProof="1" smtClean="0">
                <a:solidFill>
                  <a:srgbClr val="00EA00"/>
                </a:solidFill>
                <a:latin typeface="Courier New" panose="02070309020205020404" pitchFamily="49" charset="0"/>
              </a:rPr>
              <a:t>// </a:t>
            </a:r>
            <a:r>
              <a:rPr lang="ru-RU" altLang="ru-RU" sz="1750" b="1" noProof="1" smtClean="0">
                <a:solidFill>
                  <a:srgbClr val="00EA00"/>
                </a:solidFill>
                <a:latin typeface="Courier New" panose="02070309020205020404" pitchFamily="49" charset="0"/>
              </a:rPr>
              <a:t>це </a:t>
            </a:r>
            <a:r>
              <a:rPr lang="uk-UA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і є </a:t>
            </a:r>
            <a:r>
              <a:rPr lang="uk-UA" altLang="ru-RU" sz="1750" b="1" noProof="1" smtClean="0">
                <a:solidFill>
                  <a:srgbClr val="00EA00"/>
                </a:solidFill>
                <a:latin typeface="Courier New" panose="02070309020205020404" pitchFamily="49" charset="0"/>
              </a:rPr>
              <a:t>індексатор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noProof="1" smtClean="0">
                <a:latin typeface="Courier New" panose="02070309020205020404" pitchFamily="49" charset="0"/>
              </a:rPr>
              <a:t>		 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</a:t>
            </a:r>
            <a:r>
              <a:rPr lang="uk-UA" altLang="ru-RU" sz="1750" b="1" noProof="1" smtClean="0">
                <a:solidFill>
                  <a:srgbClr val="00EA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750" b="1" dirty="0" err="1" smtClean="0">
                <a:solidFill>
                  <a:srgbClr val="00EA00"/>
                </a:solidFill>
                <a:latin typeface="Courier New" panose="02070309020205020404" pitchFamily="49" charset="0"/>
              </a:rPr>
              <a:t>аксесор</a:t>
            </a:r>
            <a:r>
              <a:rPr lang="uk-UA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get – </a:t>
            </a:r>
            <a:r>
              <a:rPr lang="uk-UA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повертає елемент масиву</a:t>
            </a:r>
            <a:r>
              <a:rPr lang="uk-UA" altLang="ru-RU" sz="1750" b="1" noProof="1" smtClean="0">
                <a:solidFill>
                  <a:srgbClr val="00EA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по індексу</a:t>
            </a:r>
            <a:endParaRPr lang="uk-UA" altLang="ru-RU" sz="1750" b="1" noProof="1" smtClean="0">
              <a:solidFill>
                <a:srgbClr val="00EA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noProof="1" smtClean="0">
                <a:latin typeface="Courier New" panose="02070309020205020404" pitchFamily="49" charset="0"/>
              </a:rPr>
              <a:t>       {</a:t>
            </a:r>
            <a:endParaRPr lang="uk-UA" altLang="ru-RU" sz="1750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noProof="1" smtClean="0">
                <a:latin typeface="Courier New" panose="02070309020205020404" pitchFamily="49" charset="0"/>
              </a:rPr>
              <a:t>       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if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((ind &gt;= 0) &amp;&amp; (ind &lt; size)) {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return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arr[ind]; }</a:t>
            </a:r>
            <a:endParaRPr lang="uk-UA" altLang="ru-RU" sz="1750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noProof="1" smtClean="0">
                <a:latin typeface="Courier New" panose="02070309020205020404" pitchFamily="49" charset="0"/>
              </a:rPr>
              <a:t>     </a:t>
            </a:r>
            <a:r>
              <a:rPr lang="uk-UA" altLang="ru-RU" sz="1750" b="1" dirty="0" smtClean="0">
                <a:latin typeface="Courier New" panose="02070309020205020404" pitchFamily="49" charset="0"/>
              </a:rPr>
              <a:t>  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else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Console.WriteLine("Index out of range");</a:t>
            </a:r>
            <a:r>
              <a:rPr lang="uk-UA" altLang="ru-RU" sz="1750" b="1" dirty="0" smtClean="0">
                <a:latin typeface="Courier New" panose="02070309020205020404" pitchFamily="49" charset="0"/>
              </a:rPr>
              <a:t>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noProof="1" smtClean="0">
                <a:latin typeface="Courier New" panose="02070309020205020404" pitchFamily="49" charset="0"/>
              </a:rPr>
              <a:t>       </a:t>
            </a:r>
            <a:r>
              <a:rPr lang="uk-UA" altLang="ru-RU" sz="175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return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0;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1750" b="1" noProof="1" smtClean="0">
                <a:latin typeface="Courier New" panose="02070309020205020404" pitchFamily="49" charset="0"/>
              </a:rPr>
              <a:t>      }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noProof="1" smtClean="0">
                <a:latin typeface="Courier New" panose="02070309020205020404" pitchFamily="49" charset="0"/>
              </a:rPr>
              <a:t>	</a:t>
            </a:r>
            <a:r>
              <a:rPr lang="uk-UA" altLang="ru-RU" sz="1750" b="1" dirty="0" smtClean="0">
                <a:latin typeface="Courier New" panose="02070309020205020404" pitchFamily="49" charset="0"/>
              </a:rPr>
              <a:t> </a:t>
            </a:r>
            <a:r>
              <a:rPr lang="uk-UA" altLang="ru-RU" sz="175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set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1750" b="1" noProof="1" smtClean="0">
                <a:solidFill>
                  <a:srgbClr val="00EA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1750" b="1" dirty="0" err="1" smtClean="0">
                <a:solidFill>
                  <a:srgbClr val="00EA00"/>
                </a:solidFill>
                <a:latin typeface="Courier New" panose="02070309020205020404" pitchFamily="49" charset="0"/>
              </a:rPr>
              <a:t>аксесор</a:t>
            </a:r>
            <a:r>
              <a:rPr lang="uk-UA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set – </a:t>
            </a:r>
            <a:r>
              <a:rPr lang="ru-RU" altLang="ru-RU" sz="1750" b="1" dirty="0" err="1" smtClean="0">
                <a:solidFill>
                  <a:srgbClr val="00EA00"/>
                </a:solidFill>
                <a:latin typeface="Courier New" panose="02070309020205020404" pitchFamily="49" charset="0"/>
              </a:rPr>
              <a:t>встановлю</a:t>
            </a:r>
            <a:r>
              <a:rPr lang="uk-UA" altLang="ru-RU" sz="175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є значення елементу масиву</a:t>
            </a:r>
            <a:r>
              <a:rPr lang="uk-UA" altLang="ru-RU" sz="1750" b="1" noProof="1" smtClean="0">
                <a:solidFill>
                  <a:srgbClr val="00EA00"/>
                </a:solidFill>
                <a:latin typeface="Courier New" panose="02070309020205020404" pitchFamily="49" charset="0"/>
              </a:rPr>
              <a:t> </a:t>
            </a:r>
            <a:endParaRPr lang="ru-RU" altLang="ru-RU" sz="1750" b="1" dirty="0" smtClean="0">
              <a:solidFill>
                <a:srgbClr val="00EA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175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	    </a:t>
            </a:r>
            <a:r>
              <a:rPr lang="ru-RU" altLang="ru-RU" sz="1750" b="1" noProof="1" smtClean="0">
                <a:latin typeface="Courier New" panose="02070309020205020404" pitchFamily="49" charset="0"/>
              </a:rPr>
              <a:t>{ 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if 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((ind &gt;= 0) &amp;&amp; (ind &lt; size)) { arr[ind] = </a:t>
            </a:r>
            <a:r>
              <a:rPr lang="en-US" altLang="ru-RU" sz="1750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value</a:t>
            </a:r>
            <a:r>
              <a:rPr lang="en-US" altLang="ru-RU" sz="1750" b="1" noProof="1" smtClean="0">
                <a:latin typeface="Courier New" panose="02070309020205020404" pitchFamily="49" charset="0"/>
              </a:rPr>
              <a:t>; }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sz="1750" b="1" noProof="1" smtClean="0">
                <a:latin typeface="Courier New" panose="02070309020205020404" pitchFamily="49" charset="0"/>
              </a:rPr>
              <a:t>       }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sz="1750" b="1" noProof="1" smtClean="0">
                <a:latin typeface="Courier New" panose="02070309020205020404" pitchFamily="49" charset="0"/>
              </a:rPr>
              <a:t>    }</a:t>
            </a:r>
            <a:r>
              <a:rPr lang="uk-UA" altLang="ru-RU" sz="1750" b="1" noProof="1" smtClean="0">
                <a:latin typeface="Courier New" panose="02070309020205020404" pitchFamily="49" charset="0"/>
              </a:rPr>
              <a:t>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1750" b="1" noProof="1">
                <a:latin typeface="Courier New" panose="02070309020205020404" pitchFamily="49" charset="0"/>
              </a:rPr>
              <a:t> </a:t>
            </a:r>
            <a:r>
              <a:rPr lang="uk-UA" altLang="ru-RU" sz="1750" b="1" noProof="1" smtClean="0">
                <a:latin typeface="Courier New" panose="02070309020205020404" pitchFamily="49" charset="0"/>
              </a:rPr>
              <a:t> }</a:t>
            </a:r>
            <a:endParaRPr lang="ru-RU" altLang="ru-RU" sz="1750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3200" b="1" dirty="0" smtClean="0">
                <a:solidFill>
                  <a:srgbClr val="FFC000"/>
                </a:solidFill>
              </a:rPr>
              <a:t>Приклад (продовження):</a:t>
            </a:r>
            <a:endParaRPr lang="ru-RU" altLang="ru-RU" sz="3200" b="1" dirty="0" smtClean="0">
              <a:solidFill>
                <a:srgbClr val="FFC000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6613"/>
            <a:ext cx="8229600" cy="5832475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b="1" noProof="1" smtClean="0">
                <a:latin typeface="Courier New" panose="02070309020205020404" pitchFamily="49" charset="0"/>
              </a:rPr>
              <a:t> MyIndexClass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{</a:t>
            </a:r>
            <a:endParaRPr lang="uk-UA" altLang="ru-RU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визначення класу - вище</a:t>
            </a:r>
            <a:endParaRPr lang="uk-UA" altLang="ru-RU" b="1" noProof="1" smtClean="0">
              <a:solidFill>
                <a:srgbClr val="00EA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b="1" noProof="1" smtClean="0">
                <a:latin typeface="Courier New" panose="02070309020205020404" pitchFamily="49" charset="0"/>
              </a:rPr>
              <a:t>}</a:t>
            </a:r>
            <a:endParaRPr lang="uk-UA" altLang="ru-RU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b="1" noProof="1" smtClean="0">
                <a:latin typeface="Courier New" panose="02070309020205020404" pitchFamily="49" charset="0"/>
              </a:rPr>
              <a:t>Main()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{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MyIndexClass mic = 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b="1" noProof="1" smtClean="0">
                <a:latin typeface="Courier New" panose="02070309020205020404" pitchFamily="49" charset="0"/>
              </a:rPr>
              <a:t> MyIndexClass(5);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  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for</a:t>
            </a:r>
            <a:r>
              <a:rPr lang="en-US" altLang="ru-RU" b="1" noProof="1" smtClean="0">
                <a:latin typeface="Courier New" panose="02070309020205020404" pitchFamily="49" charset="0"/>
              </a:rPr>
              <a:t> (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b="1" noProof="1" smtClean="0">
                <a:latin typeface="Courier New" panose="02070309020205020404" pitchFamily="49" charset="0"/>
              </a:rPr>
              <a:t> i = 0; i &lt;= 5; i++)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  {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  </a:t>
            </a:r>
            <a:r>
              <a:rPr lang="uk-UA" altLang="ru-RU" b="1" dirty="0" smtClean="0">
                <a:latin typeface="Courier New" panose="02070309020205020404" pitchFamily="49" charset="0"/>
              </a:rPr>
              <a:t> </a:t>
            </a:r>
            <a:r>
              <a:rPr lang="en-US" altLang="ru-RU" b="1" noProof="1" smtClean="0">
                <a:latin typeface="Courier New" panose="02070309020205020404" pitchFamily="49" charset="0"/>
              </a:rPr>
              <a:t>mic[i] = i;</a:t>
            </a:r>
            <a:r>
              <a:rPr lang="en-US" altLang="ru-RU" sz="220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200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це звертання до індексатора</a:t>
            </a:r>
            <a:r>
              <a:rPr lang="uk-UA" altLang="ru-RU" b="1" dirty="0" smtClean="0">
                <a:solidFill>
                  <a:srgbClr val="00EA00"/>
                </a:solidFill>
                <a:latin typeface="Courier New" panose="02070309020205020404" pitchFamily="49" charset="0"/>
              </a:rPr>
              <a:t> </a:t>
            </a:r>
            <a:endParaRPr lang="uk-UA" altLang="ru-RU" b="1" noProof="1" smtClean="0">
              <a:solidFill>
                <a:srgbClr val="00EA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b="1" noProof="1" smtClean="0">
                <a:latin typeface="Courier New" panose="02070309020205020404" pitchFamily="49" charset="0"/>
              </a:rPr>
              <a:t>     </a:t>
            </a:r>
            <a:r>
              <a:rPr lang="en-US" altLang="ru-RU" b="1" noProof="1" smtClean="0">
                <a:solidFill>
                  <a:srgbClr val="99CCFF"/>
                </a:solidFill>
                <a:latin typeface="Courier New" panose="02070309020205020404" pitchFamily="49" charset="0"/>
              </a:rPr>
              <a:t>Console</a:t>
            </a:r>
            <a:r>
              <a:rPr lang="en-US" altLang="ru-RU" b="1" noProof="1" smtClean="0">
                <a:latin typeface="Courier New" panose="02070309020205020404" pitchFamily="49" charset="0"/>
              </a:rPr>
              <a:t>.WriteLine(</a:t>
            </a:r>
            <a:r>
              <a:rPr lang="en-US" altLang="ru-RU" b="1" noProof="1" smtClean="0">
                <a:solidFill>
                  <a:srgbClr val="FF0000"/>
                </a:solidFill>
                <a:latin typeface="Courier New" panose="02070309020205020404" pitchFamily="49" charset="0"/>
              </a:rPr>
              <a:t>"mic [{0}] = {1}"</a:t>
            </a:r>
            <a:r>
              <a:rPr lang="en-US" altLang="ru-RU" b="1" noProof="1" smtClean="0">
                <a:latin typeface="Courier New" panose="02070309020205020404" pitchFamily="49" charset="0"/>
              </a:rPr>
              <a:t>, </a:t>
            </a:r>
            <a:endParaRPr lang="uk-UA" altLang="ru-RU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b="1" dirty="0" smtClean="0">
                <a:latin typeface="Courier New" panose="02070309020205020404" pitchFamily="49" charset="0"/>
              </a:rPr>
              <a:t>                        </a:t>
            </a:r>
            <a:r>
              <a:rPr lang="en-US" altLang="ru-RU" b="1" noProof="1" smtClean="0">
                <a:latin typeface="Courier New" panose="02070309020205020404" pitchFamily="49" charset="0"/>
              </a:rPr>
              <a:t>i, mic [i]);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   }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}</a:t>
            </a:r>
            <a:endParaRPr lang="ru-RU" altLang="ru-RU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447088" cy="865187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altLang="ru-RU" sz="3200" b="1" dirty="0" smtClean="0">
                <a:solidFill>
                  <a:srgbClr val="FFC000"/>
                </a:solidFill>
              </a:rPr>
              <a:t>Схоже та відмінне між властивостями та індексаторами:</a:t>
            </a:r>
            <a:endParaRPr lang="ru-RU" altLang="ru-RU" sz="3200" b="1" dirty="0" smtClean="0">
              <a:solidFill>
                <a:srgbClr val="FFC0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125538"/>
            <a:ext cx="8856663" cy="5472112"/>
          </a:xfrm>
        </p:spPr>
        <p:txBody>
          <a:bodyPr>
            <a:normAutofit fontScale="92500"/>
          </a:bodyPr>
          <a:lstStyle/>
          <a:p>
            <a:pPr marL="269875" indent="-269875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600" dirty="0" smtClean="0"/>
              <a:t>Доступ до властивості здійснюється за її ідентифікатором, </a:t>
            </a:r>
            <a:r>
              <a:rPr lang="uk-UA" altLang="ru-RU" sz="2600" u="sng" dirty="0" smtClean="0"/>
              <a:t>індексатор не має власного ідентифікатору</a:t>
            </a:r>
            <a:r>
              <a:rPr lang="uk-UA" altLang="ru-RU" sz="2600" dirty="0" smtClean="0"/>
              <a:t>, доступ здійснюється за індексом.</a:t>
            </a:r>
          </a:p>
          <a:p>
            <a:pPr marL="269875" indent="-269875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600" dirty="0" err="1" smtClean="0"/>
              <a:t>Аксесор</a:t>
            </a:r>
            <a:r>
              <a:rPr lang="uk-UA" altLang="ru-RU" sz="2600" dirty="0" smtClean="0"/>
              <a:t> </a:t>
            </a:r>
            <a:r>
              <a:rPr lang="en-US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uk-UA" altLang="ru-RU" sz="2600" dirty="0" smtClean="0"/>
              <a:t> властивості не має параметрів, в той час як </a:t>
            </a:r>
            <a:r>
              <a:rPr lang="en-US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uk-UA" altLang="ru-RU" sz="2600" dirty="0" smtClean="0"/>
              <a:t> індексатора має один (або більше) параметрів – індекси. </a:t>
            </a:r>
          </a:p>
          <a:p>
            <a:pPr marL="269875" indent="-269875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600" dirty="0" err="1" smtClean="0"/>
              <a:t>Аксесор</a:t>
            </a:r>
            <a:r>
              <a:rPr lang="uk-UA" altLang="ru-RU" sz="2600" dirty="0" smtClean="0"/>
              <a:t> </a:t>
            </a:r>
            <a:r>
              <a:rPr lang="ru-RU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s</a:t>
            </a:r>
            <a:r>
              <a:rPr lang="en-US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et</a:t>
            </a:r>
            <a:r>
              <a:rPr lang="uk-UA" altLang="ru-RU" sz="2600" dirty="0" smtClean="0">
                <a:solidFill>
                  <a:srgbClr val="6699FF"/>
                </a:solidFill>
              </a:rPr>
              <a:t> </a:t>
            </a:r>
            <a:r>
              <a:rPr lang="uk-UA" altLang="ru-RU" sz="2600" dirty="0" smtClean="0"/>
              <a:t>властивості має неявний параметр </a:t>
            </a:r>
            <a:r>
              <a:rPr lang="en-US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value</a:t>
            </a:r>
            <a:r>
              <a:rPr lang="uk-UA" altLang="ru-RU" sz="2600" dirty="0" smtClean="0"/>
              <a:t>, а </a:t>
            </a:r>
            <a:r>
              <a:rPr lang="ru-RU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s</a:t>
            </a:r>
            <a:r>
              <a:rPr lang="en-US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et</a:t>
            </a:r>
            <a:r>
              <a:rPr lang="uk-UA" altLang="ru-RU" sz="2600" dirty="0" smtClean="0">
                <a:solidFill>
                  <a:srgbClr val="6699FF"/>
                </a:solidFill>
              </a:rPr>
              <a:t> </a:t>
            </a:r>
            <a:r>
              <a:rPr lang="uk-UA" altLang="ru-RU" sz="2600" dirty="0" smtClean="0"/>
              <a:t>індексатора крім </a:t>
            </a:r>
            <a:r>
              <a:rPr lang="en-US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value</a:t>
            </a:r>
            <a:r>
              <a:rPr lang="uk-UA" altLang="ru-RU" sz="2600" dirty="0" smtClean="0"/>
              <a:t> має ті самі індекси, що й його </a:t>
            </a:r>
            <a:r>
              <a:rPr lang="en-US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uk-UA" altLang="ru-RU" sz="2600" dirty="0" smtClean="0"/>
              <a:t>.</a:t>
            </a:r>
          </a:p>
          <a:p>
            <a:pPr marL="269875" indent="-269875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600" dirty="0" smtClean="0"/>
              <a:t>Властивість може бути статичним членом класу, індексатор – ніколи, оскільки він визначається через посилання </a:t>
            </a:r>
            <a:r>
              <a:rPr lang="en-US" altLang="ru-RU" sz="2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this</a:t>
            </a:r>
            <a:r>
              <a:rPr lang="uk-UA" altLang="ru-RU" sz="2600" dirty="0" smtClean="0"/>
              <a:t>, яке означає посилання на екземпляр.</a:t>
            </a:r>
            <a:endParaRPr lang="uk-UA" altLang="ru-RU" sz="2600" dirty="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marL="269875" indent="-269875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600" dirty="0" smtClean="0"/>
              <a:t>Властивості не перевантажуються, в той час, як </a:t>
            </a:r>
            <a:r>
              <a:rPr lang="uk-UA" altLang="ru-RU" sz="2600" u="sng" dirty="0" smtClean="0"/>
              <a:t>індексатор може бути перевантажений </a:t>
            </a:r>
            <a:r>
              <a:rPr lang="uk-UA" altLang="ru-RU" sz="2600" dirty="0" smtClean="0"/>
              <a:t>за рахунок використання індексу іншого типу, або іншої кількості індексів.</a:t>
            </a:r>
          </a:p>
          <a:p>
            <a:pPr marL="269875" indent="-269875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600" u="sng" dirty="0" smtClean="0"/>
              <a:t>Індексатор</a:t>
            </a:r>
            <a:r>
              <a:rPr lang="uk-UA" altLang="ru-RU" sz="2600" dirty="0" smtClean="0"/>
              <a:t>, як і властивість </a:t>
            </a:r>
            <a:r>
              <a:rPr lang="uk-UA" altLang="ru-RU" sz="2600" u="sng" dirty="0" smtClean="0"/>
              <a:t>може бути поліморфним</a:t>
            </a:r>
            <a:r>
              <a:rPr lang="uk-UA" altLang="ru-RU" sz="2600" dirty="0" smtClean="0"/>
              <a:t>, тобто заміщатись у похідних класах.</a:t>
            </a:r>
            <a:endParaRPr lang="ru-RU" altLang="ru-RU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188913"/>
            <a:ext cx="7416800" cy="5762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altLang="ru-RU" sz="4800" b="1" dirty="0" smtClean="0">
                <a:solidFill>
                  <a:srgbClr val="FFC000"/>
                </a:solidFill>
              </a:rPr>
              <a:t>Властивості</a:t>
            </a:r>
            <a:endParaRPr lang="ru-RU" altLang="ru-RU" sz="4800" b="1" dirty="0" smtClean="0">
              <a:solidFill>
                <a:srgbClr val="FFC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765175"/>
            <a:ext cx="8533358" cy="5760169"/>
          </a:xfrm>
        </p:spPr>
        <p:txBody>
          <a:bodyPr>
            <a:normAutofit lnSpcReduction="10000"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uk-UA" altLang="ru-RU" sz="2800" dirty="0" smtClean="0"/>
              <a:t>Для реалізації описаної вище технології використовують так звані </a:t>
            </a:r>
            <a:r>
              <a:rPr lang="uk-UA" altLang="ru-RU" sz="2800" b="1" i="1" dirty="0" smtClean="0"/>
              <a:t>властивості</a:t>
            </a:r>
            <a:r>
              <a:rPr lang="uk-UA" altLang="ru-RU" sz="2800" dirty="0" smtClean="0"/>
              <a:t>.</a:t>
            </a: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uk-UA" altLang="ru-RU" sz="2800" dirty="0" smtClean="0"/>
              <a:t>Властивість (</a:t>
            </a:r>
            <a:r>
              <a:rPr lang="en-US" altLang="ru-RU" sz="28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property</a:t>
            </a:r>
            <a:r>
              <a:rPr lang="uk-UA" altLang="ru-RU" sz="2800" dirty="0" smtClean="0"/>
              <a:t>) – спеціальний член класу, який реалізує одну із основних ідей </a:t>
            </a:r>
            <a:r>
              <a:rPr lang="uk-UA" altLang="ru-RU" sz="2800" b="1" i="1" dirty="0" smtClean="0"/>
              <a:t>інкапсуляції даних</a:t>
            </a:r>
            <a:r>
              <a:rPr lang="uk-UA" altLang="ru-RU" sz="2800" dirty="0" smtClean="0"/>
              <a:t> – дані класу мають бути захищені, а методи доступу до них – відкритими. Властивості забезпечують можливість контролю за введенням значень даних-членів класу. </a:t>
            </a: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uk-UA" altLang="ru-RU" sz="2800" dirty="0" smtClean="0"/>
              <a:t>Властивість складається з імені та двох методів</a:t>
            </a:r>
            <a:r>
              <a:rPr lang="en-US" altLang="ru-RU" sz="2800" dirty="0" smtClean="0"/>
              <a:t> (</a:t>
            </a:r>
            <a:r>
              <a:rPr lang="uk-UA" altLang="ru-RU" sz="2800" b="1" i="1" dirty="0" err="1" smtClean="0"/>
              <a:t>аксесорів</a:t>
            </a:r>
            <a:r>
              <a:rPr lang="uk-UA" altLang="ru-RU" sz="2800" dirty="0" smtClean="0"/>
              <a:t>) доступу </a:t>
            </a:r>
            <a:r>
              <a:rPr lang="en-US" altLang="ru-RU" sz="2800" b="1" dirty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en-US" altLang="ru-RU" sz="2800" dirty="0" smtClean="0"/>
              <a:t> </a:t>
            </a:r>
            <a:r>
              <a:rPr lang="uk-UA" altLang="ru-RU" sz="2800" dirty="0" smtClean="0"/>
              <a:t>та </a:t>
            </a:r>
            <a:r>
              <a:rPr lang="en-US" altLang="ru-RU" sz="2800" b="1" dirty="0">
                <a:solidFill>
                  <a:srgbClr val="6699FF"/>
                </a:solidFill>
                <a:latin typeface="Courier New" panose="02070309020205020404" pitchFamily="49" charset="0"/>
              </a:rPr>
              <a:t>set</a:t>
            </a:r>
            <a:r>
              <a:rPr lang="uk-UA" altLang="ru-RU" sz="2800" dirty="0" smtClean="0"/>
              <a:t> </a:t>
            </a:r>
            <a:r>
              <a:rPr lang="en-US" altLang="ru-RU" sz="2800" dirty="0" smtClean="0"/>
              <a:t>.</a:t>
            </a:r>
            <a:r>
              <a:rPr lang="uk-UA" altLang="ru-RU" sz="2800" dirty="0" smtClean="0"/>
              <a:t> Ці методи реалізують доступ до поля (відповідно одержання та встановлення значення), пов'язаного із даною властивістю. Зручність в тому, що ідентифікатор (ім'я властивості) може використовуватись у виразах як звичайна змінна, хоча насправді при звертаннях до імені властивості автоматично викликаються один з </a:t>
            </a:r>
            <a:r>
              <a:rPr lang="uk-UA" altLang="ru-RU" sz="2800" dirty="0" err="1" smtClean="0"/>
              <a:t>аксесорів</a:t>
            </a:r>
            <a:r>
              <a:rPr lang="uk-UA" altLang="ru-RU" sz="2800" dirty="0" smtClean="0"/>
              <a:t> </a:t>
            </a:r>
            <a:r>
              <a:rPr lang="en-US" altLang="ru-RU" sz="2800" b="1" dirty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en-US" altLang="ru-RU" sz="2800" dirty="0" smtClean="0"/>
              <a:t> </a:t>
            </a:r>
            <a:r>
              <a:rPr lang="uk-UA" altLang="ru-RU" sz="2800" dirty="0" smtClean="0"/>
              <a:t>або </a:t>
            </a:r>
            <a:r>
              <a:rPr lang="en-US" altLang="ru-RU" sz="2800" b="1" dirty="0">
                <a:solidFill>
                  <a:srgbClr val="6699FF"/>
                </a:solidFill>
                <a:latin typeface="Courier New" panose="02070309020205020404" pitchFamily="49" charset="0"/>
              </a:rPr>
              <a:t>set</a:t>
            </a:r>
            <a:r>
              <a:rPr lang="uk-UA" altLang="ru-RU" sz="2800" dirty="0" smtClean="0"/>
              <a:t> </a:t>
            </a:r>
            <a:r>
              <a:rPr lang="en-US" altLang="ru-RU" sz="2800" dirty="0" smtClean="0"/>
              <a:t>.</a:t>
            </a:r>
            <a:endParaRPr lang="ru-RU" alt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333375"/>
            <a:ext cx="8785225" cy="6264275"/>
          </a:xfrm>
        </p:spPr>
        <p:txBody>
          <a:bodyPr/>
          <a:lstStyle/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700" dirty="0" smtClean="0"/>
              <a:t>Отже, властивість являє собою пару </a:t>
            </a:r>
            <a:r>
              <a:rPr lang="uk-UA" altLang="ru-RU" sz="2700" dirty="0" err="1" smtClean="0"/>
              <a:t>аксесорів</a:t>
            </a:r>
            <a:r>
              <a:rPr lang="uk-UA" altLang="ru-RU" sz="2700" dirty="0" smtClean="0"/>
              <a:t> (</a:t>
            </a:r>
            <a:r>
              <a:rPr lang="en-US" altLang="ru-RU" sz="2700" dirty="0" err="1" smtClean="0"/>
              <a:t>accessor</a:t>
            </a:r>
            <a:r>
              <a:rPr lang="uk-UA" altLang="ru-RU" sz="2700" dirty="0" smtClean="0"/>
              <a:t>) –  </a:t>
            </a:r>
            <a:r>
              <a:rPr lang="en-US" altLang="ru-RU" sz="27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uk-UA" altLang="ru-RU" sz="2700" dirty="0" smtClean="0"/>
              <a:t> та </a:t>
            </a:r>
            <a:r>
              <a:rPr lang="en-US" altLang="ru-RU" sz="27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set</a:t>
            </a:r>
            <a:r>
              <a:rPr lang="uk-UA" altLang="ru-RU" sz="2700" dirty="0" smtClean="0"/>
              <a:t>, які забезпечують доступ до певного поля класу.</a:t>
            </a: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700" dirty="0" smtClean="0"/>
              <a:t>Властивість</a:t>
            </a:r>
            <a:r>
              <a:rPr lang="en-US" altLang="ru-RU" sz="2700" dirty="0" smtClean="0"/>
              <a:t> </a:t>
            </a:r>
            <a:r>
              <a:rPr lang="uk-UA" altLang="ru-RU" sz="2700" dirty="0" smtClean="0"/>
              <a:t>визначається за наступним синтаксисом:</a:t>
            </a:r>
            <a:endParaRPr lang="ru-RU" altLang="ru-RU" sz="2700" b="1" dirty="0" smtClean="0"/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5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&lt;</a:t>
            </a:r>
            <a:r>
              <a:rPr lang="uk-UA" altLang="ru-RU" sz="25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модифікатор доступу</a:t>
            </a:r>
            <a:r>
              <a:rPr lang="ru-RU" altLang="ru-RU" sz="25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&gt; 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&lt;</a:t>
            </a:r>
            <a:r>
              <a:rPr lang="uk-UA" altLang="ru-RU" sz="2500" b="1" dirty="0" smtClean="0">
                <a:latin typeface="Courier New" panose="02070309020205020404" pitchFamily="49" charset="0"/>
              </a:rPr>
              <a:t>тип властивості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&gt; &lt;</a:t>
            </a:r>
            <a:r>
              <a:rPr lang="uk-UA" altLang="ru-RU" sz="2500" b="1" dirty="0" smtClean="0">
                <a:latin typeface="Courier New" panose="02070309020205020404" pitchFamily="49" charset="0"/>
              </a:rPr>
              <a:t>ідентифікатор властивості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&gt;</a:t>
            </a: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500" b="1" dirty="0" smtClean="0">
                <a:latin typeface="Courier New" panose="02070309020205020404" pitchFamily="49" charset="0"/>
              </a:rPr>
              <a:t>{</a:t>
            </a:r>
            <a:endParaRPr lang="uk-UA" altLang="ru-RU" sz="2500" b="1" dirty="0" smtClean="0">
              <a:latin typeface="Courier New" panose="02070309020205020404" pitchFamily="49" charset="0"/>
            </a:endParaRP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5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5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4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400" b="1" dirty="0" err="1" smtClean="0">
                <a:solidFill>
                  <a:srgbClr val="00CC00"/>
                </a:solidFill>
                <a:latin typeface="Courier New" panose="02070309020205020404" pitchFamily="49" charset="0"/>
              </a:rPr>
              <a:t>аксесор</a:t>
            </a:r>
            <a:r>
              <a:rPr lang="uk-UA" altLang="ru-RU" sz="24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get</a:t>
            </a:r>
            <a:r>
              <a:rPr lang="uk-UA" altLang="ru-RU" sz="24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- отримати</a:t>
            </a:r>
            <a:r>
              <a:rPr lang="en-US" altLang="ru-RU" sz="24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4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значення поля</a:t>
            </a: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5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 {</a:t>
            </a:r>
            <a:endParaRPr lang="uk-UA" altLang="ru-RU" sz="2500" b="1" dirty="0" smtClean="0">
              <a:latin typeface="Courier New" panose="02070309020205020404" pitchFamily="49" charset="0"/>
            </a:endParaRP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5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     </a:t>
            </a:r>
            <a:r>
              <a:rPr lang="ru-RU" altLang="ru-RU" sz="25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5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код </a:t>
            </a:r>
            <a:r>
              <a:rPr lang="uk-UA" altLang="ru-RU" sz="2500" b="1" dirty="0" err="1" smtClean="0">
                <a:solidFill>
                  <a:srgbClr val="00CC00"/>
                </a:solidFill>
                <a:latin typeface="Courier New" panose="02070309020205020404" pitchFamily="49" charset="0"/>
              </a:rPr>
              <a:t>аксесору</a:t>
            </a:r>
            <a:r>
              <a:rPr lang="uk-UA" altLang="ru-RU" sz="25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5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get</a:t>
            </a:r>
            <a:endParaRPr lang="uk-UA" altLang="ru-RU" sz="2500" b="1" dirty="0" smtClean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500" b="1" dirty="0" smtClean="0">
                <a:latin typeface="Courier New" panose="02070309020205020404" pitchFamily="49" charset="0"/>
              </a:rPr>
              <a:t>  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}</a:t>
            </a:r>
            <a:endParaRPr lang="uk-UA" altLang="ru-RU" sz="2500" b="1" dirty="0" smtClean="0">
              <a:latin typeface="Courier New" panose="02070309020205020404" pitchFamily="49" charset="0"/>
            </a:endParaRP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5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5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set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4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dirty="0" err="1" smtClean="0">
                <a:solidFill>
                  <a:srgbClr val="00CC00"/>
                </a:solidFill>
                <a:latin typeface="Courier New" panose="02070309020205020404" pitchFamily="49" charset="0"/>
              </a:rPr>
              <a:t>аксесор</a:t>
            </a:r>
            <a:r>
              <a:rPr lang="uk-UA" altLang="ru-RU" sz="24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4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set</a:t>
            </a:r>
            <a:r>
              <a:rPr lang="uk-UA" altLang="ru-RU" sz="24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- встановити значення поля</a:t>
            </a: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500" b="1" dirty="0" smtClean="0">
                <a:latin typeface="Courier New" panose="02070309020205020404" pitchFamily="49" charset="0"/>
              </a:rPr>
              <a:t>  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{</a:t>
            </a:r>
            <a:r>
              <a:rPr lang="uk-UA" altLang="ru-RU" sz="2500" b="1" dirty="0" smtClean="0">
                <a:latin typeface="Courier New" panose="02070309020205020404" pitchFamily="49" charset="0"/>
              </a:rPr>
              <a:t> </a:t>
            </a: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500" b="1" dirty="0" smtClean="0">
                <a:latin typeface="Courier New" panose="02070309020205020404" pitchFamily="49" charset="0"/>
              </a:rPr>
              <a:t>      </a:t>
            </a:r>
            <a:r>
              <a:rPr lang="ru-RU" altLang="ru-RU" sz="25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5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код </a:t>
            </a:r>
            <a:r>
              <a:rPr lang="uk-UA" altLang="ru-RU" sz="2500" b="1" dirty="0" err="1" smtClean="0">
                <a:solidFill>
                  <a:srgbClr val="00CC00"/>
                </a:solidFill>
                <a:latin typeface="Courier New" panose="02070309020205020404" pitchFamily="49" charset="0"/>
              </a:rPr>
              <a:t>аксесору</a:t>
            </a:r>
            <a:r>
              <a:rPr lang="uk-UA" altLang="ru-RU" sz="25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5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set </a:t>
            </a:r>
            <a:r>
              <a:rPr lang="uk-UA" altLang="ru-RU" sz="25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має містити вираз:</a:t>
            </a: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500" b="1" dirty="0" smtClean="0">
                <a:latin typeface="Courier New" panose="02070309020205020404" pitchFamily="49" charset="0"/>
              </a:rPr>
              <a:t>    &lt;</a:t>
            </a:r>
            <a:r>
              <a:rPr lang="uk-UA" altLang="ru-RU" sz="2500" b="1" dirty="0" smtClean="0">
                <a:latin typeface="Courier New" panose="02070309020205020404" pitchFamily="49" charset="0"/>
              </a:rPr>
              <a:t>поле, пов'язане з властивістю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&gt; </a:t>
            </a:r>
            <a:r>
              <a:rPr lang="en-US" altLang="ru-RU" sz="2500" b="1" dirty="0" smtClean="0">
                <a:latin typeface="Courier New" panose="02070309020205020404" pitchFamily="49" charset="0"/>
              </a:rPr>
              <a:t>= </a:t>
            </a:r>
            <a:r>
              <a:rPr lang="en-US" altLang="ru-RU" sz="25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value</a:t>
            </a:r>
            <a:r>
              <a:rPr lang="en-US" altLang="ru-RU" sz="2500" b="1" dirty="0" smtClean="0">
                <a:latin typeface="Courier New" panose="02070309020205020404" pitchFamily="49" charset="0"/>
              </a:rPr>
              <a:t>;</a:t>
            </a:r>
            <a:endParaRPr lang="uk-UA" altLang="ru-RU" sz="2500" b="1" dirty="0" smtClean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sz="25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500" b="1" dirty="0" smtClean="0">
                <a:latin typeface="Courier New" panose="02070309020205020404" pitchFamily="49" charset="0"/>
              </a:rPr>
              <a:t> }</a:t>
            </a:r>
          </a:p>
          <a:p>
            <a:pPr marL="179388" lvl="1" indent="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500" b="1" dirty="0" smtClean="0">
                <a:latin typeface="Courier New" panose="02070309020205020404" pitchFamily="49" charset="0"/>
              </a:rPr>
              <a:t>}</a:t>
            </a:r>
            <a:r>
              <a:rPr lang="ru-RU" altLang="ru-RU" sz="2500" dirty="0" smtClean="0">
                <a:latin typeface="Courier New" panose="02070309020205020404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74638"/>
            <a:ext cx="8064500" cy="49053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2800" b="1" dirty="0" smtClean="0">
                <a:solidFill>
                  <a:srgbClr val="FFC000"/>
                </a:solidFill>
              </a:rPr>
              <a:t>Приклад:</a:t>
            </a:r>
            <a:endParaRPr lang="ru-RU" altLang="ru-RU" sz="2800" b="1" dirty="0" smtClean="0">
              <a:solidFill>
                <a:srgbClr val="FFC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765175"/>
            <a:ext cx="8785225" cy="5759450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b="1" noProof="1" smtClean="0">
                <a:latin typeface="Courier New" panose="02070309020205020404" pitchFamily="49" charset="0"/>
              </a:rPr>
              <a:t> MyPropertyClass</a:t>
            </a:r>
            <a:endParaRPr lang="uk-UA" altLang="ru-RU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noProof="1" smtClean="0">
                <a:latin typeface="Courier New" panose="02070309020205020404" pitchFamily="49" charset="0"/>
              </a:rPr>
              <a:t> {</a:t>
            </a:r>
            <a:endParaRPr lang="uk-UA" altLang="ru-RU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 </a:t>
            </a:r>
            <a:r>
              <a:rPr lang="uk-UA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 закрите поле - ним керу</a:t>
            </a:r>
            <a:r>
              <a:rPr lang="uk-UA" altLang="ru-RU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є</a:t>
            </a:r>
            <a:r>
              <a:rPr lang="uk-UA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 властивість</a:t>
            </a:r>
            <a:r>
              <a:rPr lang="en-US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 Field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private int </a:t>
            </a:r>
            <a:r>
              <a:rPr lang="en-US" altLang="ru-RU" b="1" noProof="1" smtClean="0">
                <a:latin typeface="Courier New" panose="02070309020205020404" pitchFamily="49" charset="0"/>
              </a:rPr>
              <a:t>field; </a:t>
            </a:r>
            <a:endParaRPr lang="uk-UA" altLang="ru-RU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dirty="0" smtClean="0">
                <a:latin typeface="Courier New" panose="02070309020205020404" pitchFamily="49" charset="0"/>
              </a:rPr>
              <a:t>  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public int </a:t>
            </a:r>
            <a:r>
              <a:rPr lang="en-US" altLang="ru-RU" b="1" noProof="1" smtClean="0">
                <a:latin typeface="Courier New" panose="02070309020205020404" pitchFamily="49" charset="0"/>
              </a:rPr>
              <a:t>Field </a:t>
            </a:r>
            <a:r>
              <a:rPr lang="en-US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</a:t>
            </a:r>
            <a:r>
              <a:rPr lang="ru-RU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властивість для поля</a:t>
            </a:r>
            <a:r>
              <a:rPr lang="en-US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 field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 {</a:t>
            </a:r>
            <a:endParaRPr lang="uk-UA" altLang="ru-RU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dirty="0" smtClean="0">
                <a:latin typeface="Courier New" panose="02070309020205020404" pitchFamily="49" charset="0"/>
              </a:rPr>
              <a:t>   </a:t>
            </a:r>
            <a:r>
              <a:rPr lang="uk-UA" altLang="ru-RU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en-US" altLang="ru-RU" b="1" noProof="1" smtClean="0">
                <a:latin typeface="Courier New" panose="02070309020205020404" pitchFamily="49" charset="0"/>
              </a:rPr>
              <a:t>             </a:t>
            </a:r>
            <a:r>
              <a:rPr lang="en-US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 acsessor get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   {</a:t>
            </a:r>
            <a:r>
              <a:rPr lang="uk-UA" altLang="ru-RU" b="1" dirty="0" smtClean="0">
                <a:latin typeface="Courier New" panose="02070309020205020404" pitchFamily="49" charset="0"/>
              </a:rPr>
              <a:t>  </a:t>
            </a:r>
            <a:r>
              <a:rPr lang="uk-UA" altLang="ru-RU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return</a:t>
            </a:r>
            <a:r>
              <a:rPr lang="en-US" altLang="ru-RU" b="1" noProof="1" smtClean="0">
                <a:latin typeface="Courier New" panose="02070309020205020404" pitchFamily="49" charset="0"/>
              </a:rPr>
              <a:t> field;</a:t>
            </a:r>
            <a:r>
              <a:rPr lang="uk-UA" altLang="ru-RU" b="1" dirty="0" smtClean="0">
                <a:latin typeface="Courier New" panose="02070309020205020404" pitchFamily="49" charset="0"/>
              </a:rPr>
              <a:t>  </a:t>
            </a:r>
            <a:r>
              <a:rPr lang="uk-UA" altLang="ru-RU" b="1" noProof="1" smtClean="0">
                <a:latin typeface="Courier New" panose="02070309020205020404" pitchFamily="49" charset="0"/>
              </a:rPr>
              <a:t> }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noProof="1" smtClean="0">
                <a:latin typeface="Courier New" panose="02070309020205020404" pitchFamily="49" charset="0"/>
              </a:rPr>
              <a:t>    </a:t>
            </a:r>
            <a:r>
              <a:rPr lang="en-US" altLang="ru-RU" b="1" noProof="1" smtClean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set</a:t>
            </a:r>
            <a:r>
              <a:rPr lang="en-US" altLang="ru-RU" b="1" noProof="1" smtClean="0">
                <a:latin typeface="Courier New" panose="02070309020205020404" pitchFamily="49" charset="0"/>
              </a:rPr>
              <a:t>             </a:t>
            </a:r>
            <a:r>
              <a:rPr lang="en-US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 acsessor set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dirty="0" smtClean="0">
                <a:latin typeface="Courier New" panose="02070309020205020404" pitchFamily="49" charset="0"/>
              </a:rPr>
              <a:t> </a:t>
            </a:r>
            <a:r>
              <a:rPr lang="uk-UA" altLang="ru-RU" b="1" noProof="1" smtClean="0">
                <a:latin typeface="Courier New" panose="02070309020205020404" pitchFamily="49" charset="0"/>
              </a:rPr>
              <a:t>    {</a:t>
            </a:r>
            <a:r>
              <a:rPr lang="uk-UA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 якщо</a:t>
            </a:r>
            <a:r>
              <a:rPr lang="uk-UA" altLang="ru-RU" b="1" noProof="1" smtClean="0">
                <a:latin typeface="Courier New" panose="02070309020205020404" pitchFamily="49" charset="0"/>
              </a:rPr>
              <a:t> </a:t>
            </a:r>
            <a:r>
              <a:rPr lang="uk-UA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запропоноване для поля</a:t>
            </a:r>
            <a:r>
              <a:rPr lang="uk-UA" altLang="ru-RU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значення</a:t>
            </a:r>
            <a:endParaRPr lang="uk-UA" altLang="ru-RU" b="1" dirty="0" smtClean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		 </a:t>
            </a:r>
            <a:r>
              <a:rPr lang="uk-UA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//додатне - присвоюємо його</a:t>
            </a:r>
            <a:r>
              <a:rPr lang="uk-UA" altLang="ru-RU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значенню поля</a:t>
            </a:r>
            <a:endParaRPr lang="uk-UA" altLang="ru-RU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dirty="0" smtClean="0">
                <a:latin typeface="Courier New" panose="02070309020205020404" pitchFamily="49" charset="0"/>
              </a:rPr>
              <a:t>		  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if</a:t>
            </a:r>
            <a:r>
              <a:rPr lang="en-US" altLang="ru-RU" b="1" noProof="1" smtClean="0">
                <a:latin typeface="Courier New" panose="02070309020205020404" pitchFamily="49" charset="0"/>
              </a:rPr>
              <a:t> (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value</a:t>
            </a:r>
            <a:r>
              <a:rPr lang="en-US" altLang="ru-RU" b="1" noProof="1" smtClean="0">
                <a:latin typeface="Courier New" panose="02070309020205020404" pitchFamily="49" charset="0"/>
              </a:rPr>
              <a:t> &gt; 0) field = 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value</a:t>
            </a:r>
            <a:r>
              <a:rPr lang="en-US" altLang="ru-RU" b="1" noProof="1" smtClean="0">
                <a:latin typeface="Courier New" panose="02070309020205020404" pitchFamily="49" charset="0"/>
              </a:rPr>
              <a:t>; </a:t>
            </a:r>
            <a:r>
              <a:rPr lang="uk-UA" altLang="ru-RU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		</a:t>
            </a:r>
            <a:r>
              <a:rPr lang="uk-UA" altLang="ru-RU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b="1" noProof="1" smtClean="0">
                <a:solidFill>
                  <a:srgbClr val="6699FF"/>
                </a:solidFill>
                <a:latin typeface="Courier New" panose="02070309020205020404" pitchFamily="49" charset="0"/>
              </a:rPr>
              <a:t>else</a:t>
            </a:r>
            <a:r>
              <a:rPr lang="en-US" altLang="ru-RU" b="1" noProof="1" smtClean="0">
                <a:latin typeface="Courier New" panose="02070309020205020404" pitchFamily="49" charset="0"/>
              </a:rPr>
              <a:t> field = 1;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   }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ru-RU" b="1" noProof="1" smtClean="0">
                <a:latin typeface="Courier New" panose="02070309020205020404" pitchFamily="49" charset="0"/>
              </a:rPr>
              <a:t>   }</a:t>
            </a:r>
            <a:endParaRPr lang="uk-UA" altLang="ru-RU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uk-UA" altLang="ru-RU" b="1" noProof="1" smtClean="0">
                <a:latin typeface="Courier New" panose="02070309020205020404" pitchFamily="49" charset="0"/>
              </a:rPr>
              <a:t> }</a:t>
            </a:r>
            <a:endParaRPr lang="ru-RU" altLang="ru-RU" b="1" dirty="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33412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uk-UA" altLang="ru-RU" sz="3200" b="1" dirty="0" smtClean="0">
                <a:solidFill>
                  <a:srgbClr val="FFC000"/>
                </a:solidFill>
              </a:rPr>
              <a:t>Приклад (продовження):</a:t>
            </a:r>
            <a:endParaRPr lang="ru-RU" altLang="ru-RU" sz="3200" b="1" dirty="0" smtClean="0">
              <a:solidFill>
                <a:srgbClr val="FFC000"/>
              </a:solidFill>
            </a:endParaRPr>
          </a:p>
        </p:txBody>
      </p:sp>
      <p:sp>
        <p:nvSpPr>
          <p:cNvPr id="5122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052513"/>
            <a:ext cx="8435975" cy="52562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600" b="1" noProof="1" smtClean="0">
                <a:solidFill>
                  <a:srgbClr val="99CC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600" b="1" noProof="1" smtClean="0">
                <a:latin typeface="Courier New" panose="02070309020205020404" pitchFamily="49" charset="0"/>
              </a:rPr>
              <a:t>Main()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600" b="1" noProof="1" smtClean="0">
                <a:latin typeface="Courier New" panose="02070309020205020404" pitchFamily="49" charset="0"/>
              </a:rPr>
              <a:t>{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latin typeface="Courier New" panose="02070309020205020404" pitchFamily="49" charset="0"/>
              </a:rPr>
              <a:t>	</a:t>
            </a:r>
            <a:r>
              <a:rPr lang="en-US" altLang="ru-RU" sz="2600" b="1" noProof="1" smtClean="0">
                <a:latin typeface="Courier New" panose="02070309020205020404" pitchFamily="49" charset="0"/>
              </a:rPr>
              <a:t>MyPropertyClass mp = </a:t>
            </a:r>
            <a:endParaRPr lang="en-US" altLang="ru-RU" sz="2600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 smtClean="0">
                <a:latin typeface="Courier New" panose="02070309020205020404" pitchFamily="49" charset="0"/>
              </a:rPr>
              <a:t>			</a:t>
            </a:r>
            <a:r>
              <a:rPr lang="en-US" altLang="ru-RU" sz="2600" b="1" noProof="1" smtClean="0">
                <a:solidFill>
                  <a:srgbClr val="99CC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600" b="1" noProof="1" smtClean="0">
                <a:latin typeface="Courier New" panose="02070309020205020404" pitchFamily="49" charset="0"/>
              </a:rPr>
              <a:t> MyPropertyClass();</a:t>
            </a:r>
            <a:endParaRPr lang="en-US" altLang="ru-RU" sz="2600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 smtClean="0">
                <a:latin typeface="Courier New" panose="02070309020205020404" pitchFamily="49" charset="0"/>
              </a:rPr>
              <a:t>	 </a:t>
            </a:r>
            <a:r>
              <a:rPr lang="uk-UA" altLang="ru-RU" sz="2600" b="1" dirty="0" smtClean="0">
                <a:latin typeface="Courier New" panose="02070309020205020404" pitchFamily="49" charset="0"/>
              </a:rPr>
              <a:t>	</a:t>
            </a:r>
            <a:r>
              <a:rPr lang="uk-UA" altLang="ru-RU" sz="2600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звертання до</a:t>
            </a:r>
            <a:r>
              <a:rPr lang="uk-UA" altLang="ru-RU" sz="2600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 пол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я</a:t>
            </a:r>
            <a:r>
              <a:rPr lang="uk-UA" altLang="ru-RU" sz="2600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відбувається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		</a:t>
            </a:r>
            <a:r>
              <a:rPr lang="uk-UA" altLang="ru-RU" sz="2600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600" b="1" dirty="0" smtClean="0">
                <a:solidFill>
                  <a:srgbClr val="00CC00"/>
                </a:solidFill>
                <a:latin typeface="Courier New" panose="02070309020205020404" pitchFamily="49" charset="0"/>
              </a:rPr>
              <a:t>через властивість:</a:t>
            </a:r>
            <a:endParaRPr lang="uk-UA" altLang="ru-RU" sz="2600" b="1" noProof="1" smtClean="0"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 smtClean="0">
                <a:latin typeface="Courier New" panose="02070309020205020404" pitchFamily="49" charset="0"/>
              </a:rPr>
              <a:t>  </a:t>
            </a:r>
            <a:r>
              <a:rPr lang="en-US" altLang="ru-RU" sz="2600" b="1" noProof="1" smtClean="0">
                <a:latin typeface="Courier New" panose="02070309020205020404" pitchFamily="49" charset="0"/>
              </a:rPr>
              <a:t>mp.Field = </a:t>
            </a:r>
            <a:r>
              <a:rPr lang="en-US" altLang="ru-RU" sz="2600" b="1" noProof="1" smtClean="0">
                <a:solidFill>
                  <a:srgbClr val="99CCFF"/>
                </a:solidFill>
                <a:latin typeface="Courier New" panose="02070309020205020404" pitchFamily="49" charset="0"/>
              </a:rPr>
              <a:t>int</a:t>
            </a:r>
            <a:r>
              <a:rPr lang="en-US" altLang="ru-RU" sz="2600" b="1" noProof="1" smtClean="0">
                <a:latin typeface="Courier New" panose="02070309020205020404" pitchFamily="49" charset="0"/>
              </a:rPr>
              <a:t>.Parse(</a:t>
            </a:r>
            <a:endParaRPr lang="en-US" altLang="ru-RU" sz="2600" b="1" dirty="0" smtClean="0">
              <a:latin typeface="Courier New" panose="02070309020205020404" pitchFamily="49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 smtClean="0">
                <a:latin typeface="Courier New" panose="02070309020205020404" pitchFamily="49" charset="0"/>
              </a:rPr>
              <a:t>          </a:t>
            </a:r>
            <a:r>
              <a:rPr lang="en-US" altLang="ru-RU" sz="2600" b="1" noProof="1" smtClean="0">
                <a:latin typeface="Courier New" panose="02070309020205020404" pitchFamily="49" charset="0"/>
              </a:rPr>
              <a:t>Console.ReadLine());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600" b="1" noProof="1" smtClean="0">
                <a:latin typeface="Courier New" panose="02070309020205020404" pitchFamily="49" charset="0"/>
              </a:rPr>
              <a:t>  Console.WriteLine(mp.Field);            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ru-RU" sz="2600" b="1" dirty="0" smtClean="0">
                <a:latin typeface="Courier New" panose="02070309020205020404" pitchFamily="49" charset="0"/>
              </a:rPr>
              <a:t>}</a:t>
            </a:r>
            <a:r>
              <a:rPr lang="en-US" altLang="ru-RU" sz="2600" noProof="1" smtClean="0"/>
              <a:t>                            </a:t>
            </a:r>
            <a:endParaRPr lang="ru-RU" altLang="ru-RU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404813"/>
            <a:ext cx="8496300" cy="5903912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3000" dirty="0" smtClean="0"/>
              <a:t>Важливо розуміти, що коли властивість використовується у лівій частині оператора присвоєння, то </a:t>
            </a:r>
            <a:r>
              <a:rPr lang="uk-UA" altLang="ru-RU" sz="3000" b="1" i="1" dirty="0" smtClean="0"/>
              <a:t>автоматично</a:t>
            </a:r>
            <a:r>
              <a:rPr lang="uk-UA" altLang="ru-RU" sz="3000" dirty="0" smtClean="0"/>
              <a:t> викликається </a:t>
            </a:r>
            <a:r>
              <a:rPr lang="uk-UA" altLang="ru-RU" sz="3000" dirty="0" err="1" smtClean="0"/>
              <a:t>аксесор</a:t>
            </a:r>
            <a:r>
              <a:rPr lang="uk-UA" altLang="ru-RU" sz="3000" dirty="0" smtClean="0"/>
              <a:t> </a:t>
            </a:r>
            <a:r>
              <a:rPr lang="en-US" altLang="ru-RU" sz="3000" b="1" dirty="0" smtClean="0">
                <a:solidFill>
                  <a:srgbClr val="99CCFF"/>
                </a:solidFill>
                <a:latin typeface="Courier New" panose="02070309020205020404" pitchFamily="49" charset="0"/>
              </a:rPr>
              <a:t>set</a:t>
            </a:r>
            <a:r>
              <a:rPr lang="uk-UA" altLang="ru-RU" sz="3000" dirty="0" smtClean="0"/>
              <a:t>, який приймає </a:t>
            </a:r>
            <a:r>
              <a:rPr lang="uk-UA" altLang="ru-RU" sz="3000" u="sng" dirty="0" smtClean="0"/>
              <a:t>змінну з наперед визначеним ідентифікатором</a:t>
            </a:r>
            <a:r>
              <a:rPr lang="uk-UA" altLang="ru-RU" sz="3000" dirty="0" smtClean="0"/>
              <a:t> </a:t>
            </a:r>
            <a:r>
              <a:rPr lang="en-US" altLang="ru-RU" sz="3000" b="1" dirty="0" smtClean="0">
                <a:solidFill>
                  <a:srgbClr val="99CCFF"/>
                </a:solidFill>
                <a:latin typeface="Courier New" panose="02070309020205020404" pitchFamily="49" charset="0"/>
              </a:rPr>
              <a:t>value</a:t>
            </a:r>
            <a:r>
              <a:rPr lang="uk-UA" altLang="ru-RU" sz="3000" dirty="0" smtClean="0"/>
              <a:t>. 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3000" dirty="0" smtClean="0"/>
              <a:t>Якщо відсутній </a:t>
            </a:r>
            <a:r>
              <a:rPr lang="uk-UA" altLang="ru-RU" sz="3000" dirty="0" err="1" smtClean="0"/>
              <a:t>аксесор</a:t>
            </a:r>
            <a:r>
              <a:rPr lang="uk-UA" altLang="ru-RU" sz="3000" dirty="0" smtClean="0"/>
              <a:t> </a:t>
            </a:r>
            <a:r>
              <a:rPr lang="en-US" altLang="ru-RU" sz="3000" b="1" dirty="0" smtClean="0">
                <a:solidFill>
                  <a:srgbClr val="99CCFF"/>
                </a:solidFill>
                <a:latin typeface="Courier New" panose="02070309020205020404" pitchFamily="49" charset="0"/>
              </a:rPr>
              <a:t>set</a:t>
            </a:r>
            <a:r>
              <a:rPr lang="uk-UA" altLang="ru-RU" sz="3000" dirty="0" smtClean="0"/>
              <a:t>, то властивість використовується лише “для читання” – неможливо встановити відповідне значення поля класу.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sz="3000" dirty="0" smtClean="0"/>
              <a:t>Якщо відсутній </a:t>
            </a:r>
            <a:r>
              <a:rPr lang="uk-UA" altLang="ru-RU" sz="3000" dirty="0" err="1" smtClean="0"/>
              <a:t>аксесор</a:t>
            </a:r>
            <a:r>
              <a:rPr lang="uk-UA" altLang="ru-RU" sz="3000" dirty="0" smtClean="0"/>
              <a:t> </a:t>
            </a:r>
            <a:r>
              <a:rPr lang="en-US" altLang="ru-RU" sz="3000" b="1" dirty="0" smtClean="0">
                <a:solidFill>
                  <a:srgbClr val="99CCFF"/>
                </a:solidFill>
                <a:latin typeface="Courier New" panose="02070309020205020404" pitchFamily="49" charset="0"/>
              </a:rPr>
              <a:t>get</a:t>
            </a:r>
            <a:r>
              <a:rPr lang="uk-UA" altLang="ru-RU" sz="3000" dirty="0" smtClean="0"/>
              <a:t>, то властивість використовується лише “для запису” – неможливо одержати відповідне значення поля класу.</a:t>
            </a:r>
            <a:endParaRPr lang="ru-RU" altLang="ru-RU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291512" cy="10096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altLang="ru-RU" sz="3600" b="1" dirty="0" smtClean="0">
                <a:solidFill>
                  <a:srgbClr val="FFC000"/>
                </a:solidFill>
              </a:rPr>
              <a:t>Схоже та відмінне між властивостями та полями (даними-членами) класу:</a:t>
            </a:r>
            <a:endParaRPr lang="ru-RU" altLang="ru-RU" sz="3600" b="1" dirty="0" smtClean="0">
              <a:solidFill>
                <a:srgbClr val="FFC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445500" cy="5256212"/>
          </a:xfrm>
        </p:spPr>
        <p:txBody>
          <a:bodyPr>
            <a:normAutofit fontScale="92500"/>
          </a:bodyPr>
          <a:lstStyle/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3000" u="sng" dirty="0" smtClean="0"/>
              <a:t>Використовуються</a:t>
            </a:r>
            <a:r>
              <a:rPr lang="uk-UA" altLang="ru-RU" sz="3000" dirty="0" smtClean="0"/>
              <a:t> поля та властивості з точки зору синтаксису – однаково.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3000" dirty="0" smtClean="0"/>
              <a:t>Поле розміщується у </a:t>
            </a:r>
            <a:r>
              <a:rPr lang="uk-UA" altLang="ru-RU" sz="3000" dirty="0" err="1" smtClean="0"/>
              <a:t>пам</a:t>
            </a:r>
            <a:r>
              <a:rPr lang="ru-RU" altLang="ru-RU" sz="3000" dirty="0" smtClean="0"/>
              <a:t>’</a:t>
            </a:r>
            <a:r>
              <a:rPr lang="uk-UA" altLang="ru-RU" sz="3000" dirty="0" smtClean="0"/>
              <a:t>яті, а властивість – ні.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3000" u="sng" dirty="0" smtClean="0"/>
              <a:t>Властивість є логічним полем</a:t>
            </a:r>
            <a:r>
              <a:rPr lang="uk-UA" altLang="ru-RU" sz="3000" dirty="0" smtClean="0"/>
              <a:t>, доступ до якого здійснюється через </a:t>
            </a:r>
            <a:r>
              <a:rPr lang="uk-UA" altLang="ru-RU" sz="3000" dirty="0" err="1" smtClean="0"/>
              <a:t>аксесори</a:t>
            </a:r>
            <a:r>
              <a:rPr lang="uk-UA" altLang="ru-RU" sz="3000" dirty="0" smtClean="0"/>
              <a:t> </a:t>
            </a:r>
            <a:r>
              <a:rPr lang="en-US" altLang="ru-RU" sz="30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get</a:t>
            </a:r>
            <a:r>
              <a:rPr lang="uk-UA" altLang="ru-RU" sz="3000" dirty="0" smtClean="0"/>
              <a:t> та </a:t>
            </a:r>
            <a:r>
              <a:rPr lang="en-US" altLang="ru-RU" sz="30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set</a:t>
            </a:r>
            <a:r>
              <a:rPr lang="uk-UA" altLang="ru-RU" sz="3000" dirty="0" smtClean="0"/>
              <a:t>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3000" dirty="0" smtClean="0"/>
              <a:t>Властивості, як і поля, мають модифікатор доступу.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3000" dirty="0" smtClean="0"/>
              <a:t>Властивості, як і поля, можуть бути статичними.</a:t>
            </a:r>
            <a:endParaRPr lang="en-US" altLang="ru-RU" sz="3000" dirty="0" smtClean="0"/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3000" dirty="0" smtClean="0"/>
              <a:t>Властивості </a:t>
            </a:r>
            <a:r>
              <a:rPr lang="en-US" altLang="ru-RU" sz="3000" dirty="0" smtClean="0"/>
              <a:t> </a:t>
            </a:r>
            <a:r>
              <a:rPr lang="uk-UA" altLang="ru-RU" sz="3000" u="sng" dirty="0" smtClean="0"/>
              <a:t>не можуть</a:t>
            </a:r>
            <a:r>
              <a:rPr lang="uk-UA" altLang="ru-RU" sz="3000" dirty="0" smtClean="0"/>
              <a:t> бути передані методу з модифікатором </a:t>
            </a:r>
            <a:r>
              <a:rPr lang="en-US" altLang="ru-RU" sz="30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ref</a:t>
            </a:r>
            <a:r>
              <a:rPr lang="en-US" altLang="ru-RU" sz="3000" dirty="0" smtClean="0"/>
              <a:t> </a:t>
            </a:r>
            <a:r>
              <a:rPr lang="uk-UA" altLang="ru-RU" sz="3000" dirty="0" smtClean="0"/>
              <a:t>або </a:t>
            </a:r>
            <a:r>
              <a:rPr lang="en-US" altLang="ru-RU" sz="30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out</a:t>
            </a:r>
            <a:r>
              <a:rPr lang="en-US" altLang="ru-RU" sz="3000" dirty="0" smtClean="0"/>
              <a:t>, </a:t>
            </a:r>
            <a:r>
              <a:rPr lang="uk-UA" altLang="ru-RU" sz="3000" dirty="0" smtClean="0"/>
              <a:t>тобто припустима лише передача значення властивості.</a:t>
            </a:r>
            <a:endParaRPr lang="ru-RU" altLang="ru-RU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96975"/>
            <a:ext cx="8569325" cy="5400675"/>
          </a:xfrm>
        </p:spPr>
        <p:txBody>
          <a:bodyPr>
            <a:normAutofit lnSpcReduction="10000"/>
          </a:bodyPr>
          <a:lstStyle/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800" dirty="0" smtClean="0"/>
              <a:t>Властивість, як і метод, містить код.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800" dirty="0" smtClean="0"/>
              <a:t>Властивість, як і метод, приховує деталі свого функціонування.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800" dirty="0" smtClean="0"/>
              <a:t>Властивість, як і метод, може бути статичною.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800" dirty="0" smtClean="0"/>
              <a:t>Властивість, на відміну від методу, не може мати результат типу </a:t>
            </a:r>
            <a:r>
              <a:rPr lang="en-US" altLang="ru-RU" sz="28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void</a:t>
            </a:r>
            <a:r>
              <a:rPr lang="uk-UA" altLang="ru-RU" sz="2800" dirty="0" smtClean="0"/>
              <a:t>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800" dirty="0" smtClean="0"/>
              <a:t>Властивість, на відміну від методу, не має дужок із списком параметрів.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800" dirty="0" smtClean="0"/>
              <a:t>Властивість, на відміну від методу, не може перевантажуватись.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uk-UA" altLang="ru-RU" sz="2800" dirty="0" smtClean="0"/>
              <a:t>Властивості, як і методи, можуть бути поліморфними (тобто </a:t>
            </a:r>
            <a:r>
              <a:rPr lang="en-US" altLang="ru-RU" sz="28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virtual</a:t>
            </a:r>
            <a:r>
              <a:rPr lang="en-US" altLang="ru-RU" sz="2800" dirty="0" smtClean="0"/>
              <a:t> – </a:t>
            </a:r>
            <a:r>
              <a:rPr lang="uk-UA" altLang="ru-RU" sz="2800" dirty="0" smtClean="0"/>
              <a:t>властивість базового класу може бути заміщена (</a:t>
            </a:r>
            <a:r>
              <a:rPr lang="en-US" altLang="ru-RU" sz="28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override</a:t>
            </a:r>
            <a:r>
              <a:rPr lang="uk-UA" altLang="ru-RU" sz="2800" dirty="0" smtClean="0"/>
              <a:t>)</a:t>
            </a:r>
            <a:r>
              <a:rPr lang="en-US" altLang="ru-RU" sz="2800" dirty="0" smtClean="0"/>
              <a:t> </a:t>
            </a:r>
            <a:r>
              <a:rPr lang="uk-UA" altLang="ru-RU" sz="2800" dirty="0" smtClean="0"/>
              <a:t>в похідному класі).</a:t>
            </a:r>
            <a:endParaRPr lang="ru-RU" altLang="ru-RU" sz="2800" dirty="0" smtClean="0"/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539750" y="188913"/>
            <a:ext cx="8291513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uk-UA" alt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Схоже та відмінне між властивостями та методами класу:</a:t>
            </a:r>
            <a:endParaRPr lang="ru-RU" altLang="ru-RU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7787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uk-UA" altLang="ru-RU" b="1" dirty="0" smtClean="0">
                <a:solidFill>
                  <a:srgbClr val="FFC000"/>
                </a:solidFill>
              </a:rPr>
              <a:t>Індексатори</a:t>
            </a:r>
            <a:endParaRPr lang="ru-RU" altLang="ru-RU" b="1" dirty="0" smtClean="0">
              <a:solidFill>
                <a:srgbClr val="FFC00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412875"/>
            <a:ext cx="8229600" cy="48244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altLang="ru-RU" dirty="0" smtClean="0"/>
              <a:t>	</a:t>
            </a:r>
            <a:r>
              <a:rPr lang="uk-UA" altLang="ru-RU" sz="3600" dirty="0" smtClean="0"/>
              <a:t>Індексатор (</a:t>
            </a:r>
            <a:r>
              <a:rPr lang="en-US" altLang="ru-RU" sz="3600" b="1" dirty="0" smtClean="0">
                <a:solidFill>
                  <a:srgbClr val="6699FF"/>
                </a:solidFill>
                <a:latin typeface="Courier New" panose="02070309020205020404" pitchFamily="49" charset="0"/>
              </a:rPr>
              <a:t>indexer</a:t>
            </a:r>
            <a:r>
              <a:rPr lang="uk-UA" altLang="ru-RU" sz="3600" dirty="0" smtClean="0"/>
              <a:t>) – це ще один спеціальний тип членів класу, який дає можливість індексного доступу до певних полів класу. </a:t>
            </a:r>
            <a:r>
              <a:rPr lang="uk-UA" altLang="ru-RU" sz="3600" u="sng" dirty="0" smtClean="0"/>
              <a:t>Синтаксично</a:t>
            </a:r>
            <a:r>
              <a:rPr lang="uk-UA" altLang="ru-RU" sz="3600" dirty="0" smtClean="0"/>
              <a:t> це виглядатиме як звертання до елементів масиву, який складається з екземплярів класу. </a:t>
            </a:r>
            <a:endParaRPr lang="ru-RU" alt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718</TotalTime>
  <Words>908</Words>
  <Application>Microsoft Office PowerPoint</Application>
  <PresentationFormat>Экран (4:3)</PresentationFormat>
  <Paragraphs>140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Corbel</vt:lpstr>
      <vt:lpstr>Courier New</vt:lpstr>
      <vt:lpstr>Wingdings</vt:lpstr>
      <vt:lpstr>Глубина</vt:lpstr>
      <vt:lpstr>Ще раз про інкапсуляцію даних</vt:lpstr>
      <vt:lpstr>Властивості</vt:lpstr>
      <vt:lpstr>Презентация PowerPoint</vt:lpstr>
      <vt:lpstr>Приклад:</vt:lpstr>
      <vt:lpstr>Приклад (продовження):</vt:lpstr>
      <vt:lpstr>Презентация PowerPoint</vt:lpstr>
      <vt:lpstr>Схоже та відмінне між властивостями та полями (даними-членами) класу:</vt:lpstr>
      <vt:lpstr>Презентация PowerPoint</vt:lpstr>
      <vt:lpstr>Індексатори</vt:lpstr>
      <vt:lpstr>Визначення індексатора схоже на визначення властивості та має наступний синтаксис:</vt:lpstr>
      <vt:lpstr>Приклад:</vt:lpstr>
      <vt:lpstr>Приклад (продовження):</vt:lpstr>
      <vt:lpstr>Схоже та відмінне між властивостями та індексаторами: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Властивості</dc:title>
  <dc:creator>KOTIK</dc:creator>
  <cp:lastModifiedBy>Admin</cp:lastModifiedBy>
  <cp:revision>61</cp:revision>
  <dcterms:created xsi:type="dcterms:W3CDTF">2009-12-03T13:33:21Z</dcterms:created>
  <dcterms:modified xsi:type="dcterms:W3CDTF">2023-11-16T19:47:28Z</dcterms:modified>
</cp:coreProperties>
</file>