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sldIdLst>
    <p:sldId id="257" r:id="rId2"/>
    <p:sldId id="267" r:id="rId3"/>
    <p:sldId id="274" r:id="rId4"/>
    <p:sldId id="265" r:id="rId5"/>
    <p:sldId id="273" r:id="rId6"/>
    <p:sldId id="268" r:id="rId7"/>
    <p:sldId id="275" r:id="rId8"/>
    <p:sldId id="276" r:id="rId9"/>
    <p:sldId id="277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DFD"/>
    <a:srgbClr val="0B6DFD"/>
    <a:srgbClr val="86C8FE"/>
    <a:srgbClr val="7065FF"/>
    <a:srgbClr val="00FF00"/>
    <a:srgbClr val="FF3300"/>
    <a:srgbClr val="1796ED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0" autoAdjust="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886060-7C67-4AE0-AB4B-2925DC4B703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38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8655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5382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7618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9641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1540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5270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68414-8BAA-4634-88F7-DA2B1F88179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1620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22AED-8B86-4C12-9349-E345F1253EE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4603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5C13D3-DFD7-4798-85A8-8CBE48A573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8063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AC626-FDCC-4E46-AC13-CC6E96F3F9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112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49EEE4-78C1-491A-895F-D290FA07531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320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E5A93A-6F9A-4026-ADB6-59DCDA84595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782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7CDBF6-332D-4782-91CD-F47736BA6FA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7521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ACF65-7879-40FD-B959-49AF6D714DF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048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44FF7-8FE4-4E87-9F42-BCC0387BBF2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082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7BBC6B-AAEC-4DA5-96DA-B9813D14352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8053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465F8-9A19-439B-A862-4BCF002DF9D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1802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4045EC-EB10-499F-B071-6804AA10462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0341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603F2FDD-E39F-4077-8297-DA6B78F4FA6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88064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  <p:sldLayoutId id="2147483784" r:id="rId18"/>
    <p:sldLayoutId id="2147483785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08962" cy="43338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  <a:latin typeface="Helvetica" panose="020B0604020202020204" pitchFamily="34" charset="0"/>
              </a:rPr>
              <a:t>Методи в мові </a:t>
            </a:r>
            <a:r>
              <a:rPr lang="en-US" altLang="ru-RU" sz="4000" b="1" dirty="0">
                <a:solidFill>
                  <a:srgbClr val="FFC000"/>
                </a:solidFill>
                <a:latin typeface="Helvetica" panose="020B0604020202020204" pitchFamily="34" charset="0"/>
              </a:rPr>
              <a:t>C</a:t>
            </a:r>
            <a:r>
              <a:rPr lang="en-US" altLang="ru-RU" sz="4000" b="1" dirty="0" smtClean="0">
                <a:solidFill>
                  <a:srgbClr val="FFC000"/>
                </a:solidFill>
                <a:latin typeface="Helvetica" panose="020B0604020202020204" pitchFamily="34" charset="0"/>
              </a:rPr>
              <a:t># </a:t>
            </a:r>
            <a:endParaRPr lang="ru-RU" altLang="ru-RU" sz="4000" b="1" dirty="0">
              <a:solidFill>
                <a:srgbClr val="FFC000"/>
              </a:solidFill>
              <a:latin typeface="Helvetica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92696"/>
            <a:ext cx="8713787" cy="604867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150" b="1" i="1" dirty="0" smtClean="0">
                <a:latin typeface="Helvetica" panose="020B0604020202020204" pitchFamily="34" charset="0"/>
              </a:rPr>
              <a:t>Обговорюємо параметри методів.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150" dirty="0" smtClean="0">
                <a:latin typeface="Helvetica" panose="020B0604020202020204" pitchFamily="34" charset="0"/>
              </a:rPr>
              <a:t>Важливо </a:t>
            </a:r>
            <a:r>
              <a:rPr lang="uk-UA" altLang="ru-RU" sz="2150" dirty="0">
                <a:latin typeface="Helvetica" panose="020B0604020202020204" pitchFamily="34" charset="0"/>
              </a:rPr>
              <a:t>чітко усвідомити різницю у поведінці методу у випадку, коли йому передається </a:t>
            </a:r>
            <a:r>
              <a:rPr lang="uk-UA" altLang="ru-RU" sz="2150" b="1" i="1" u="sng" dirty="0">
                <a:latin typeface="Helvetica" panose="020B0604020202020204" pitchFamily="34" charset="0"/>
              </a:rPr>
              <a:t>за значенням</a:t>
            </a:r>
            <a:r>
              <a:rPr lang="uk-UA" altLang="ru-RU" sz="2150" dirty="0">
                <a:latin typeface="Helvetica" panose="020B0604020202020204" pitchFamily="34" charset="0"/>
              </a:rPr>
              <a:t> (тобто звичайним чином) параметр </a:t>
            </a:r>
            <a:r>
              <a:rPr lang="en-US" altLang="ru-RU" sz="2150" b="1" dirty="0">
                <a:latin typeface="Helvetica" panose="020B0604020202020204" pitchFamily="34" charset="0"/>
              </a:rPr>
              <a:t>value</a:t>
            </a:r>
            <a:r>
              <a:rPr lang="en-US" altLang="ru-RU" sz="2150" dirty="0">
                <a:latin typeface="Helvetica" panose="020B0604020202020204" pitchFamily="34" charset="0"/>
              </a:rPr>
              <a:t>-</a:t>
            </a:r>
            <a:r>
              <a:rPr lang="uk-UA" altLang="ru-RU" sz="2150" dirty="0">
                <a:latin typeface="Helvetica" panose="020B0604020202020204" pitchFamily="34" charset="0"/>
              </a:rPr>
              <a:t>типу, та у випадку, коли передається об'єкт, тобто параметр-посилання (</a:t>
            </a:r>
            <a:r>
              <a:rPr lang="en-US" altLang="ru-RU" sz="2150" b="1" dirty="0">
                <a:latin typeface="Helvetica" panose="020B0604020202020204" pitchFamily="34" charset="0"/>
              </a:rPr>
              <a:t>reference</a:t>
            </a:r>
            <a:r>
              <a:rPr lang="en-US" altLang="ru-RU" sz="2150" dirty="0">
                <a:latin typeface="Helvetica" panose="020B0604020202020204" pitchFamily="34" charset="0"/>
              </a:rPr>
              <a:t>-</a:t>
            </a:r>
            <a:r>
              <a:rPr lang="uk-UA" altLang="ru-RU" sz="2150" dirty="0">
                <a:latin typeface="Helvetica" panose="020B0604020202020204" pitchFamily="34" charset="0"/>
              </a:rPr>
              <a:t>типу)</a:t>
            </a:r>
            <a:r>
              <a:rPr lang="ru-RU" altLang="ru-RU" sz="2150" dirty="0">
                <a:latin typeface="Helvetica" panose="020B0604020202020204" pitchFamily="34" charset="0"/>
              </a:rPr>
              <a:t>.</a:t>
            </a:r>
            <a:endParaRPr lang="uk-UA" altLang="ru-RU" sz="2150" dirty="0">
              <a:latin typeface="Helvetica" panose="020B0604020202020204" pitchFamily="34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150" u="sng" dirty="0">
                <a:latin typeface="Helvetica" panose="020B0604020202020204" pitchFamily="34" charset="0"/>
              </a:rPr>
              <a:t>У першому випадку</a:t>
            </a:r>
            <a:r>
              <a:rPr lang="uk-UA" altLang="ru-RU" sz="2150" dirty="0">
                <a:latin typeface="Helvetica" panose="020B0604020202020204" pitchFamily="34" charset="0"/>
              </a:rPr>
              <a:t> метод має справу з </a:t>
            </a:r>
            <a:r>
              <a:rPr lang="uk-UA" altLang="ru-RU" sz="2150" b="1" i="1" dirty="0">
                <a:latin typeface="Helvetica" panose="020B0604020202020204" pitchFamily="34" charset="0"/>
              </a:rPr>
              <a:t>копією</a:t>
            </a:r>
            <a:r>
              <a:rPr lang="uk-UA" altLang="ru-RU" sz="2150" dirty="0">
                <a:latin typeface="Helvetica" panose="020B0604020202020204" pitchFamily="34" charset="0"/>
              </a:rPr>
              <a:t> переданого аргументу, отже, не може його змінити поза методом. Такі параметри відіграють роль </a:t>
            </a:r>
            <a:r>
              <a:rPr lang="uk-UA" altLang="ru-RU" sz="2150" b="1" i="1" dirty="0">
                <a:latin typeface="Helvetica" panose="020B0604020202020204" pitchFamily="34" charset="0"/>
              </a:rPr>
              <a:t>вхідних параметрів</a:t>
            </a:r>
            <a:r>
              <a:rPr lang="uk-UA" altLang="ru-RU" sz="2150" dirty="0">
                <a:latin typeface="Helvetica" panose="020B0604020202020204" pitchFamily="34" charset="0"/>
              </a:rPr>
              <a:t> для методу.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150" u="sng" dirty="0">
                <a:latin typeface="Helvetica" panose="020B0604020202020204" pitchFamily="34" charset="0"/>
              </a:rPr>
              <a:t>У другому випадку</a:t>
            </a:r>
            <a:r>
              <a:rPr lang="uk-UA" altLang="ru-RU" sz="2150" dirty="0">
                <a:latin typeface="Helvetica" panose="020B0604020202020204" pitchFamily="34" charset="0"/>
              </a:rPr>
              <a:t> у розпорядженні метода </a:t>
            </a:r>
            <a:r>
              <a:rPr lang="uk-UA" altLang="ru-RU" sz="2150" b="1" i="1" dirty="0">
                <a:latin typeface="Helvetica" panose="020B0604020202020204" pitchFamily="34" charset="0"/>
              </a:rPr>
              <a:t>копія посилання</a:t>
            </a:r>
            <a:r>
              <a:rPr lang="uk-UA" altLang="ru-RU" sz="2150" dirty="0">
                <a:latin typeface="Helvetica" panose="020B0604020202020204" pitchFamily="34" charset="0"/>
              </a:rPr>
              <a:t> на об'єкт, розташований у пам'яті, тобто </a:t>
            </a:r>
            <a:r>
              <a:rPr lang="uk-UA" altLang="ru-RU" sz="2150" b="1" i="1" dirty="0">
                <a:latin typeface="Helvetica" panose="020B0604020202020204" pitchFamily="34" charset="0"/>
              </a:rPr>
              <a:t>метод може змінювати вміст об'єкту</a:t>
            </a:r>
            <a:r>
              <a:rPr lang="uk-UA" altLang="ru-RU" sz="2150" dirty="0">
                <a:latin typeface="Helvetica" panose="020B0604020202020204" pitchFamily="34" charset="0"/>
              </a:rPr>
              <a:t> – елементи масиву, поля екземпляру класу, тощо. Але: і в цьому випадку метод не може змінити посилання на об'єкт, оскільки </a:t>
            </a:r>
            <a:r>
              <a:rPr lang="uk-UA" altLang="ru-RU" sz="2150" b="1" i="1" dirty="0">
                <a:latin typeface="Helvetica" panose="020B0604020202020204" pitchFamily="34" charset="0"/>
              </a:rPr>
              <a:t>має справу з копією посилання</a:t>
            </a:r>
            <a:r>
              <a:rPr lang="uk-UA" altLang="ru-RU" sz="2150" dirty="0">
                <a:latin typeface="Helvetica" panose="020B0604020202020204" pitchFamily="34" charset="0"/>
              </a:rPr>
              <a:t>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150" dirty="0">
                <a:latin typeface="Helvetica" panose="020B0604020202020204" pitchFamily="34" charset="0"/>
              </a:rPr>
              <a:t>Але, очевидно, що є необхідність надавати методам можливість змінювати передані аргументи. Для реалізації такої можливості при виклику методу необхідно задіяти спеціальний механізм – для відповідного аргументу при виклику методу </a:t>
            </a:r>
            <a:r>
              <a:rPr lang="uk-UA" altLang="ru-RU" sz="2150" b="1" i="1" dirty="0">
                <a:latin typeface="Helvetica" panose="020B0604020202020204" pitchFamily="34" charset="0"/>
              </a:rPr>
              <a:t>не створюється копія</a:t>
            </a:r>
            <a:r>
              <a:rPr lang="uk-UA" altLang="ru-RU" sz="2150" dirty="0">
                <a:latin typeface="Helvetica" panose="020B0604020202020204" pitchFamily="34" charset="0"/>
              </a:rPr>
              <a:t> у стеку, а </a:t>
            </a:r>
            <a:r>
              <a:rPr lang="uk-UA" altLang="ru-RU" sz="2150" b="1" i="1" dirty="0">
                <a:latin typeface="Helvetica" panose="020B0604020202020204" pitchFamily="34" charset="0"/>
              </a:rPr>
              <a:t>передається адреса</a:t>
            </a:r>
            <a:r>
              <a:rPr lang="uk-UA" altLang="ru-RU" sz="2150" dirty="0">
                <a:latin typeface="Helvetica" panose="020B0604020202020204" pitchFamily="34" charset="0"/>
              </a:rPr>
              <a:t> його знаходження в пам'яті. Такі параметри відіграють у методі роль </a:t>
            </a:r>
            <a:r>
              <a:rPr lang="uk-UA" altLang="ru-RU" sz="2150" b="1" i="1" dirty="0">
                <a:latin typeface="Helvetica" panose="020B0604020202020204" pitchFamily="34" charset="0"/>
              </a:rPr>
              <a:t>вихідних</a:t>
            </a:r>
            <a:r>
              <a:rPr lang="uk-UA" altLang="ru-RU" sz="2150" dirty="0">
                <a:latin typeface="Helvetica" panose="020B0604020202020204" pitchFamily="34" charset="0"/>
              </a:rPr>
              <a:t> або </a:t>
            </a:r>
            <a:r>
              <a:rPr lang="uk-UA" altLang="ru-RU" sz="2150" b="1" i="1" dirty="0">
                <a:latin typeface="Helvetica" panose="020B0604020202020204" pitchFamily="34" charset="0"/>
              </a:rPr>
              <a:t>вхідних-вихідних параметрів</a:t>
            </a:r>
            <a:r>
              <a:rPr lang="uk-UA" altLang="ru-RU" sz="2150" dirty="0">
                <a:latin typeface="Helvetica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404813"/>
            <a:ext cx="8207375" cy="6048375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800" dirty="0">
                <a:latin typeface="Helvetica" panose="020B0604020202020204" pitchFamily="34" charset="0"/>
              </a:rPr>
              <a:t>Для того, </a:t>
            </a:r>
            <a:r>
              <a:rPr lang="uk-UA" altLang="ru-RU" sz="3000" b="1" i="1" dirty="0">
                <a:latin typeface="Helvetica" panose="020B0604020202020204" pitchFamily="34" charset="0"/>
              </a:rPr>
              <a:t>щоб надати методам можливість змінювати аргументи</a:t>
            </a:r>
            <a:r>
              <a:rPr lang="uk-UA" altLang="ru-RU" sz="2800" dirty="0">
                <a:latin typeface="Helvetica" panose="020B0604020202020204" pitchFamily="34" charset="0"/>
              </a:rPr>
              <a:t>, які їм передаються, або </a:t>
            </a:r>
            <a:r>
              <a:rPr lang="uk-UA" altLang="ru-RU" sz="3000" b="1" i="1" dirty="0">
                <a:latin typeface="Helvetica" panose="020B0604020202020204" pitchFamily="34" charset="0"/>
              </a:rPr>
              <a:t>повертати значення через список параметрів</a:t>
            </a:r>
            <a:r>
              <a:rPr lang="uk-UA" altLang="ru-RU" sz="2800" dirty="0">
                <a:latin typeface="Helvetica" panose="020B0604020202020204" pitchFamily="34" charset="0"/>
              </a:rPr>
              <a:t>, необхідно використати </a:t>
            </a:r>
            <a:r>
              <a:rPr lang="uk-UA" altLang="ru-RU" sz="2800" b="1" i="1" dirty="0">
                <a:solidFill>
                  <a:srgbClr val="FFC000"/>
                </a:solidFill>
                <a:latin typeface="Helvetica" panose="020B0604020202020204" pitchFamily="34" charset="0"/>
              </a:rPr>
              <a:t>спеціальні модифікатори</a:t>
            </a:r>
            <a:r>
              <a:rPr lang="uk-UA" altLang="ru-RU" sz="2800" dirty="0">
                <a:latin typeface="Helvetica" panose="020B0604020202020204" pitchFamily="34" charset="0"/>
              </a:rPr>
              <a:t>. Вони вказуються </a:t>
            </a:r>
            <a:r>
              <a:rPr lang="uk-UA" altLang="ru-RU" sz="2800" b="1" i="1" dirty="0">
                <a:latin typeface="Helvetica" panose="020B0604020202020204" pitchFamily="34" charset="0"/>
              </a:rPr>
              <a:t>перед тим параметром</a:t>
            </a:r>
            <a:r>
              <a:rPr lang="en-US" altLang="ru-RU" sz="2800" b="1" i="1" dirty="0">
                <a:latin typeface="Helvetica" panose="020B0604020202020204" pitchFamily="34" charset="0"/>
              </a:rPr>
              <a:t> </a:t>
            </a:r>
            <a:r>
              <a:rPr lang="uk-UA" altLang="ru-RU" sz="2800" dirty="0">
                <a:latin typeface="Helvetica" panose="020B0604020202020204" pitchFamily="34" charset="0"/>
              </a:rPr>
              <a:t>методу, що має бути зміненим, причому як </a:t>
            </a:r>
            <a:r>
              <a:rPr lang="uk-UA" altLang="ru-RU" sz="2800" b="1" i="1" dirty="0">
                <a:latin typeface="Helvetica" panose="020B0604020202020204" pitchFamily="34" charset="0"/>
              </a:rPr>
              <a:t>у визначенні методу</a:t>
            </a:r>
            <a:r>
              <a:rPr lang="uk-UA" altLang="ru-RU" sz="2800" dirty="0">
                <a:latin typeface="Helvetica" panose="020B0604020202020204" pitchFamily="34" charset="0"/>
              </a:rPr>
              <a:t> так і перед відповідним аргументом </a:t>
            </a:r>
            <a:r>
              <a:rPr lang="uk-UA" altLang="ru-RU" sz="2800" b="1" i="1" dirty="0">
                <a:latin typeface="Helvetica" panose="020B0604020202020204" pitchFamily="34" charset="0"/>
              </a:rPr>
              <a:t>у виклику методу</a:t>
            </a:r>
            <a:r>
              <a:rPr lang="uk-UA" altLang="ru-RU" sz="2800" dirty="0">
                <a:latin typeface="Helvetica" panose="020B0604020202020204" pitchFamily="34" charset="0"/>
              </a:rPr>
              <a:t>. Мова йде про модифікатори</a:t>
            </a:r>
            <a:r>
              <a:rPr lang="uk-UA" altLang="ru-RU" sz="2800" dirty="0"/>
              <a:t> </a:t>
            </a:r>
            <a:r>
              <a:rPr lang="en-US" altLang="ru-RU" sz="2800" b="1" dirty="0">
                <a:solidFill>
                  <a:srgbClr val="1796ED"/>
                </a:solidFill>
                <a:latin typeface="Courier New" panose="02070309020205020404" pitchFamily="49" charset="0"/>
              </a:rPr>
              <a:t>ref</a:t>
            </a:r>
            <a:r>
              <a:rPr lang="uk-UA" altLang="ru-RU" sz="2800" dirty="0"/>
              <a:t> </a:t>
            </a:r>
            <a:r>
              <a:rPr lang="uk-UA" altLang="ru-RU" sz="2800" dirty="0">
                <a:latin typeface="Helvetica" panose="020B0604020202020204" pitchFamily="34" charset="0"/>
              </a:rPr>
              <a:t>та</a:t>
            </a:r>
            <a:r>
              <a:rPr lang="uk-UA" altLang="ru-RU" sz="2800" dirty="0"/>
              <a:t> </a:t>
            </a:r>
            <a:r>
              <a:rPr lang="en-US" altLang="ru-RU" sz="2800" b="1" dirty="0">
                <a:solidFill>
                  <a:srgbClr val="00B0F0"/>
                </a:solidFill>
                <a:latin typeface="Courier New" panose="02070309020205020404" pitchFamily="49" charset="0"/>
              </a:rPr>
              <a:t>out</a:t>
            </a:r>
            <a:r>
              <a:rPr lang="uk-UA" altLang="ru-RU" sz="2800" dirty="0"/>
              <a:t>. </a:t>
            </a:r>
            <a:r>
              <a:rPr lang="uk-UA" altLang="ru-RU" sz="2800" dirty="0">
                <a:latin typeface="Helvetica" panose="020B0604020202020204" pitchFamily="34" charset="0"/>
              </a:rPr>
              <a:t>Таблиця нижче описує дію цих та інших модифікаторів параметрів, зокрема модифікатор</a:t>
            </a:r>
            <a:r>
              <a:rPr lang="uk-UA" altLang="ru-RU" sz="2800" dirty="0"/>
              <a:t> </a:t>
            </a:r>
            <a:r>
              <a:rPr lang="en-US" altLang="ru-RU" sz="28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params</a:t>
            </a:r>
            <a:r>
              <a:rPr lang="uk-UA" altLang="ru-RU" sz="2800" dirty="0"/>
              <a:t>, </a:t>
            </a:r>
            <a:r>
              <a:rPr lang="uk-UA" altLang="ru-RU" sz="2800" dirty="0">
                <a:latin typeface="Helvetica" panose="020B0604020202020204" pitchFamily="34" charset="0"/>
              </a:rPr>
              <a:t>який дозволяє передавати у метод </a:t>
            </a:r>
            <a:r>
              <a:rPr lang="uk-UA" altLang="ru-RU" sz="2800" b="1" i="1" dirty="0">
                <a:latin typeface="Helvetica" panose="020B0604020202020204" pitchFamily="34" charset="0"/>
              </a:rPr>
              <a:t>списки однотипних аргументів довільної</a:t>
            </a:r>
            <a:r>
              <a:rPr lang="uk-UA" altLang="ru-RU" sz="2800" dirty="0">
                <a:latin typeface="Helvetica" panose="020B0604020202020204" pitchFamily="34" charset="0"/>
              </a:rPr>
              <a:t> довжини. </a:t>
            </a:r>
            <a:endParaRPr lang="ru-RU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317" name="Group 69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65941368"/>
              </p:ext>
            </p:extLst>
          </p:nvPr>
        </p:nvGraphicFramePr>
        <p:xfrm>
          <a:off x="250825" y="260350"/>
          <a:ext cx="8713788" cy="6284916"/>
        </p:xfrm>
        <a:graphic>
          <a:graphicData uri="http://schemas.openxmlformats.org/drawingml/2006/table">
            <a:tbl>
              <a:tblPr/>
              <a:tblGrid>
                <a:gridCol w="1296988">
                  <a:extLst>
                    <a:ext uri="{9D8B030D-6E8A-4147-A177-3AD203B41FA5}">
                      <a16:colId xmlns:a16="http://schemas.microsoft.com/office/drawing/2014/main" val="1308672264"/>
                    </a:ext>
                  </a:extLst>
                </a:gridCol>
                <a:gridCol w="4021137">
                  <a:extLst>
                    <a:ext uri="{9D8B030D-6E8A-4147-A177-3AD203B41FA5}">
                      <a16:colId xmlns:a16="http://schemas.microsoft.com/office/drawing/2014/main" val="920388257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585143499"/>
                    </a:ext>
                  </a:extLst>
                </a:gridCol>
              </a:tblGrid>
              <a:tr h="6476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Helvetica" panose="020B0604020202020204" pitchFamily="34" charset="0"/>
                        </a:rPr>
                        <a:t>Модифі-катор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Helvetica" panose="020B0604020202020204" pitchFamily="34" charset="0"/>
                        </a:rPr>
                        <a:t>Призначення</a:t>
                      </a:r>
                      <a:r>
                        <a:rPr kumimoji="0" lang="en-US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  <a:r>
                        <a:rPr kumimoji="0" lang="uk-UA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Helvetica" panose="020B0604020202020204" pitchFamily="34" charset="0"/>
                        </a:rPr>
                        <a:t>та спосіб передачі параметру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Helvetica" panose="020B0604020202020204" pitchFamily="34" charset="0"/>
                        </a:rPr>
                        <a:t>При виклику методу на місці параметра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031825"/>
                  </a:ext>
                </a:extLst>
              </a:tr>
              <a:tr h="1028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    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Відсутній 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Параметр вважається </a:t>
                      </a:r>
                      <a:r>
                        <a:rPr kumimoji="0" lang="uk-UA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вхідним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, тобто передається методу </a:t>
                      </a:r>
                      <a:r>
                        <a:rPr kumimoji="0" lang="uk-UA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за значенням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Відповідний аргумент може бути змінною 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(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об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’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єктом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) 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або виразом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024581"/>
                  </a:ext>
                </a:extLst>
              </a:tr>
              <a:tr h="13106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6C8FE"/>
                          </a:solidFill>
                          <a:effectLst/>
                          <a:latin typeface="Courier New" panose="02070309020205020404" pitchFamily="49" charset="0"/>
                        </a:rPr>
                        <a:t>out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Параметр вважається </a:t>
                      </a:r>
                      <a:r>
                        <a:rPr kumimoji="0" lang="uk-UA" alt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вихідним</a:t>
                      </a: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, тобто визначається всередині методу; параметр передається </a:t>
                      </a:r>
                      <a:r>
                        <a:rPr kumimoji="0" lang="uk-UA" alt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за посиланням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Відповідний аргумент може бути </a:t>
                      </a:r>
                      <a:r>
                        <a:rPr kumimoji="0" lang="uk-UA" altLang="ru-RU" sz="2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тільки змінною </a:t>
                      </a: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(об</a:t>
                      </a: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’</a:t>
                      </a:r>
                      <a:r>
                        <a:rPr kumimoji="0" lang="uk-UA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єктом</a:t>
                      </a: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)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8839116"/>
                  </a:ext>
                </a:extLst>
              </a:tr>
              <a:tr h="16825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86C8FE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+mn-cs"/>
                        </a:rPr>
                        <a:t>ref</a:t>
                      </a:r>
                      <a:endParaRPr kumimoji="0" lang="ru-RU" altLang="ru-RU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86C8FE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+mn-cs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Параметр вважається </a:t>
                      </a:r>
                      <a:r>
                        <a:rPr kumimoji="0" lang="uk-UA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вхідним-вихідним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, тобто його значення, що передається методу, може бути змінене; параметр передається </a:t>
                      </a:r>
                      <a:r>
                        <a:rPr kumimoji="0" lang="uk-UA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за посиланням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Відповідний аргумент може бути тільки </a:t>
                      </a:r>
                      <a:r>
                        <a:rPr kumimoji="0" lang="uk-UA" altLang="ru-RU" sz="2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проініціалізованою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змінною (об</a:t>
                      </a:r>
                      <a:r>
                        <a:rPr kumimoji="0" lang="en-US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’</a:t>
                      </a: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єктом)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350874"/>
                  </a:ext>
                </a:extLst>
              </a:tr>
              <a:tr h="161543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86C8FE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+mn-cs"/>
                        </a:rPr>
                        <a:t>params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Параметр може бути списком однотипних елементів 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Відповідний аргумент є списком змінних одного типу, який може містити довільну кількість елементів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</a:rPr>
                        <a:t>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54549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60350"/>
            <a:ext cx="8785225" cy="626427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solidFill>
                  <a:srgbClr val="FFC000"/>
                </a:solidFill>
                <a:latin typeface="Helvetica" panose="020B0604020202020204" pitchFamily="34" charset="0"/>
              </a:rPr>
              <a:t>Приклад:</a:t>
            </a:r>
            <a:r>
              <a:rPr lang="en-US" altLang="ru-RU" sz="2400" b="1" dirty="0">
                <a:solidFill>
                  <a:srgbClr val="FF3300"/>
                </a:solidFill>
              </a:rPr>
              <a:t> </a:t>
            </a:r>
            <a:r>
              <a:rPr lang="en-US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чи змінює 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метод </a:t>
            </a:r>
            <a:r>
              <a:rPr lang="uk-UA" altLang="ru-RU" sz="2400" b="1" dirty="0" smtClean="0">
                <a:solidFill>
                  <a:srgbClr val="00FF00"/>
                </a:solidFill>
                <a:latin typeface="Courier New" panose="02070309020205020404" pitchFamily="49" charset="0"/>
              </a:rPr>
              <a:t>свої 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аргументи ?</a:t>
            </a:r>
            <a:endParaRPr lang="en-US" altLang="ru-RU" sz="2400" b="1" dirty="0">
              <a:solidFill>
                <a:srgbClr val="00FF00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Program</a:t>
            </a:r>
            <a:r>
              <a:rPr lang="en-US" altLang="ru-RU" sz="2400" b="1" noProof="1">
                <a:latin typeface="Courier New" panose="02070309020205020404" pitchFamily="49" charset="0"/>
              </a:rPr>
              <a:t> 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400" b="1" dirty="0">
                <a:latin typeface="Courier New" panose="02070309020205020404" pitchFamily="49" charset="0"/>
              </a:rPr>
              <a:t>change (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a,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b)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temp = a; a = b; b  = temp;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AAEBF4"/>
                </a:solidFill>
                <a:latin typeface="Courier New" panose="02070309020205020404" pitchFamily="49" charset="0"/>
              </a:rPr>
              <a:t>     </a:t>
            </a:r>
            <a:r>
              <a:rPr lang="en-US" altLang="ru-RU" sz="2400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change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{0}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{1}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400" b="1" noProof="1">
                <a:latin typeface="Courier New" panose="02070309020205020404" pitchFamily="49" charset="0"/>
              </a:rPr>
              <a:t>,</a:t>
            </a: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                   a, b</a:t>
            </a:r>
            <a:r>
              <a:rPr lang="en-US" altLang="ru-RU" sz="2400" b="1" noProof="1">
                <a:latin typeface="Courier New" panose="02070309020205020404" pitchFamily="49" charset="0"/>
              </a:rPr>
              <a:t>);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400" b="1" dirty="0">
                <a:latin typeface="Courier New" panose="02070309020205020404" pitchFamily="49" charset="0"/>
              </a:rPr>
              <a:t>Main()</a:t>
            </a:r>
            <a:endParaRPr lang="en-US" altLang="ru-RU" sz="2400" b="1" noProof="1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x = 10, y = 20;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change (x, y);</a:t>
            </a:r>
            <a:endParaRPr lang="en-US" altLang="ru-RU" sz="2400" b="1" noProof="1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>
                <a:solidFill>
                  <a:srgbClr val="FF3300"/>
                </a:solidFill>
                <a:latin typeface="Courier New" panose="02070309020205020404" pitchFamily="49" charset="0"/>
              </a:rPr>
              <a:t>"</a:t>
            </a:r>
            <a:r>
              <a:rPr lang="uk-UA" altLang="ru-RU" sz="2400" b="1" dirty="0">
                <a:solidFill>
                  <a:srgbClr val="FF3300"/>
                </a:solidFill>
                <a:latin typeface="Courier New" panose="02070309020205020404" pitchFamily="49" charset="0"/>
              </a:rPr>
              <a:t>Після </a:t>
            </a:r>
            <a:r>
              <a:rPr lang="en-US" altLang="ru-RU" sz="2400" b="1" dirty="0">
                <a:solidFill>
                  <a:srgbClr val="FF3300"/>
                </a:solidFill>
                <a:latin typeface="Courier New" panose="02070309020205020404" pitchFamily="49" charset="0"/>
              </a:rPr>
              <a:t>change</a:t>
            </a:r>
            <a:r>
              <a:rPr lang="en-US" altLang="ru-RU" sz="2400" b="1" noProof="1">
                <a:solidFill>
                  <a:srgbClr val="FF3300"/>
                </a:solidFill>
                <a:latin typeface="Courier New" panose="02070309020205020404" pitchFamily="49" charset="0"/>
              </a:rPr>
              <a:t>: </a:t>
            </a:r>
            <a:endParaRPr lang="en-US" altLang="ru-RU" sz="2400" b="1" dirty="0">
              <a:solidFill>
                <a:srgbClr val="FF33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FF3300"/>
                </a:solidFill>
                <a:latin typeface="Courier New" panose="02070309020205020404" pitchFamily="49" charset="0"/>
              </a:rPr>
              <a:t>                       </a:t>
            </a:r>
            <a:r>
              <a:rPr lang="en-US" altLang="ru-RU" sz="2400" b="1" noProof="1">
                <a:solidFill>
                  <a:srgbClr val="FF3300"/>
                </a:solidFill>
                <a:latin typeface="Courier New" panose="02070309020205020404" pitchFamily="49" charset="0"/>
              </a:rPr>
              <a:t>{0}</a:t>
            </a:r>
            <a:r>
              <a:rPr lang="uk-UA" altLang="ru-RU" sz="2400" b="1" dirty="0">
                <a:solidFill>
                  <a:srgbClr val="FF33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FF3300"/>
                </a:solidFill>
                <a:latin typeface="Courier New" panose="02070309020205020404" pitchFamily="49" charset="0"/>
              </a:rPr>
              <a:t>{1} </a:t>
            </a:r>
            <a:r>
              <a:rPr lang="en-US" altLang="ru-RU" sz="2400" b="1" noProof="1">
                <a:solidFill>
                  <a:srgbClr val="FF33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400" b="1" noProof="1">
                <a:latin typeface="Courier New" panose="02070309020205020404" pitchFamily="49" charset="0"/>
              </a:rPr>
              <a:t>, </a:t>
            </a:r>
            <a:r>
              <a:rPr lang="en-US" altLang="ru-RU" sz="2400" b="1" dirty="0">
                <a:latin typeface="Courier New" panose="02070309020205020404" pitchFamily="49" charset="0"/>
              </a:rPr>
              <a:t>x, y</a:t>
            </a:r>
            <a:r>
              <a:rPr lang="en-US" altLang="ru-RU" sz="2400" b="1" noProof="1">
                <a:latin typeface="Courier New" panose="02070309020205020404" pitchFamily="49" charset="0"/>
              </a:rPr>
              <a:t>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}</a:t>
            </a: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713788" cy="626427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solidFill>
                  <a:srgbClr val="FFC000"/>
                </a:solidFill>
                <a:latin typeface="Helvetica" panose="020B0604020202020204" pitchFamily="34" charset="0"/>
              </a:rPr>
              <a:t>Приклад: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метод міняє місцями свої аргументи 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!</a:t>
            </a:r>
            <a:endParaRPr lang="en-US" altLang="ru-RU" sz="2400" b="1" dirty="0">
              <a:solidFill>
                <a:srgbClr val="00FF00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Program</a:t>
            </a:r>
            <a:r>
              <a:rPr lang="en-US" altLang="ru-RU" sz="2400" b="1" noProof="1">
                <a:latin typeface="Courier New" panose="02070309020205020404" pitchFamily="49" charset="0"/>
              </a:rPr>
              <a:t> 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400" b="1" dirty="0">
                <a:latin typeface="Courier New" panose="02070309020205020404" pitchFamily="49" charset="0"/>
              </a:rPr>
              <a:t>change (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a,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b)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temp = a; a = b; b  = temp;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AAEBF4"/>
                </a:solidFill>
                <a:latin typeface="Courier New" panose="02070309020205020404" pitchFamily="49" charset="0"/>
              </a:rPr>
              <a:t>     </a:t>
            </a:r>
            <a:r>
              <a:rPr lang="en-US" altLang="ru-RU" sz="2400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change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{0}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{1}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400" b="1" noProof="1">
                <a:latin typeface="Courier New" panose="02070309020205020404" pitchFamily="49" charset="0"/>
              </a:rPr>
              <a:t>,</a:t>
            </a: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                   a, b</a:t>
            </a:r>
            <a:r>
              <a:rPr lang="en-US" altLang="ru-RU" sz="2400" b="1" noProof="1">
                <a:latin typeface="Courier New" panose="02070309020205020404" pitchFamily="49" charset="0"/>
              </a:rPr>
              <a:t>);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339933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400" b="1" dirty="0">
                <a:latin typeface="Courier New" panose="02070309020205020404" pitchFamily="49" charset="0"/>
              </a:rPr>
              <a:t>Main()</a:t>
            </a:r>
            <a:endParaRPr lang="en-US" altLang="ru-RU" sz="2400" b="1" noProof="1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x = 10, y = 20;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   change (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</a:t>
            </a:r>
            <a:r>
              <a:rPr lang="en-US" altLang="ru-RU" sz="2400" b="1" dirty="0">
                <a:latin typeface="Courier New" panose="02070309020205020404" pitchFamily="49" charset="0"/>
              </a:rPr>
              <a:t> x,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</a:t>
            </a:r>
            <a:r>
              <a:rPr lang="en-US" altLang="ru-RU" sz="2400" b="1" dirty="0">
                <a:latin typeface="Courier New" panose="02070309020205020404" pitchFamily="49" charset="0"/>
              </a:rPr>
              <a:t> y);</a:t>
            </a:r>
            <a:endParaRPr lang="en-US" altLang="ru-RU" sz="2400" b="1" noProof="1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uk-UA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Після 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change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 </a:t>
            </a:r>
            <a:endParaRPr lang="en-US" altLang="ru-RU" sz="2400" b="1" dirty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                      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{0}</a:t>
            </a:r>
            <a:r>
              <a:rPr lang="uk-UA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{1} </a:t>
            </a:r>
            <a:r>
              <a:rPr lang="en-US" altLang="ru-RU" sz="24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400" b="1" noProof="1">
                <a:latin typeface="Courier New" panose="02070309020205020404" pitchFamily="49" charset="0"/>
              </a:rPr>
              <a:t>, </a:t>
            </a:r>
            <a:r>
              <a:rPr lang="en-US" altLang="ru-RU" sz="2400" b="1" dirty="0">
                <a:latin typeface="Courier New" panose="02070309020205020404" pitchFamily="49" charset="0"/>
              </a:rPr>
              <a:t>x, y</a:t>
            </a:r>
            <a:r>
              <a:rPr lang="en-US" altLang="ru-RU" sz="2400" b="1" noProof="1">
                <a:latin typeface="Courier New" panose="02070309020205020404" pitchFamily="49" charset="0"/>
              </a:rPr>
              <a:t>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}</a:t>
            </a: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642350" cy="6264275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3600" b="1" dirty="0">
                <a:solidFill>
                  <a:srgbClr val="FFC000"/>
                </a:solidFill>
                <a:latin typeface="Helvetica" panose="020B0604020202020204" pitchFamily="34" charset="0"/>
              </a:rPr>
              <a:t>Зауваження.</a:t>
            </a:r>
            <a:r>
              <a:rPr lang="uk-UA" altLang="ru-RU" sz="3600" dirty="0">
                <a:solidFill>
                  <a:srgbClr val="FFC000"/>
                </a:solidFill>
                <a:latin typeface="Helvetica" panose="020B0604020202020204" pitchFamily="34" charset="0"/>
              </a:rPr>
              <a:t> </a:t>
            </a:r>
            <a:endParaRPr lang="en-US" altLang="ru-RU" sz="3600" dirty="0" smtClean="0">
              <a:solidFill>
                <a:srgbClr val="FFC000"/>
              </a:solidFill>
              <a:latin typeface="Helvetica" panose="020B0604020202020204" pitchFamily="34" charset="0"/>
            </a:endParaRPr>
          </a:p>
          <a:p>
            <a:pPr marL="457200" indent="-457200" algn="just" eaLnBrk="1" hangingPunct="1">
              <a:lnSpc>
                <a:spcPct val="80000"/>
              </a:lnSpc>
              <a:buFontTx/>
              <a:buAutoNum type="arabicParenR"/>
              <a:defRPr/>
            </a:pPr>
            <a:r>
              <a:rPr lang="uk-UA" altLang="ru-RU" sz="2800" dirty="0" smtClean="0">
                <a:latin typeface="Helvetica" panose="020B0604020202020204" pitchFamily="34" charset="0"/>
              </a:rPr>
              <a:t>Важливо </a:t>
            </a:r>
            <a:r>
              <a:rPr lang="uk-UA" altLang="ru-RU" sz="2800" dirty="0">
                <a:latin typeface="Helvetica" panose="020B0604020202020204" pitchFamily="34" charset="0"/>
              </a:rPr>
              <a:t>зазначити принципову різницю між параметрами з модифікаторами</a:t>
            </a:r>
            <a:r>
              <a:rPr lang="uk-UA" altLang="ru-RU" sz="2800" dirty="0"/>
              <a:t> </a:t>
            </a:r>
            <a:r>
              <a:rPr lang="en-US" altLang="ru-RU" sz="2800" b="1" dirty="0">
                <a:solidFill>
                  <a:srgbClr val="00B0F0"/>
                </a:solidFill>
                <a:latin typeface="Courier New" panose="02070309020205020404" pitchFamily="49" charset="0"/>
              </a:rPr>
              <a:t>out</a:t>
            </a:r>
            <a:r>
              <a:rPr lang="uk-UA" altLang="ru-RU" sz="2800" dirty="0"/>
              <a:t> </a:t>
            </a:r>
            <a:r>
              <a:rPr lang="uk-UA" altLang="ru-RU" sz="2800" dirty="0">
                <a:latin typeface="Helvetica" panose="020B0604020202020204" pitchFamily="34" charset="0"/>
              </a:rPr>
              <a:t>та</a:t>
            </a:r>
            <a:r>
              <a:rPr lang="uk-UA" altLang="ru-RU" sz="2800" dirty="0"/>
              <a:t> </a:t>
            </a:r>
            <a:r>
              <a:rPr lang="en-US" altLang="ru-RU" sz="28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</a:t>
            </a:r>
            <a:r>
              <a:rPr lang="uk-UA" altLang="ru-RU" sz="2800" dirty="0"/>
              <a:t>. </a:t>
            </a:r>
            <a:r>
              <a:rPr lang="uk-UA" altLang="ru-RU" sz="2800" dirty="0">
                <a:latin typeface="Helvetica" panose="020B0604020202020204" pitchFamily="34" charset="0"/>
              </a:rPr>
              <a:t>Аргумент, що передається методу на місці вихідного параметра із модифікатором</a:t>
            </a:r>
            <a:r>
              <a:rPr lang="uk-UA" altLang="ru-RU" sz="2800" dirty="0"/>
              <a:t> </a:t>
            </a:r>
            <a:r>
              <a:rPr lang="en-US" altLang="ru-RU" sz="2800" b="1" dirty="0">
                <a:solidFill>
                  <a:srgbClr val="00B0F0"/>
                </a:solidFill>
                <a:latin typeface="Courier New" panose="02070309020205020404" pitchFamily="49" charset="0"/>
              </a:rPr>
              <a:t>out</a:t>
            </a:r>
            <a:r>
              <a:rPr lang="uk-UA" altLang="ru-RU" sz="2800" dirty="0">
                <a:latin typeface="Helvetica" panose="020B0604020202020204" pitchFamily="34" charset="0"/>
              </a:rPr>
              <a:t>,</a:t>
            </a:r>
            <a:r>
              <a:rPr lang="en-US" altLang="ru-RU" sz="2800" dirty="0">
                <a:latin typeface="Helvetica" panose="020B0604020202020204" pitchFamily="34" charset="0"/>
              </a:rPr>
              <a:t> </a:t>
            </a:r>
            <a:r>
              <a:rPr lang="uk-UA" altLang="ru-RU" sz="2800" dirty="0" smtClean="0">
                <a:latin typeface="Helvetica" panose="020B0604020202020204" pitchFamily="34" charset="0"/>
              </a:rPr>
              <a:t>може не </a:t>
            </a:r>
            <a:r>
              <a:rPr lang="uk-UA" altLang="ru-RU" sz="2800" dirty="0" err="1" smtClean="0">
                <a:latin typeface="Helvetica" panose="020B0604020202020204" pitchFamily="34" charset="0"/>
              </a:rPr>
              <a:t>ініціалізуватись</a:t>
            </a:r>
            <a:r>
              <a:rPr lang="uk-UA" altLang="ru-RU" sz="2800" dirty="0" smtClean="0">
                <a:latin typeface="Helvetica" panose="020B0604020202020204" pitchFamily="34" charset="0"/>
              </a:rPr>
              <a:t> </a:t>
            </a:r>
            <a:r>
              <a:rPr lang="uk-UA" altLang="ru-RU" sz="2800" dirty="0">
                <a:latin typeface="Helvetica" panose="020B0604020202020204" pitchFamily="34" charset="0"/>
              </a:rPr>
              <a:t>перед викликом методу, адже його значення визначається у методі. Аргумент, що передається в ролі параметру з модифікатором</a:t>
            </a:r>
            <a:r>
              <a:rPr lang="uk-UA" altLang="ru-RU" sz="2800" dirty="0"/>
              <a:t> </a:t>
            </a:r>
            <a:r>
              <a:rPr lang="en-US" altLang="ru-RU" sz="28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</a:t>
            </a:r>
            <a:r>
              <a:rPr lang="uk-UA" altLang="ru-RU" sz="2800" dirty="0">
                <a:latin typeface="Helvetica" panose="020B0604020202020204" pitchFamily="34" charset="0"/>
              </a:rPr>
              <a:t>, </a:t>
            </a:r>
            <a:r>
              <a:rPr lang="uk-UA" altLang="ru-RU" sz="2800" b="1" i="1" dirty="0">
                <a:latin typeface="Helvetica" panose="020B0604020202020204" pitchFamily="34" charset="0"/>
              </a:rPr>
              <a:t>обов’язково повинен бути </a:t>
            </a:r>
            <a:r>
              <a:rPr lang="uk-UA" altLang="ru-RU" sz="2800" b="1" i="1" dirty="0" err="1">
                <a:latin typeface="Helvetica" panose="020B0604020202020204" pitchFamily="34" charset="0"/>
              </a:rPr>
              <a:t>проініціалізованим</a:t>
            </a:r>
            <a:r>
              <a:rPr lang="uk-UA" altLang="ru-RU" sz="2800" dirty="0">
                <a:latin typeface="Helvetica" panose="020B0604020202020204" pitchFamily="34" charset="0"/>
              </a:rPr>
              <a:t> перед викликом методу. </a:t>
            </a:r>
            <a:endParaRPr lang="en-US" altLang="ru-RU" sz="2800" dirty="0" smtClean="0">
              <a:latin typeface="Helvetica" panose="020B0604020202020204" pitchFamily="34" charset="0"/>
            </a:endParaRPr>
          </a:p>
          <a:p>
            <a:pPr marL="457200" indent="-457200" algn="just">
              <a:lnSpc>
                <a:spcPct val="80000"/>
              </a:lnSpc>
              <a:buFontTx/>
              <a:buAutoNum type="arabicParenR"/>
              <a:defRPr/>
            </a:pPr>
            <a:r>
              <a:rPr lang="uk-UA" altLang="ru-RU" sz="2800" dirty="0" smtClean="0">
                <a:latin typeface="Helvetica" panose="020B0604020202020204" pitchFamily="34" charset="0"/>
              </a:rPr>
              <a:t>В </a:t>
            </a:r>
            <a:r>
              <a:rPr lang="uk-UA" altLang="ru-RU" sz="2800" dirty="0">
                <a:latin typeface="Helvetica" panose="020B0604020202020204" pitchFamily="34" charset="0"/>
              </a:rPr>
              <a:t>оголошенні методу модифікатор </a:t>
            </a:r>
            <a:r>
              <a:rPr lang="en-US" altLang="ru-RU" sz="28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params</a:t>
            </a:r>
            <a:r>
              <a:rPr lang="en-US" altLang="ru-RU" sz="2800" dirty="0">
                <a:latin typeface="Helvetica" panose="020B0604020202020204" pitchFamily="34" charset="0"/>
              </a:rPr>
              <a:t> </a:t>
            </a:r>
            <a:r>
              <a:rPr lang="uk-UA" altLang="ru-RU" sz="2800" dirty="0">
                <a:latin typeface="Helvetica" panose="020B0604020202020204" pitchFamily="34" charset="0"/>
              </a:rPr>
              <a:t>може бути лише один. Додаткові параметри після </a:t>
            </a:r>
            <a:r>
              <a:rPr lang="en-US" altLang="ru-RU" sz="28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params</a:t>
            </a:r>
            <a:r>
              <a:rPr lang="uk-UA" altLang="ru-RU" sz="2800" dirty="0">
                <a:latin typeface="Helvetica" panose="020B0604020202020204" pitchFamily="34" charset="0"/>
              </a:rPr>
              <a:t> також </a:t>
            </a:r>
            <a:r>
              <a:rPr lang="uk-UA" altLang="ru-RU" sz="2800" dirty="0" smtClean="0">
                <a:latin typeface="Helvetica" panose="020B0604020202020204" pitchFamily="34" charset="0"/>
              </a:rPr>
              <a:t>неприпустимі.</a:t>
            </a:r>
            <a:endParaRPr lang="ru-RU" altLang="ru-RU" sz="2800" dirty="0">
              <a:latin typeface="Helvetica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08962" cy="43338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  <a:latin typeface="Helvetica" panose="020B0604020202020204" pitchFamily="34" charset="0"/>
              </a:rPr>
              <a:t>Метод</a:t>
            </a:r>
            <a:r>
              <a:rPr lang="en-US" altLang="ru-RU" sz="4000" b="1" dirty="0">
                <a:solidFill>
                  <a:srgbClr val="FFC000"/>
                </a:solidFill>
              </a:rPr>
              <a:t>  </a:t>
            </a:r>
            <a:r>
              <a:rPr lang="en-US" altLang="ru-RU" sz="4000" b="1" dirty="0">
                <a:solidFill>
                  <a:srgbClr val="FFC000"/>
                </a:solidFill>
                <a:latin typeface="Courier New" panose="02070309020205020404" pitchFamily="49" charset="0"/>
              </a:rPr>
              <a:t>Main ()</a:t>
            </a:r>
            <a:r>
              <a:rPr lang="en-US" altLang="ru-RU" sz="4000" b="1" dirty="0">
                <a:solidFill>
                  <a:srgbClr val="FFC000"/>
                </a:solidFill>
              </a:rPr>
              <a:t> </a:t>
            </a:r>
            <a:r>
              <a:rPr lang="uk-UA" altLang="ru-RU" sz="4000" b="1" dirty="0">
                <a:solidFill>
                  <a:srgbClr val="FFC000"/>
                </a:solidFill>
                <a:latin typeface="Helvetica" panose="020B0604020202020204" pitchFamily="34" charset="0"/>
              </a:rPr>
              <a:t>в мові </a:t>
            </a:r>
            <a:r>
              <a:rPr lang="en-US" altLang="ru-RU" sz="4000" b="1" dirty="0">
                <a:solidFill>
                  <a:srgbClr val="FFC000"/>
                </a:solidFill>
                <a:latin typeface="Helvetica" panose="020B0604020202020204" pitchFamily="34" charset="0"/>
              </a:rPr>
              <a:t>C#</a:t>
            </a:r>
            <a:endParaRPr lang="ru-RU" altLang="ru-RU" sz="4000" b="1" dirty="0">
              <a:solidFill>
                <a:srgbClr val="FFC000"/>
              </a:solidFill>
              <a:latin typeface="Helvetica" panose="020B0604020202020204" pitchFamily="34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179513" y="765175"/>
            <a:ext cx="8784976" cy="5904185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dirty="0">
                <a:latin typeface="Helvetica" panose="020B0604020202020204" pitchFamily="34" charset="0"/>
              </a:rPr>
              <a:t>Метод</a:t>
            </a:r>
            <a:r>
              <a:rPr lang="uk-UA" altLang="ru-RU" sz="2300" dirty="0"/>
              <a:t>  </a:t>
            </a:r>
            <a:r>
              <a:rPr lang="en-US" altLang="ru-RU" sz="2300" b="1" dirty="0">
                <a:latin typeface="Courier New" panose="02070309020205020404" pitchFamily="49" charset="0"/>
              </a:rPr>
              <a:t>Main ()</a:t>
            </a:r>
            <a:r>
              <a:rPr lang="en-US" altLang="ru-RU" sz="2300" dirty="0"/>
              <a:t> </a:t>
            </a:r>
            <a:r>
              <a:rPr lang="uk-UA" altLang="ru-RU" sz="2300" dirty="0">
                <a:latin typeface="Helvetica" panose="020B0604020202020204" pitchFamily="34" charset="0"/>
              </a:rPr>
              <a:t>відіграє особливу роль, яка полягає в тому, що при виконанні проекту мови </a:t>
            </a:r>
            <a:r>
              <a:rPr lang="en-US" altLang="ru-RU" sz="2300" dirty="0">
                <a:latin typeface="Helvetica" panose="020B0604020202020204" pitchFamily="34" charset="0"/>
              </a:rPr>
              <a:t>C# </a:t>
            </a:r>
            <a:r>
              <a:rPr lang="ru-RU" altLang="ru-RU" sz="2300" dirty="0">
                <a:latin typeface="Helvetica" panose="020B0604020202020204" pitchFamily="34" charset="0"/>
              </a:rPr>
              <a:t> </a:t>
            </a:r>
            <a:r>
              <a:rPr lang="ru-RU" altLang="ru-RU" sz="2300" dirty="0" err="1">
                <a:latin typeface="Helvetica" panose="020B0604020202020204" pitchFamily="34" charset="0"/>
              </a:rPr>
              <a:t>йому</a:t>
            </a:r>
            <a:r>
              <a:rPr lang="ru-RU" altLang="ru-RU" sz="2300" dirty="0">
                <a:latin typeface="Helvetica" panose="020B0604020202020204" pitchFamily="34" charset="0"/>
              </a:rPr>
              <a:t> </a:t>
            </a:r>
            <a:r>
              <a:rPr lang="ru-RU" altLang="ru-RU" sz="2300" dirty="0" err="1">
                <a:latin typeface="Helvetica" panose="020B0604020202020204" pitchFamily="34" charset="0"/>
              </a:rPr>
              <a:t>першому</a:t>
            </a:r>
            <a:r>
              <a:rPr lang="ru-RU" altLang="ru-RU" sz="2300" dirty="0">
                <a:latin typeface="Helvetica" panose="020B0604020202020204" pitchFamily="34" charset="0"/>
              </a:rPr>
              <a:t> </a:t>
            </a:r>
            <a:r>
              <a:rPr lang="ru-RU" altLang="ru-RU" sz="2300" dirty="0" err="1">
                <a:latin typeface="Helvetica" panose="020B0604020202020204" pitchFamily="34" charset="0"/>
              </a:rPr>
              <a:t>передається</a:t>
            </a:r>
            <a:r>
              <a:rPr lang="ru-RU" altLang="ru-RU" sz="2300" dirty="0">
                <a:latin typeface="Helvetica" panose="020B0604020202020204" pitchFamily="34" charset="0"/>
              </a:rPr>
              <a:t> </a:t>
            </a:r>
            <a:r>
              <a:rPr lang="ru-RU" altLang="ru-RU" sz="2300" dirty="0" err="1">
                <a:latin typeface="Helvetica" panose="020B0604020202020204" pitchFamily="34" charset="0"/>
              </a:rPr>
              <a:t>керування</a:t>
            </a:r>
            <a:r>
              <a:rPr lang="ru-RU" altLang="ru-RU" sz="2300" dirty="0">
                <a:latin typeface="Helvetica" panose="020B0604020202020204" pitchFamily="34" charset="0"/>
              </a:rPr>
              <a:t> </a:t>
            </a:r>
            <a:r>
              <a:rPr lang="uk-UA" altLang="ru-RU" sz="2300" dirty="0">
                <a:latin typeface="Helvetica" panose="020B0604020202020204" pitchFamily="34" charset="0"/>
              </a:rPr>
              <a:t>(тому він має бути статичним). Може одержувати параметри від зовнішнього середовища та може повертати результат цілого типу. В останньому випадку цей результат</a:t>
            </a:r>
            <a:r>
              <a:rPr lang="en-US" altLang="ru-RU" sz="2300" dirty="0">
                <a:latin typeface="Helvetica" panose="020B0604020202020204" pitchFamily="34" charset="0"/>
              </a:rPr>
              <a:t> </a:t>
            </a:r>
            <a:r>
              <a:rPr lang="uk-UA" altLang="ru-RU" sz="2300" dirty="0">
                <a:latin typeface="Helvetica" panose="020B0604020202020204" pitchFamily="34" charset="0"/>
              </a:rPr>
              <a:t>інтерпретується як код завершення роботи проекту та може бути проаналізований системою,  наприклад: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23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noProof="1">
                <a:solidFill>
                  <a:srgbClr val="00B0F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noProof="1">
                <a:latin typeface="Courier New" panose="02070309020205020404" pitchFamily="49" charset="0"/>
              </a:rPr>
              <a:t>Main</a:t>
            </a:r>
            <a:r>
              <a:rPr lang="uk-UA" altLang="ru-RU" sz="2300" b="1" dirty="0">
                <a:latin typeface="Courier New" panose="02070309020205020404" pitchFamily="49" charset="0"/>
              </a:rPr>
              <a:t> </a:t>
            </a:r>
            <a:r>
              <a:rPr lang="uk-UA" altLang="ru-RU" sz="2300" b="1" noProof="1">
                <a:latin typeface="Courier New" panose="02070309020205020404" pitchFamily="49" charset="0"/>
              </a:rPr>
              <a:t>(</a:t>
            </a:r>
            <a:r>
              <a:rPr lang="en-US" altLang="ru-RU" sz="23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2300" b="1" noProof="1">
                <a:latin typeface="Courier New" panose="02070309020205020404" pitchFamily="49" charset="0"/>
              </a:rPr>
              <a:t>[] args)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endParaRPr lang="uk-UA" altLang="ru-RU" sz="23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00B0F0"/>
                </a:solidFill>
                <a:latin typeface="Courier New" panose="02070309020205020404" pitchFamily="49" charset="0"/>
              </a:rPr>
              <a:t>if</a:t>
            </a:r>
            <a:r>
              <a:rPr lang="en-US" altLang="ru-RU" sz="23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(… </a:t>
            </a:r>
            <a:r>
              <a:rPr lang="en-US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/*</a:t>
            </a:r>
            <a:r>
              <a:rPr lang="uk-UA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сталась деяка помилка</a:t>
            </a:r>
            <a:r>
              <a:rPr lang="en-US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*/ </a:t>
            </a:r>
            <a:r>
              <a:rPr lang="en-US" altLang="ru-RU" sz="2300" b="1" dirty="0">
                <a:latin typeface="Courier New" panose="02070309020205020404" pitchFamily="49" charset="0"/>
              </a:rPr>
              <a:t>)</a:t>
            </a:r>
            <a:r>
              <a:rPr lang="uk-UA" altLang="ru-RU" sz="2300" b="1" dirty="0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00B0F0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2300" b="1" dirty="0">
                <a:latin typeface="Courier New" panose="02070309020205020404" pitchFamily="49" charset="0"/>
              </a:rPr>
              <a:t> 1;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00B0F0"/>
                </a:solidFill>
                <a:latin typeface="Courier New" panose="02070309020205020404" pitchFamily="49" charset="0"/>
              </a:rPr>
              <a:t>if</a:t>
            </a:r>
            <a:r>
              <a:rPr lang="en-US" altLang="ru-RU" sz="23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(… </a:t>
            </a:r>
            <a:r>
              <a:rPr lang="en-US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/*</a:t>
            </a:r>
            <a:r>
              <a:rPr lang="uk-UA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сталась </a:t>
            </a:r>
            <a:r>
              <a:rPr lang="ru-RU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фатальна</a:t>
            </a:r>
            <a:r>
              <a:rPr lang="uk-UA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 помилка</a:t>
            </a:r>
            <a:r>
              <a:rPr lang="en-US" altLang="ru-RU" sz="2300" b="1" dirty="0">
                <a:solidFill>
                  <a:srgbClr val="00FF00"/>
                </a:solidFill>
                <a:latin typeface="Courier New" panose="02070309020205020404" pitchFamily="49" charset="0"/>
              </a:rPr>
              <a:t>*/ </a:t>
            </a:r>
            <a:r>
              <a:rPr lang="en-US" altLang="ru-RU" sz="2300" b="1" dirty="0">
                <a:latin typeface="Courier New" panose="02070309020205020404" pitchFamily="49" charset="0"/>
              </a:rPr>
              <a:t>)</a:t>
            </a:r>
            <a:r>
              <a:rPr lang="uk-UA" altLang="ru-RU" sz="2300" b="1" dirty="0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00B0F0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2300" b="1" dirty="0">
                <a:latin typeface="Courier New" panose="02070309020205020404" pitchFamily="49" charset="0"/>
              </a:rPr>
              <a:t> 1</a:t>
            </a:r>
            <a:r>
              <a:rPr lang="ru-RU" altLang="ru-RU" sz="2300" b="1" dirty="0">
                <a:latin typeface="Courier New" panose="02070309020205020404" pitchFamily="49" charset="0"/>
              </a:rPr>
              <a:t>00</a:t>
            </a:r>
            <a:r>
              <a:rPr lang="en-US" altLang="ru-RU" sz="2300" b="1" dirty="0">
                <a:latin typeface="Courier New" panose="02070309020205020404" pitchFamily="49" charset="0"/>
              </a:rPr>
              <a:t>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}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dirty="0">
                <a:latin typeface="Helvetica" panose="020B0604020202020204" pitchFamily="34" charset="0"/>
              </a:rPr>
              <a:t>Якщо метод</a:t>
            </a:r>
            <a:r>
              <a:rPr lang="uk-UA" altLang="ru-RU" sz="2300" dirty="0"/>
              <a:t>  </a:t>
            </a:r>
            <a:r>
              <a:rPr lang="en-US" altLang="ru-RU" sz="2300" b="1" dirty="0">
                <a:latin typeface="Courier New" panose="02070309020205020404" pitchFamily="49" charset="0"/>
              </a:rPr>
              <a:t>Main ()</a:t>
            </a:r>
            <a:r>
              <a:rPr lang="uk-UA" altLang="ru-RU" sz="2300" b="1" dirty="0">
                <a:latin typeface="Courier New" panose="02070309020205020404" pitchFamily="49" charset="0"/>
              </a:rPr>
              <a:t> </a:t>
            </a:r>
            <a:r>
              <a:rPr lang="uk-UA" altLang="ru-RU" sz="2300" dirty="0">
                <a:latin typeface="Helvetica" panose="020B0604020202020204" pitchFamily="34" charset="0"/>
              </a:rPr>
              <a:t>не повертає результату, він має описуватись як</a:t>
            </a:r>
            <a:r>
              <a:rPr lang="uk-UA" altLang="ru-RU" sz="2300" dirty="0"/>
              <a:t> </a:t>
            </a:r>
            <a:r>
              <a:rPr lang="en-US" altLang="ru-RU" sz="2300" b="1" dirty="0">
                <a:solidFill>
                  <a:srgbClr val="00B0F0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2300" dirty="0"/>
              <a:t>.</a:t>
            </a:r>
            <a:endParaRPr lang="uk-UA" altLang="ru-RU" sz="2300" dirty="0"/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dirty="0">
                <a:latin typeface="Helvetica" panose="020B0604020202020204" pitchFamily="34" charset="0"/>
              </a:rPr>
              <a:t>Параметр методу</a:t>
            </a:r>
            <a:r>
              <a:rPr lang="uk-UA" altLang="ru-RU" sz="2300" dirty="0"/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Main ()</a:t>
            </a:r>
            <a:r>
              <a:rPr lang="uk-UA" altLang="ru-RU" sz="2300" dirty="0">
                <a:latin typeface="Helvetica" panose="020B0604020202020204" pitchFamily="34" charset="0"/>
              </a:rPr>
              <a:t>, взагалі кажучи може мати довільний ідентифікатор, але загальноприйнятим є ідентифікатор</a:t>
            </a:r>
            <a:r>
              <a:rPr lang="uk-UA" altLang="ru-RU" sz="2300" dirty="0"/>
              <a:t> </a:t>
            </a:r>
            <a:r>
              <a:rPr lang="en-US" altLang="ru-RU" sz="2300" b="1" noProof="1">
                <a:latin typeface="Courier New" panose="02070309020205020404" pitchFamily="49" charset="0"/>
              </a:rPr>
              <a:t>args</a:t>
            </a:r>
            <a:r>
              <a:rPr lang="uk-UA" altLang="ru-RU" sz="23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15888"/>
            <a:ext cx="8856663" cy="65532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1900" dirty="0">
                <a:latin typeface="Helvetica" panose="020B0604020202020204" pitchFamily="34" charset="0"/>
              </a:rPr>
              <a:t>Отже, враховуючи</a:t>
            </a:r>
            <a:r>
              <a:rPr lang="en-US" altLang="ru-RU" sz="1900" dirty="0">
                <a:latin typeface="Helvetica" panose="020B0604020202020204" pitchFamily="34" charset="0"/>
              </a:rPr>
              <a:t> </a:t>
            </a:r>
            <a:r>
              <a:rPr lang="uk-UA" altLang="ru-RU" sz="1900" dirty="0">
                <a:latin typeface="Helvetica" panose="020B0604020202020204" pitchFamily="34" charset="0"/>
              </a:rPr>
              <a:t>тип результату та список параметрів методу </a:t>
            </a:r>
            <a:r>
              <a:rPr lang="en-US" altLang="ru-RU" sz="1900" b="1" dirty="0">
                <a:latin typeface="Courier New" panose="02070309020205020404" pitchFamily="49" charset="0"/>
              </a:rPr>
              <a:t>Main()</a:t>
            </a:r>
            <a:r>
              <a:rPr lang="uk-UA" altLang="ru-RU" sz="1900" dirty="0">
                <a:latin typeface="Helvetica" panose="020B0604020202020204" pitchFamily="34" charset="0"/>
              </a:rPr>
              <a:t>,</a:t>
            </a:r>
            <a:r>
              <a:rPr lang="en-US" altLang="ru-RU" sz="1900" dirty="0">
                <a:latin typeface="Helvetica" panose="020B0604020202020204" pitchFamily="34" charset="0"/>
              </a:rPr>
              <a:t> </a:t>
            </a:r>
            <a:r>
              <a:rPr lang="uk-UA" altLang="ru-RU" sz="1900" dirty="0">
                <a:latin typeface="Helvetica" panose="020B0604020202020204" pitchFamily="34" charset="0"/>
              </a:rPr>
              <a:t>припустимі наступні 4 синтаксичні форми для нього: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1900" b="1" dirty="0" err="1">
                <a:solidFill>
                  <a:srgbClr val="03CDFD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latin typeface="Courier New" panose="02070309020205020404" pitchFamily="49" charset="0"/>
              </a:rPr>
              <a:t>Main</a:t>
            </a:r>
            <a:r>
              <a:rPr lang="uk-UA" altLang="ru-RU" sz="1900" b="1" dirty="0">
                <a:latin typeface="Courier New" panose="02070309020205020404" pitchFamily="49" charset="0"/>
              </a:rPr>
              <a:t> </a:t>
            </a:r>
            <a:r>
              <a:rPr lang="uk-UA" altLang="ru-RU" sz="1900" b="1" noProof="1">
                <a:latin typeface="Courier New" panose="02070309020205020404" pitchFamily="49" charset="0"/>
              </a:rPr>
              <a:t>(</a:t>
            </a: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1900" b="1" noProof="1">
                <a:latin typeface="Courier New" panose="02070309020205020404" pitchFamily="49" charset="0"/>
              </a:rPr>
              <a:t>[] args)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перша форма методу 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Main()</a:t>
            </a:r>
            <a:endParaRPr lang="uk-UA" altLang="ru-RU" sz="19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...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endParaRPr lang="uk-UA" altLang="ru-RU" sz="19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solidFill>
                  <a:srgbClr val="03CDFD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1900" b="1" dirty="0">
                <a:latin typeface="Courier New" panose="02070309020205020404" pitchFamily="49" charset="0"/>
              </a:rPr>
              <a:t> </a:t>
            </a:r>
            <a:r>
              <a:rPr lang="ru-RU" altLang="ru-RU" sz="1900" b="1" dirty="0">
                <a:latin typeface="Courier New" panose="02070309020205020404" pitchFamily="49" charset="0"/>
              </a:rPr>
              <a:t>0</a:t>
            </a:r>
            <a:r>
              <a:rPr lang="en-US" altLang="ru-RU" sz="1900" b="1" dirty="0">
                <a:latin typeface="Courier New" panose="02070309020205020404" pitchFamily="49" charset="0"/>
              </a:rPr>
              <a:t>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}</a:t>
            </a:r>
            <a:endParaRPr lang="uk-UA" altLang="ru-RU" sz="19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1900" b="1" dirty="0">
                <a:solidFill>
                  <a:srgbClr val="03CDFD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1900" b="1" noProof="1">
                <a:solidFill>
                  <a:srgbClr val="00B0F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latin typeface="Courier New" panose="02070309020205020404" pitchFamily="49" charset="0"/>
              </a:rPr>
              <a:t>Main</a:t>
            </a:r>
            <a:r>
              <a:rPr lang="uk-UA" altLang="ru-RU" sz="1900" b="1" dirty="0">
                <a:latin typeface="Courier New" panose="02070309020205020404" pitchFamily="49" charset="0"/>
              </a:rPr>
              <a:t> </a:t>
            </a:r>
            <a:r>
              <a:rPr lang="uk-UA" altLang="ru-RU" sz="1900" b="1" noProof="1">
                <a:latin typeface="Courier New" panose="02070309020205020404" pitchFamily="49" charset="0"/>
              </a:rPr>
              <a:t>(</a:t>
            </a: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1900" b="1" noProof="1">
                <a:latin typeface="Courier New" panose="02070309020205020404" pitchFamily="49" charset="0"/>
              </a:rPr>
              <a:t>[] args)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друга форма методу 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Main()</a:t>
            </a:r>
            <a:endParaRPr lang="uk-UA" altLang="ru-RU" sz="19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...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1900" b="1" dirty="0" err="1">
                <a:solidFill>
                  <a:srgbClr val="03CDFD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latin typeface="Courier New" panose="02070309020205020404" pitchFamily="49" charset="0"/>
              </a:rPr>
              <a:t>Main</a:t>
            </a:r>
            <a:r>
              <a:rPr lang="uk-UA" altLang="ru-RU" sz="1900" b="1" dirty="0">
                <a:latin typeface="Courier New" panose="02070309020205020404" pitchFamily="49" charset="0"/>
              </a:rPr>
              <a:t> </a:t>
            </a:r>
            <a:r>
              <a:rPr lang="uk-UA" altLang="ru-RU" sz="1900" b="1" noProof="1">
                <a:latin typeface="Courier New" panose="02070309020205020404" pitchFamily="49" charset="0"/>
              </a:rPr>
              <a:t>(</a:t>
            </a:r>
            <a:r>
              <a:rPr lang="en-US" altLang="ru-RU" sz="1900" b="1" dirty="0"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latin typeface="Courier New" panose="02070309020205020404" pitchFamily="49" charset="0"/>
              </a:rPr>
              <a:t>)</a:t>
            </a:r>
            <a:r>
              <a:rPr lang="en-US" altLang="ru-RU" sz="1900" b="1" dirty="0">
                <a:latin typeface="Courier New" panose="02070309020205020404" pitchFamily="49" charset="0"/>
              </a:rPr>
              <a:t> 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третя</a:t>
            </a:r>
            <a:r>
              <a:rPr lang="ru-RU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 форма методу 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Main()</a:t>
            </a:r>
            <a:endParaRPr lang="uk-UA" altLang="ru-RU" sz="19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...</a:t>
            </a:r>
            <a:r>
              <a:rPr lang="en-US" altLang="ru-RU" sz="1900" b="1" dirty="0">
                <a:latin typeface="Courier New" panose="02070309020205020404" pitchFamily="49" charset="0"/>
              </a:rPr>
              <a:t> </a:t>
            </a:r>
            <a:endParaRPr lang="uk-UA" altLang="ru-RU" sz="19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solidFill>
                  <a:srgbClr val="03CDFD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1900" b="1" dirty="0">
                <a:latin typeface="Courier New" panose="02070309020205020404" pitchFamily="49" charset="0"/>
              </a:rPr>
              <a:t> </a:t>
            </a:r>
            <a:r>
              <a:rPr lang="ru-RU" altLang="ru-RU" sz="1900" b="1" dirty="0">
                <a:latin typeface="Courier New" panose="02070309020205020404" pitchFamily="49" charset="0"/>
              </a:rPr>
              <a:t>0</a:t>
            </a:r>
            <a:r>
              <a:rPr lang="en-US" altLang="ru-RU" sz="1900" b="1" dirty="0">
                <a:latin typeface="Courier New" panose="02070309020205020404" pitchFamily="49" charset="0"/>
              </a:rPr>
              <a:t>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}</a:t>
            </a:r>
            <a:endParaRPr lang="uk-UA" altLang="ru-RU" sz="19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1900" b="1" dirty="0">
                <a:solidFill>
                  <a:srgbClr val="03CDFD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1900" b="1" noProof="1">
                <a:solidFill>
                  <a:srgbClr val="03CDFD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latin typeface="Courier New" panose="02070309020205020404" pitchFamily="49" charset="0"/>
              </a:rPr>
              <a:t>Main</a:t>
            </a:r>
            <a:r>
              <a:rPr lang="uk-UA" altLang="ru-RU" sz="1900" b="1" dirty="0">
                <a:latin typeface="Courier New" panose="02070309020205020404" pitchFamily="49" charset="0"/>
              </a:rPr>
              <a:t> </a:t>
            </a:r>
            <a:r>
              <a:rPr lang="uk-UA" altLang="ru-RU" sz="1900" b="1" noProof="1">
                <a:latin typeface="Courier New" panose="02070309020205020404" pitchFamily="49" charset="0"/>
              </a:rPr>
              <a:t>(</a:t>
            </a:r>
            <a:r>
              <a:rPr lang="en-US" altLang="ru-RU" sz="19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latin typeface="Courier New" panose="02070309020205020404" pitchFamily="49" charset="0"/>
              </a:rPr>
              <a:t>)</a:t>
            </a:r>
            <a:r>
              <a:rPr lang="uk-UA" altLang="ru-RU" sz="1900" b="1" dirty="0">
                <a:latin typeface="Courier New" panose="02070309020205020404" pitchFamily="49" charset="0"/>
              </a:rPr>
              <a:t> 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четверта</a:t>
            </a:r>
            <a:r>
              <a:rPr lang="ru-RU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 форма методу 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Main()</a:t>
            </a:r>
            <a:endParaRPr lang="uk-UA" altLang="ru-RU" sz="19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...</a:t>
            </a:r>
            <a:r>
              <a:rPr lang="en-US" altLang="ru-RU" sz="19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1900" b="1" dirty="0">
                <a:latin typeface="Courier New" panose="02070309020205020404" pitchFamily="49" charset="0"/>
              </a:rPr>
              <a:t>}</a:t>
            </a:r>
            <a:endParaRPr lang="uk-UA" altLang="ru-RU" sz="19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260350"/>
            <a:ext cx="8785225" cy="626427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dirty="0" smtClean="0">
                <a:latin typeface="Helvetica" panose="020B0604020202020204" pitchFamily="34" charset="0"/>
              </a:rPr>
              <a:t>Що </a:t>
            </a:r>
            <a:r>
              <a:rPr lang="uk-UA" altLang="ru-RU" sz="2000" dirty="0">
                <a:latin typeface="Helvetica" panose="020B0604020202020204" pitchFamily="34" charset="0"/>
              </a:rPr>
              <a:t>стосується параметрів методу </a:t>
            </a:r>
            <a:r>
              <a:rPr lang="en-US" altLang="ru-RU" sz="2000" b="1" dirty="0">
                <a:latin typeface="Courier New" panose="02070309020205020404" pitchFamily="49" charset="0"/>
              </a:rPr>
              <a:t>Main()</a:t>
            </a:r>
            <a:r>
              <a:rPr lang="uk-UA" altLang="ru-RU" sz="2000" dirty="0">
                <a:latin typeface="Helvetica" panose="020B0604020202020204" pitchFamily="34" charset="0"/>
              </a:rPr>
              <a:t>,</a:t>
            </a:r>
            <a:r>
              <a:rPr lang="en-US" altLang="ru-RU" sz="2000" dirty="0">
                <a:latin typeface="Helvetica" panose="020B0604020202020204" pitchFamily="34" charset="0"/>
              </a:rPr>
              <a:t> </a:t>
            </a:r>
            <a:r>
              <a:rPr lang="uk-UA" altLang="ru-RU" sz="2000" dirty="0">
                <a:latin typeface="Helvetica" panose="020B0604020202020204" pitchFamily="34" charset="0"/>
              </a:rPr>
              <a:t> то вони можуть задаватись у командному рядку, з якого запускається виконуваний файл.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dirty="0">
                <a:latin typeface="Helvetica" panose="020B0604020202020204" pitchFamily="34" charset="0"/>
              </a:rPr>
              <a:t>Наприклад, якщо проект має назву</a:t>
            </a:r>
            <a:r>
              <a:rPr lang="uk-UA" altLang="ru-RU" sz="2000" dirty="0"/>
              <a:t> </a:t>
            </a:r>
            <a:r>
              <a:rPr lang="en-US" altLang="ru-RU" sz="2000" b="1" noProof="1">
                <a:latin typeface="Courier New" panose="02070309020205020404" pitchFamily="49" charset="0"/>
              </a:rPr>
              <a:t>UseMainArgs</a:t>
            </a:r>
            <a:r>
              <a:rPr lang="uk-UA" altLang="ru-RU" sz="2000" dirty="0">
                <a:latin typeface="Helvetica" panose="020B0604020202020204" pitchFamily="34" charset="0"/>
              </a:rPr>
              <a:t>, то задавши команду</a:t>
            </a:r>
            <a:r>
              <a:rPr lang="en-US" altLang="ru-RU" sz="2000" dirty="0">
                <a:latin typeface="Helvetica" panose="020B0604020202020204" pitchFamily="34" charset="0"/>
              </a:rPr>
              <a:t> :</a:t>
            </a:r>
            <a:r>
              <a:rPr lang="uk-UA" altLang="ru-RU" sz="2000" dirty="0"/>
              <a:t> </a:t>
            </a:r>
            <a:r>
              <a:rPr lang="en-US" altLang="ru-RU" sz="2000" b="1" noProof="1">
                <a:latin typeface="Courier New" panose="02070309020205020404" pitchFamily="49" charset="0"/>
              </a:rPr>
              <a:t>UseMainArgs</a:t>
            </a:r>
            <a:r>
              <a:rPr lang="uk-UA" altLang="ru-RU" sz="2000" b="1" dirty="0">
                <a:latin typeface="Courier New" panose="02070309020205020404" pitchFamily="49" charset="0"/>
              </a:rPr>
              <a:t>.</a:t>
            </a:r>
            <a:r>
              <a:rPr lang="en-US" altLang="ru-RU" sz="2000" b="1" dirty="0">
                <a:latin typeface="Courier New" panose="02070309020205020404" pitchFamily="49" charset="0"/>
              </a:rPr>
              <a:t>exe AA 1 two </a:t>
            </a:r>
            <a:r>
              <a:rPr lang="uk-UA" altLang="ru-RU" sz="2000" dirty="0"/>
              <a:t>,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dirty="0">
                <a:latin typeface="Helvetica" panose="020B0604020202020204" pitchFamily="34" charset="0"/>
              </a:rPr>
              <a:t>для наступного методу</a:t>
            </a:r>
            <a:r>
              <a:rPr lang="uk-UA" altLang="ru-RU" sz="2000" dirty="0"/>
              <a:t> </a:t>
            </a:r>
            <a:r>
              <a:rPr lang="en-US" altLang="ru-RU" sz="2000" b="1" dirty="0">
                <a:latin typeface="Courier New" panose="02070309020205020404" pitchFamily="49" charset="0"/>
              </a:rPr>
              <a:t>Main()</a:t>
            </a:r>
            <a:r>
              <a:rPr lang="en-US" altLang="ru-RU" sz="2000" dirty="0"/>
              <a:t>: </a:t>
            </a:r>
            <a:endParaRPr lang="ru-RU" altLang="ru-RU" sz="2000" dirty="0"/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000" b="1" noProof="1">
                <a:latin typeface="Courier New" panose="02070309020205020404" pitchFamily="49" charset="0"/>
              </a:rPr>
              <a:t>Main(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2000" b="1" noProof="1">
                <a:latin typeface="Courier New" panose="02070309020205020404" pitchFamily="49" charset="0"/>
              </a:rPr>
              <a:t>[] args)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000" b="1" dirty="0">
                <a:latin typeface="Courier New" panose="02070309020205020404" pitchFamily="49" charset="0"/>
              </a:rPr>
              <a:t>  </a:t>
            </a:r>
            <a:r>
              <a:rPr lang="en-US" altLang="ru-RU" sz="2000" b="1" noProof="1" smtClean="0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.WriteLine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           (</a:t>
            </a:r>
            <a:r>
              <a:rPr lang="ru-RU" altLang="ru-RU" sz="20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"Кiлькiсть аргументiв = {0}"</a:t>
            </a:r>
            <a:r>
              <a:rPr lang="en-US" altLang="ru-RU" sz="2000" b="1" noProof="1">
                <a:latin typeface="Courier New" panose="02070309020205020404" pitchFamily="49" charset="0"/>
              </a:rPr>
              <a:t>, args.Length);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  </a:t>
            </a:r>
            <a:r>
              <a:rPr lang="ru-RU" altLang="ru-RU" sz="2000" b="1" noProof="1">
                <a:solidFill>
                  <a:srgbClr val="00FF00"/>
                </a:solidFill>
                <a:latin typeface="Courier New" panose="02070309020205020404" pitchFamily="49" charset="0"/>
              </a:rPr>
              <a:t>// Друкуємо аргументи командного рядка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000" b="1" noProof="1">
                <a:latin typeface="Courier New" panose="02070309020205020404" pitchFamily="49" charset="0"/>
              </a:rPr>
              <a:t>   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foreach</a:t>
            </a:r>
            <a:r>
              <a:rPr lang="en-US" altLang="ru-RU" sz="2000" b="1" noProof="1">
                <a:latin typeface="Courier New" panose="02070309020205020404" pitchFamily="49" charset="0"/>
              </a:rPr>
              <a:t> (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2000" b="1" noProof="1">
                <a:latin typeface="Courier New" panose="02070309020205020404" pitchFamily="49" charset="0"/>
              </a:rPr>
              <a:t> s 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in </a:t>
            </a:r>
            <a:r>
              <a:rPr lang="en-US" altLang="ru-RU" sz="2000" b="1" noProof="1">
                <a:latin typeface="Courier New" panose="02070309020205020404" pitchFamily="49" charset="0"/>
              </a:rPr>
              <a:t>args)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      </a:t>
            </a:r>
            <a:r>
              <a:rPr lang="en-US" altLang="ru-RU" sz="2000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>
                <a:latin typeface="Courier New" panose="02070309020205020404" pitchFamily="49" charset="0"/>
              </a:rPr>
              <a:t>.WriteLine(s);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  </a:t>
            </a:r>
            <a:r>
              <a:rPr lang="en-US" altLang="ru-RU" sz="2000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>
                <a:latin typeface="Courier New" panose="02070309020205020404" pitchFamily="49" charset="0"/>
              </a:rPr>
              <a:t>.ReadLine();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}</a:t>
            </a:r>
            <a:endParaRPr lang="ru-RU" altLang="ru-RU" sz="20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dirty="0">
                <a:latin typeface="Helvetica" panose="020B0604020202020204" pitchFamily="34" charset="0"/>
              </a:rPr>
              <a:t>матимемо на екрані</a:t>
            </a:r>
            <a:r>
              <a:rPr lang="uk-UA" altLang="ru-RU" sz="2000" dirty="0" smtClean="0">
                <a:latin typeface="Helvetica" panose="020B0604020202020204" pitchFamily="34" charset="0"/>
              </a:rPr>
              <a:t>:</a:t>
            </a:r>
            <a:endParaRPr lang="en-US" altLang="ru-RU" sz="2000" dirty="0" smtClean="0">
              <a:latin typeface="Helvetica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uk-UA" altLang="ru-RU" sz="2000" dirty="0">
              <a:latin typeface="Helvetica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b="1" dirty="0">
                <a:latin typeface="Courier New" panose="02070309020205020404" pitchFamily="49" charset="0"/>
              </a:rPr>
              <a:t>К</a:t>
            </a:r>
            <a:r>
              <a:rPr lang="en-US" altLang="ru-RU" sz="2000" b="1" noProof="1">
                <a:latin typeface="Courier New" panose="02070309020205020404" pitchFamily="49" charset="0"/>
              </a:rPr>
              <a:t>iлькiсть аргументiв = </a:t>
            </a:r>
            <a:r>
              <a:rPr lang="uk-UA" altLang="ru-RU" sz="2000" b="1" dirty="0">
                <a:latin typeface="Courier New" panose="02070309020205020404" pitchFamily="49" charset="0"/>
              </a:rPr>
              <a:t>3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dirty="0">
                <a:latin typeface="Courier New" panose="02070309020205020404" pitchFamily="49" charset="0"/>
              </a:rPr>
              <a:t>AA</a:t>
            </a:r>
            <a:endParaRPr lang="uk-UA" altLang="ru-RU" sz="20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dirty="0">
                <a:latin typeface="Courier New" panose="02070309020205020404" pitchFamily="49" charset="0"/>
              </a:rPr>
              <a:t>1</a:t>
            </a:r>
            <a:endParaRPr lang="uk-UA" altLang="ru-RU" sz="20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dirty="0">
                <a:latin typeface="Courier New" panose="02070309020205020404" pitchFamily="49" charset="0"/>
              </a:rPr>
              <a:t>two</a:t>
            </a:r>
            <a:endParaRPr lang="uk-UA" altLang="ru-RU" sz="20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2669</TotalTime>
  <Words>994</Words>
  <Application>Microsoft Office PowerPoint</Application>
  <PresentationFormat>Экран (4:3)</PresentationFormat>
  <Paragraphs>106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Corbel</vt:lpstr>
      <vt:lpstr>Courier New</vt:lpstr>
      <vt:lpstr>Helvetica</vt:lpstr>
      <vt:lpstr>Глубина</vt:lpstr>
      <vt:lpstr>Методи в мові C#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  Main () в мові C#</vt:lpstr>
      <vt:lpstr>Презентация PowerPoint</vt:lpstr>
      <vt:lpstr>Презентация PowerPoint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141</cp:revision>
  <dcterms:created xsi:type="dcterms:W3CDTF">2010-09-01T21:05:00Z</dcterms:created>
  <dcterms:modified xsi:type="dcterms:W3CDTF">2023-10-27T05:09:56Z</dcterms:modified>
</cp:coreProperties>
</file>