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7" r:id="rId2"/>
    <p:sldId id="266" r:id="rId3"/>
    <p:sldId id="262" r:id="rId4"/>
    <p:sldId id="265" r:id="rId5"/>
    <p:sldId id="263" r:id="rId6"/>
    <p:sldId id="264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EBF4"/>
    <a:srgbClr val="CC0000"/>
    <a:srgbClr val="ABCDF3"/>
    <a:srgbClr val="ACDCF2"/>
    <a:srgbClr val="0000FF"/>
    <a:srgbClr val="FF0000"/>
    <a:srgbClr val="00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4306E4-4D81-49EF-9660-4F6F6911737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695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314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6973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12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1722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401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1415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6EBDD-6B4C-4726-B91D-F9AE2AC53A7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4218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8765E5-08EB-48F1-9740-7FF35C0221A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714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CC050D-B90B-4AD9-B5B5-7804B08EE48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3859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BDCDA-553D-4EFF-A532-40D1495CABA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755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645C2-66AA-4154-8C82-7048E387F5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813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00AA5-7E00-4770-99F3-B99EC144A86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856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57A6F-DB29-4861-A41C-F88BBFBEEDD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666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5E7358-52E0-42B8-8D11-4C4FC9A7C0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24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916B2-93FD-47AD-8205-C6564120E90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181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07865-D26D-4B33-A3B4-327002FFF4F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8899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427898A4-9554-4D12-9A77-2175203D21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5334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08962" cy="43338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4000" b="1" dirty="0" smtClean="0">
                <a:solidFill>
                  <a:srgbClr val="FFC000"/>
                </a:solidFill>
              </a:rPr>
              <a:t>Масиви в мові </a:t>
            </a:r>
            <a:r>
              <a:rPr lang="en-US" altLang="ru-RU" sz="4000" b="1" dirty="0" smtClean="0">
                <a:solidFill>
                  <a:srgbClr val="FFC000"/>
                </a:solidFill>
              </a:rPr>
              <a:t>C#</a:t>
            </a:r>
            <a:endParaRPr lang="ru-RU" altLang="ru-RU" sz="4000" b="1" dirty="0" smtClean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549275"/>
            <a:ext cx="8856663" cy="6119813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b="1" dirty="0" smtClean="0"/>
              <a:t>Масив</a:t>
            </a:r>
            <a:r>
              <a:rPr lang="uk-UA" altLang="ru-RU" sz="2000" dirty="0" smtClean="0"/>
              <a:t> – це структурований тип даних, який містить деяку визначену кількість елементів однакового типу.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 smtClean="0"/>
              <a:t>Головне, про що треба пам'ятати при використанні масиву :  ідентифікатор масиву – це змінна </a:t>
            </a:r>
            <a:r>
              <a:rPr lang="en-US" altLang="ru-RU" sz="2000" b="1" i="1" dirty="0" smtClean="0"/>
              <a:t>reference-</a:t>
            </a:r>
            <a:r>
              <a:rPr lang="uk-UA" altLang="ru-RU" sz="2000" b="1" i="1" dirty="0" smtClean="0"/>
              <a:t>типу</a:t>
            </a:r>
            <a:r>
              <a:rPr lang="uk-UA" altLang="ru-RU" sz="2000" dirty="0" smtClean="0"/>
              <a:t>.  Тому створення масиву включає 2 кроки: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sz="2000" dirty="0" smtClean="0"/>
              <a:t>   визначення змінної-ідентифікатору масиву </a:t>
            </a:r>
            <a:r>
              <a:rPr lang="en-US" altLang="ru-RU" sz="2000" dirty="0" smtClean="0"/>
              <a:t>(</a:t>
            </a:r>
            <a:r>
              <a:rPr lang="uk-UA" altLang="ru-RU" sz="2000" b="1" i="1" dirty="0" smtClean="0"/>
              <a:t>декларація</a:t>
            </a:r>
            <a:r>
              <a:rPr lang="uk-UA" altLang="ru-RU" sz="2000" dirty="0" smtClean="0"/>
              <a:t> масиву</a:t>
            </a:r>
            <a:r>
              <a:rPr lang="en-US" altLang="ru-RU" sz="2000" dirty="0" smtClean="0"/>
              <a:t>) </a:t>
            </a:r>
            <a:r>
              <a:rPr lang="uk-UA" altLang="ru-RU" sz="2000" dirty="0" smtClean="0"/>
              <a:t>та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uk-UA" altLang="ru-RU" sz="2000" dirty="0" smtClean="0"/>
              <a:t>   виділення пам'яті розміру, достатнього для збереження вказаної кількості елементів масиву (власне, </a:t>
            </a:r>
            <a:r>
              <a:rPr lang="uk-UA" altLang="ru-RU" sz="2000" b="1" i="1" dirty="0" smtClean="0"/>
              <a:t>створення </a:t>
            </a:r>
            <a:r>
              <a:rPr lang="uk-UA" altLang="ru-RU" sz="2000" dirty="0" smtClean="0"/>
              <a:t>масиву).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 smtClean="0"/>
              <a:t>В результаті ідентифікатор масиву виявляється посиланням на виділену область пам'яті.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i="1" dirty="0" smtClean="0"/>
              <a:t>Синтаксис визначення масиву</a:t>
            </a:r>
            <a:r>
              <a:rPr lang="uk-UA" altLang="ru-RU" sz="2000" dirty="0" smtClean="0"/>
              <a:t> такий:</a:t>
            </a:r>
            <a:endParaRPr lang="uk-UA" altLang="ru-RU" sz="2000" b="1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19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19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&gt; [] &lt;</a:t>
            </a:r>
            <a:r>
              <a:rPr lang="uk-UA" altLang="ru-RU" sz="19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&gt;; </a:t>
            </a:r>
            <a:r>
              <a:rPr lang="en-US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ru-RU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[] – ознака масиву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19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19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&gt; = </a:t>
            </a:r>
            <a:r>
              <a:rPr lang="en-US" altLang="ru-RU" sz="19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 &lt;</a:t>
            </a:r>
            <a:r>
              <a:rPr lang="uk-UA" altLang="ru-RU" sz="19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&gt; [</a:t>
            </a:r>
            <a:r>
              <a:rPr lang="uk-UA" altLang="ru-RU" sz="1900" b="1" dirty="0" err="1" smtClean="0">
                <a:latin typeface="Courier New" panose="02070309020205020404" pitchFamily="49" charset="0"/>
              </a:rPr>
              <a:t>кіл_елементів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];</a:t>
            </a:r>
            <a:endParaRPr lang="uk-UA" altLang="ru-RU" sz="1900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dirty="0" smtClean="0"/>
              <a:t>Перший рядок – це </a:t>
            </a:r>
            <a:r>
              <a:rPr lang="uk-UA" altLang="ru-RU" sz="2000" b="1" i="1" dirty="0" smtClean="0"/>
              <a:t>декларація</a:t>
            </a:r>
            <a:r>
              <a:rPr lang="uk-UA" altLang="ru-RU" sz="2000" dirty="0" smtClean="0"/>
              <a:t> (опис) масиву. Другий рядок – </a:t>
            </a:r>
            <a:r>
              <a:rPr lang="uk-UA" altLang="ru-RU" sz="2000" b="1" i="1" dirty="0" smtClean="0"/>
              <a:t>створення </a:t>
            </a:r>
            <a:r>
              <a:rPr lang="uk-UA" altLang="ru-RU" sz="2000" dirty="0" smtClean="0"/>
              <a:t>масиву</a:t>
            </a:r>
            <a:r>
              <a:rPr lang="en-US" altLang="ru-RU" sz="2000" dirty="0" smtClean="0"/>
              <a:t>.</a:t>
            </a:r>
            <a:endParaRPr lang="uk-UA" altLang="ru-RU" sz="2000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dirty="0" smtClean="0"/>
              <a:t>Або (одним рядком):</a:t>
            </a:r>
            <a:endParaRPr lang="uk-UA" altLang="ru-RU" sz="2000" b="1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[] 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=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              </a:t>
            </a:r>
            <a:r>
              <a:rPr lang="en-US" altLang="ru-RU" sz="20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[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кіл_елементів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];</a:t>
            </a:r>
            <a:endParaRPr lang="uk-UA" altLang="ru-RU" sz="2000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1900" b="1" dirty="0" smtClean="0">
                <a:solidFill>
                  <a:srgbClr val="FFC000"/>
                </a:solidFill>
              </a:rPr>
              <a:t>Приклади:</a:t>
            </a:r>
            <a:endParaRPr lang="en-GB" altLang="ru-RU" sz="1900" b="1" dirty="0" smtClean="0">
              <a:solidFill>
                <a:srgbClr val="FFC000"/>
              </a:solidFill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19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19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1900" b="1" dirty="0" err="1" smtClean="0">
                <a:latin typeface="Courier New" panose="02070309020205020404" pitchFamily="49" charset="0"/>
              </a:rPr>
              <a:t>Arr</a:t>
            </a:r>
            <a:r>
              <a:rPr lang="en-US" altLang="ru-RU" sz="1900" b="1" dirty="0" smtClean="0">
                <a:latin typeface="Courier New" panose="02070309020205020404" pitchFamily="49" charset="0"/>
              </a:rPr>
              <a:t>; </a:t>
            </a:r>
            <a:r>
              <a:rPr lang="en-GB" altLang="ru-RU" sz="1900" b="1" dirty="0" smtClean="0">
                <a:latin typeface="Courier New" panose="02070309020205020404" pitchFamily="49" charset="0"/>
              </a:rPr>
              <a:t>	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      </a:t>
            </a:r>
            <a:r>
              <a:rPr lang="en-GB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декларація масиву з цілими елементами</a:t>
            </a:r>
            <a:endParaRPr lang="en-GB" altLang="ru-RU" sz="19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19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1900" b="1" dirty="0" smtClean="0">
                <a:latin typeface="Courier New" panose="02070309020205020404" pitchFamily="49" charset="0"/>
              </a:rPr>
              <a:t>= </a:t>
            </a:r>
            <a:r>
              <a:rPr lang="en-GB" altLang="ru-RU" sz="19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19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19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10</a:t>
            </a:r>
            <a:r>
              <a:rPr lang="en-GB" altLang="ru-RU" sz="1900" b="1" dirty="0" smtClean="0">
                <a:latin typeface="Courier New" panose="02070309020205020404" pitchFamily="49" charset="0"/>
              </a:rPr>
              <a:t>];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створення масиву з 10 цілих елементів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1900" b="1" dirty="0" smtClean="0">
                <a:latin typeface="Courier New" panose="02070309020205020404" pitchFamily="49" charset="0"/>
              </a:rPr>
              <a:t>або 	</a:t>
            </a:r>
            <a:endParaRPr lang="en-GB" altLang="ru-RU" sz="19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19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19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 = </a:t>
            </a:r>
            <a:r>
              <a:rPr lang="en-GB" altLang="ru-RU" sz="19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19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1900" b="1" dirty="0" smtClean="0">
                <a:latin typeface="Courier New" panose="02070309020205020404" pitchFamily="49" charset="0"/>
              </a:rPr>
              <a:t>[10];   </a:t>
            </a:r>
            <a:r>
              <a:rPr lang="uk-UA" altLang="ru-RU" sz="19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//декларація і створення масиву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404813"/>
            <a:ext cx="8353425" cy="61198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dirty="0" smtClean="0"/>
              <a:t>Цикл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uk-UA" altLang="ru-RU" sz="2400" dirty="0" smtClean="0"/>
              <a:t> виявляється особливо зручним для перебору всіх елементів багатовимірних масивів, адже відпадає необхідність використовувати вкладені цикли.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b="1" dirty="0" smtClean="0">
                <a:solidFill>
                  <a:srgbClr val="FFC000"/>
                </a:solidFill>
              </a:rPr>
              <a:t>Приклад: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 iArray =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[,]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{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1, 2, 3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}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4, 5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6}  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};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ru-RU" altLang="ru-RU" sz="24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виводимо</a:t>
            </a:r>
            <a:r>
              <a:rPr lang="ru-RU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кожний </a:t>
            </a:r>
            <a:r>
              <a:rPr lang="ru-RU" altLang="ru-RU" sz="24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елемент</a:t>
            </a:r>
            <a:r>
              <a:rPr lang="ru-RU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масиву</a:t>
            </a:r>
            <a:r>
              <a:rPr lang="ru-RU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en-GB" altLang="ru-RU" sz="24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Arr</a:t>
            </a:r>
            <a:endParaRPr lang="uk-UA" altLang="ru-RU" sz="24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(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ar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in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iArray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)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  </a:t>
            </a:r>
            <a:endParaRPr lang="en-US" altLang="ru-RU" sz="24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400" b="1" dirty="0" smtClean="0">
                <a:latin typeface="Courier New" panose="02070309020205020404" pitchFamily="49" charset="0"/>
              </a:rPr>
              <a:t>  </a:t>
            </a:r>
            <a:r>
              <a:rPr lang="en-GB" altLang="ru-RU" sz="2400" b="1" dirty="0" err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.WriteLine</a:t>
            </a:r>
            <a:r>
              <a:rPr lang="en-GB" altLang="ru-RU" sz="2400" b="1" dirty="0" smtClean="0">
                <a:latin typeface="Courier New" panose="02070309020205020404" pitchFamily="49" charset="0"/>
              </a:rPr>
              <a:t>(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ar</a:t>
            </a:r>
            <a:r>
              <a:rPr lang="en-GB" altLang="ru-RU" sz="2400" b="1" dirty="0" smtClean="0">
                <a:latin typeface="Courier New" panose="02070309020205020404" pitchFamily="49" charset="0"/>
              </a:rPr>
              <a:t>);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dirty="0" smtClean="0"/>
              <a:t>Проте у такий спосіб важко забезпечити “красивий вивід” масиву – всі елементи масиву виводитимуться просто з нового рядка.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dirty="0" smtClean="0"/>
              <a:t>Зверніть увагу цикл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uk-UA" altLang="ru-RU" sz="2400" dirty="0" smtClean="0"/>
              <a:t> перебирає елементи у такому порядку, що найшвидше зростає останній індекс – саме так послідовно розташовані у пам'яті елементи двовимірного масиву (якщо мати за аналог матрицю – то по рядках). </a:t>
            </a:r>
            <a:endParaRPr lang="ru-RU" alt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9053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3600" b="1" dirty="0" smtClean="0">
                <a:solidFill>
                  <a:srgbClr val="FFC000"/>
                </a:solidFill>
              </a:rPr>
              <a:t>Масиви масивів.</a:t>
            </a:r>
            <a:endParaRPr lang="ru-RU" alt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981075"/>
            <a:ext cx="8280400" cy="54006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dirty="0" smtClean="0"/>
              <a:t>Очевидно, що можна створити  масив, елементами якого є масиви, проте також очевидно, що це зовсім інша структуру даних ніж двовимірний масив.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dirty="0" smtClean="0"/>
              <a:t>Для визначення масиву, елементами якого є </a:t>
            </a:r>
            <a:r>
              <a:rPr lang="uk-UA" altLang="ru-RU" sz="2400" b="1" i="1" dirty="0" smtClean="0"/>
              <a:t>одновимірні масиви</a:t>
            </a:r>
            <a:r>
              <a:rPr lang="uk-UA" altLang="ru-RU" sz="2400" dirty="0" smtClean="0"/>
              <a:t> використовують </a:t>
            </a:r>
            <a:r>
              <a:rPr lang="uk-UA" altLang="ru-RU" sz="2400" b="1" i="1" dirty="0" smtClean="0"/>
              <a:t>дві пари</a:t>
            </a:r>
            <a:r>
              <a:rPr lang="uk-UA" altLang="ru-RU" sz="2400" dirty="0" smtClean="0"/>
              <a:t> квадратних дужок: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][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 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_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Arr =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[3][];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dirty="0" smtClean="0"/>
              <a:t>Це декларація масиву з трьох елементів-масивів. Кожний елемент цього масиву (рядок)  має бути створений операцією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400" dirty="0" smtClean="0"/>
              <a:t>:</a:t>
            </a:r>
            <a:endParaRPr lang="en-US" altLang="ru-RU" sz="2400" dirty="0" smtClean="0"/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_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Arr[0] =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масив 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з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2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 елементів</a:t>
            </a: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_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Arr[1] =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3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];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масив 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з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3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 елементів</a:t>
            </a: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_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Arr[2] =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4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];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масив 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з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4</a:t>
            </a:r>
            <a:r>
              <a:rPr lang="uk-UA" altLang="ru-RU" sz="24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 елементів</a:t>
            </a:r>
            <a:endParaRPr lang="en-US" altLang="ru-RU" sz="24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4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713788" cy="6121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FFC000"/>
                </a:solidFill>
              </a:rPr>
              <a:t>Приклади:</a:t>
            </a:r>
            <a:endParaRPr lang="en-GB" altLang="ru-RU" sz="2200" b="1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</a:t>
            </a:r>
            <a:r>
              <a:rPr lang="en-US" altLang="ru-RU" sz="2200" b="1" dirty="0" smtClean="0">
                <a:latin typeface="Courier New" panose="02070309020205020404" pitchFamily="49" charset="0"/>
              </a:rPr>
              <a:t>; 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	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  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декларація масиву</a:t>
            </a:r>
            <a:endParaRPr lang="en-GB" altLang="ru-RU" sz="22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 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= </a:t>
            </a:r>
            <a:r>
              <a:rPr lang="en-GB" altLang="ru-RU" sz="22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10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];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створення масиву з 10 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                 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елементів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latin typeface="Courier New" panose="02070309020205020404" pitchFamily="49" charset="0"/>
              </a:rPr>
              <a:t>або 	</a:t>
            </a:r>
            <a:endParaRPr lang="en-GB" altLang="ru-RU" sz="22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 = </a:t>
            </a:r>
            <a:r>
              <a:rPr lang="en-GB" altLang="ru-RU" sz="22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[10];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//декларація і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                       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створення масиву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 = </a:t>
            </a:r>
            <a:r>
              <a:rPr lang="en-GB" altLang="ru-RU" sz="22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[20]; 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створення іншого масиву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                   //з тим самим ідентифікатором</a:t>
            </a:r>
            <a:r>
              <a:rPr lang="uk-UA" altLang="ru-RU" sz="22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2</a:t>
            </a:r>
            <a:r>
              <a:rPr lang="en-US" altLang="ru-RU" sz="2200" b="1" dirty="0" smtClean="0">
                <a:latin typeface="Courier New" panose="02070309020205020404" pitchFamily="49" charset="0"/>
              </a:rPr>
              <a:t>; </a:t>
            </a:r>
            <a:r>
              <a:rPr lang="en-GB" altLang="ru-RU" sz="2200" b="1" dirty="0" smtClean="0">
                <a:latin typeface="Courier New" panose="02070309020205020404" pitchFamily="49" charset="0"/>
              </a:rPr>
              <a:t>	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декларація ще одного масиву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2 = </a:t>
            </a:r>
            <a:r>
              <a:rPr lang="en-GB" altLang="ru-RU" sz="22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2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[30];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його створення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"Length Arr1 = {0} </a:t>
            </a:r>
            <a:endParaRPr lang="uk-UA" altLang="ru-RU" sz="2200" b="1" dirty="0" smtClean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Length Arr2 = {1}"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, Arr1.Length, Arr2.Length);</a:t>
            </a:r>
            <a:endParaRPr lang="uk-UA" altLang="ru-RU" sz="2200" b="1" dirty="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 = </a:t>
            </a:r>
            <a:r>
              <a:rPr lang="en-GB" altLang="ru-RU" sz="22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2;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тепер перший масив той самий,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           </a:t>
            </a:r>
            <a:r>
              <a:rPr lang="en-GB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що другий</a:t>
            </a:r>
            <a:r>
              <a:rPr lang="uk-UA" altLang="ru-RU" sz="22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"Length Arr1 = {0} </a:t>
            </a:r>
            <a:endParaRPr lang="uk-UA" altLang="ru-RU" sz="2200" b="1" dirty="0" smtClean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Length Arr2 = {1}"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, Arr1.Length, Arr2.Length);</a:t>
            </a:r>
            <a:r>
              <a:rPr lang="uk-UA" altLang="ru-RU" sz="24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333375"/>
            <a:ext cx="8964612" cy="62642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uk-UA" altLang="ru-RU" sz="2400" dirty="0" smtClean="0"/>
              <a:t>Звертання до елементу масиву відбувається через його ідентифікатор та індекс елементу. Важливо пам'ятати, що в мові </a:t>
            </a:r>
            <a:r>
              <a:rPr lang="en-US" altLang="ru-RU" sz="2400" dirty="0" smtClean="0"/>
              <a:t>C#</a:t>
            </a:r>
            <a:r>
              <a:rPr lang="uk-UA" altLang="ru-RU" sz="2400" dirty="0" smtClean="0"/>
              <a:t> </a:t>
            </a:r>
            <a:r>
              <a:rPr lang="uk-UA" altLang="ru-RU" sz="2400" u="sng" dirty="0" smtClean="0"/>
              <a:t>елементи масиву індексуються від 0</a:t>
            </a:r>
            <a:r>
              <a:rPr lang="uk-UA" altLang="ru-RU" sz="2400" dirty="0" smtClean="0"/>
              <a:t>. Таким чином, перший елемент масиву завжди має індекс </a:t>
            </a:r>
            <a:r>
              <a:rPr lang="uk-UA" alt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uk-UA" altLang="ru-RU" sz="2400" dirty="0" smtClean="0"/>
              <a:t>, а останній – індекс, рівний 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кіл_елементів-1</a:t>
            </a:r>
            <a:r>
              <a:rPr lang="uk-UA" altLang="ru-RU" sz="2200" dirty="0" smtClean="0"/>
              <a:t>.</a:t>
            </a:r>
            <a:r>
              <a:rPr lang="uk-UA" altLang="ru-RU" sz="2400" dirty="0" smtClean="0"/>
              <a:t> При звертанні до елементу з неіснуючим індексом генерується переривання </a:t>
            </a:r>
            <a:r>
              <a:rPr lang="en-US" altLang="ru-RU" sz="24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IndexOutOfRangeException</a:t>
            </a:r>
            <a:r>
              <a:rPr lang="uk-UA" altLang="ru-RU" sz="2400" dirty="0" smtClean="0"/>
              <a:t>.</a:t>
            </a: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uk-UA" altLang="ru-RU" sz="2400" b="1" dirty="0" smtClean="0">
                <a:solidFill>
                  <a:srgbClr val="FFC000"/>
                </a:solidFill>
              </a:rPr>
              <a:t>Приклади:</a:t>
            </a:r>
            <a:endParaRPr lang="en-GB" altLang="ru-RU" sz="2400" b="1" dirty="0" smtClean="0">
              <a:solidFill>
                <a:srgbClr val="FFC000"/>
              </a:solidFill>
            </a:endParaRP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en-GB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= </a:t>
            </a:r>
            <a:r>
              <a:rPr lang="en-GB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[10];</a:t>
            </a:r>
            <a:r>
              <a:rPr lang="uk-UA" altLang="ru-RU" sz="24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i = 0; i &lt;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10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 i++)    </a:t>
            </a: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"Arr [{0}] = {1}"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 i, Arr[i]);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uk-UA" altLang="ru-RU" sz="2400" dirty="0" smtClean="0"/>
              <a:t>або (що більш правильно, оскільки кожний масив сам “знає” свій розмір через властивість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Length</a:t>
            </a:r>
            <a:r>
              <a:rPr lang="uk-UA" altLang="ru-RU" sz="2400" dirty="0" smtClean="0"/>
              <a:t>):</a:t>
            </a: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i = 0; i &lt; 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Arr</a:t>
            </a:r>
            <a:r>
              <a:rPr lang="en-GB" altLang="ru-RU" sz="2400" b="1" noProof="1" smtClean="0">
                <a:latin typeface="Courier New" panose="02070309020205020404" pitchFamily="49" charset="0"/>
              </a:rPr>
              <a:t>.Length; i++)    </a:t>
            </a:r>
          </a:p>
          <a:p>
            <a:pPr marL="0" indent="0" eaLnBrk="1" hangingPunct="1">
              <a:buClr>
                <a:schemeClr val="tx1"/>
              </a:buClr>
              <a:buFontTx/>
              <a:buNone/>
              <a:defRPr/>
            </a:pPr>
            <a:r>
              <a:rPr lang="en-GB" altLang="ru-RU" sz="24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GB" altLang="ru-RU" sz="2400" b="1" noProof="1" smtClean="0">
                <a:latin typeface="Courier New" panose="02070309020205020404" pitchFamily="49" charset="0"/>
              </a:rPr>
              <a:t>.WriteLine(</a:t>
            </a:r>
            <a:r>
              <a:rPr lang="en-GB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"Arr [{0}] = {1}"</a:t>
            </a:r>
            <a:r>
              <a:rPr lang="en-GB" altLang="ru-RU" sz="2400" b="1" noProof="1" smtClean="0">
                <a:latin typeface="Courier New" panose="02070309020205020404" pitchFamily="49" charset="0"/>
              </a:rPr>
              <a:t>, i, Arr[i]);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4000" b="1" dirty="0" smtClean="0">
                <a:solidFill>
                  <a:srgbClr val="FFC000"/>
                </a:solidFill>
              </a:rPr>
              <a:t>Цикл </a:t>
            </a:r>
            <a:r>
              <a:rPr lang="en-US" altLang="ru-RU" sz="4000" b="1" dirty="0" err="1" smtClean="0">
                <a:solidFill>
                  <a:srgbClr val="FFC000"/>
                </a:solidFill>
                <a:latin typeface="Courier New" panose="02070309020205020404" pitchFamily="49" charset="0"/>
              </a:rPr>
              <a:t>foreach</a:t>
            </a:r>
            <a:r>
              <a:rPr lang="uk-UA" altLang="ru-RU" sz="4000" dirty="0" smtClean="0">
                <a:solidFill>
                  <a:srgbClr val="FFC000"/>
                </a:solidFill>
              </a:rPr>
              <a:t>.</a:t>
            </a:r>
            <a:endParaRPr lang="ru-RU" altLang="ru-RU" sz="4000" dirty="0" smtClean="0">
              <a:solidFill>
                <a:srgbClr val="FFC00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836613"/>
            <a:ext cx="8713787" cy="5472112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600" dirty="0" smtClean="0"/>
              <a:t>Цикл </a:t>
            </a: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uk-UA" altLang="ru-RU" sz="2600" dirty="0" smtClean="0"/>
              <a:t> використовується для перебору елементів так званих </a:t>
            </a:r>
            <a:r>
              <a:rPr lang="uk-UA" altLang="ru-RU" sz="2600" b="1" i="1" dirty="0" smtClean="0"/>
              <a:t>колекцій </a:t>
            </a:r>
            <a:r>
              <a:rPr lang="uk-UA" altLang="ru-RU" sz="2600" dirty="0" smtClean="0"/>
              <a:t>або масивів. Цикл </a:t>
            </a: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en-US" altLang="ru-RU" sz="2600" dirty="0" smtClean="0"/>
              <a:t> </a:t>
            </a:r>
            <a:r>
              <a:rPr lang="uk-UA" altLang="ru-RU" sz="2600" dirty="0" smtClean="0"/>
              <a:t>для масиву має такий синтаксис: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600" dirty="0" smtClean="0"/>
              <a:t> </a:t>
            </a:r>
            <a:endParaRPr lang="en-US" altLang="ru-RU" sz="2600" b="1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(&lt;тип&gt; &lt;змінна&gt; </a:t>
            </a:r>
            <a:r>
              <a:rPr lang="en-US" altLang="ru-RU" sz="26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in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&lt;</a:t>
            </a:r>
            <a:r>
              <a:rPr lang="uk-UA" altLang="ru-RU" sz="26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&gt;)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   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&lt;інструкція&gt;;</a:t>
            </a:r>
            <a:r>
              <a:rPr lang="uk-UA" altLang="ru-RU" sz="2600" b="1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endParaRPr lang="uk-UA" altLang="ru-RU" sz="2600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600" b="1" dirty="0" smtClean="0">
                <a:solidFill>
                  <a:srgbClr val="FFC000"/>
                </a:solidFill>
              </a:rPr>
              <a:t>Приклади: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//декларація та створення масиву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const</a:t>
            </a:r>
            <a:r>
              <a:rPr lang="en-US" altLang="ru-RU" sz="26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6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SIZE = 10;</a:t>
            </a:r>
            <a:endParaRPr lang="en-GB" altLang="ru-RU" sz="26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[] </a:t>
            </a:r>
            <a:r>
              <a:rPr lang="en-GB" altLang="ru-RU" sz="26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= </a:t>
            </a:r>
            <a:r>
              <a:rPr lang="en-GB" altLang="ru-RU" sz="26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[</a:t>
            </a:r>
            <a:r>
              <a:rPr lang="en-GB" altLang="ru-RU" sz="2600" b="1" dirty="0" smtClean="0">
                <a:latin typeface="Courier New" panose="02070309020205020404" pitchFamily="49" charset="0"/>
              </a:rPr>
              <a:t>SIZE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];</a:t>
            </a:r>
            <a:endParaRPr lang="en-US" altLang="ru-RU" sz="26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foreach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 (</a:t>
            </a:r>
            <a:r>
              <a:rPr lang="en-US" altLang="ru-RU" sz="26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600" b="1" dirty="0" err="1" smtClean="0">
                <a:latin typeface="Courier New" panose="02070309020205020404" pitchFamily="49" charset="0"/>
              </a:rPr>
              <a:t>ar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in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) </a:t>
            </a:r>
            <a:endParaRPr lang="en-US" altLang="ru-RU" sz="26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</a:t>
            </a:r>
            <a:r>
              <a:rPr lang="uk-UA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ru-RU" altLang="ru-RU" sz="26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виводимо</a:t>
            </a:r>
            <a:r>
              <a:rPr lang="ru-RU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кожний </a:t>
            </a:r>
            <a:r>
              <a:rPr lang="ru-RU" altLang="ru-RU" sz="26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елемент</a:t>
            </a:r>
            <a:r>
              <a:rPr lang="ru-RU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6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масиву</a:t>
            </a:r>
            <a:r>
              <a:rPr lang="ru-RU" altLang="ru-RU" sz="26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Arr</a:t>
            </a:r>
            <a:endParaRPr lang="en-US" altLang="ru-RU" sz="26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600" b="1" dirty="0" smtClean="0">
                <a:latin typeface="Courier New" panose="02070309020205020404" pitchFamily="49" charset="0"/>
              </a:rPr>
              <a:t>  </a:t>
            </a:r>
            <a:r>
              <a:rPr lang="en-GB" altLang="ru-RU" sz="2600" b="1" dirty="0" err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GB" altLang="ru-RU" sz="2600" b="1" dirty="0" err="1" smtClean="0">
                <a:latin typeface="Courier New" panose="02070309020205020404" pitchFamily="49" charset="0"/>
              </a:rPr>
              <a:t>.WriteLine</a:t>
            </a:r>
            <a:r>
              <a:rPr lang="en-GB" altLang="ru-RU" sz="2600" b="1" dirty="0" smtClean="0">
                <a:latin typeface="Courier New" panose="02070309020205020404" pitchFamily="49" charset="0"/>
              </a:rPr>
              <a:t>(</a:t>
            </a:r>
            <a:r>
              <a:rPr lang="en-US" altLang="ru-RU" sz="2600" b="1" dirty="0" err="1" smtClean="0">
                <a:latin typeface="Courier New" panose="02070309020205020404" pitchFamily="49" charset="0"/>
              </a:rPr>
              <a:t>ar</a:t>
            </a:r>
            <a:r>
              <a:rPr lang="en-GB" altLang="ru-RU" sz="2600" b="1" dirty="0" smtClean="0">
                <a:latin typeface="Courier New" panose="02070309020205020404" pitchFamily="49" charset="0"/>
              </a:rPr>
              <a:t>);</a:t>
            </a:r>
            <a:endParaRPr lang="ru-RU" altLang="ru-RU" sz="26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9053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4000" b="1" dirty="0" smtClean="0">
                <a:solidFill>
                  <a:srgbClr val="FFC000"/>
                </a:solidFill>
              </a:rPr>
              <a:t>Ініціалізація масивів</a:t>
            </a:r>
            <a:endParaRPr lang="ru-RU" altLang="ru-RU" sz="4000" b="1" dirty="0" smtClean="0">
              <a:solidFill>
                <a:srgbClr val="FFC000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765175"/>
            <a:ext cx="8713788" cy="590391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uk-UA" altLang="ru-RU" sz="2400" dirty="0" smtClean="0"/>
              <a:t>Масив може бути </a:t>
            </a:r>
            <a:r>
              <a:rPr lang="uk-UA" altLang="ru-RU" sz="2400" dirty="0" err="1" smtClean="0"/>
              <a:t>проініціалізований</a:t>
            </a:r>
            <a:r>
              <a:rPr lang="uk-UA" altLang="ru-RU" sz="2400" dirty="0" smtClean="0"/>
              <a:t> в момент створення деякими значеннями (автоматично елементи новоствореного масиву </a:t>
            </a:r>
            <a:r>
              <a:rPr lang="uk-UA" altLang="ru-RU" sz="2400" dirty="0" err="1" smtClean="0"/>
              <a:t>ініціалізуються</a:t>
            </a:r>
            <a:r>
              <a:rPr lang="uk-UA" altLang="ru-RU" sz="2400" dirty="0" smtClean="0"/>
              <a:t> нульовими значеннями), наприклад, таким чином: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[] iArray = {1, 2, 3, 4, 5};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uk-UA" altLang="ru-RU" sz="2400" dirty="0" smtClean="0"/>
              <a:t>Зверніть увагу – операція створення масиву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400" dirty="0" smtClean="0"/>
              <a:t> тут пропущена, адже, якщо вказані початкові значення елементів, масив створюється компілятором автоматично, а розмір масиву визначається по кількості заданих початкових значень.</a:t>
            </a:r>
          </a:p>
          <a:p>
            <a:pPr marL="0" indent="0" eaLnBrk="1" hangingPunct="1">
              <a:buFontTx/>
              <a:buNone/>
              <a:defRPr/>
            </a:pPr>
            <a:r>
              <a:rPr lang="uk-UA" altLang="ru-RU" sz="2400" dirty="0" smtClean="0"/>
              <a:t>Можна визначити і </a:t>
            </a:r>
            <a:r>
              <a:rPr lang="uk-UA" altLang="ru-RU" sz="2400" dirty="0" err="1" smtClean="0"/>
              <a:t>проініціалізувати</a:t>
            </a:r>
            <a:r>
              <a:rPr lang="uk-UA" altLang="ru-RU" sz="2400" dirty="0" smtClean="0"/>
              <a:t> масив, явно задавши його розмір (хоча це й надмірна для компілятора інформація), проте в цьому випадку службове слово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400" dirty="0" smtClean="0"/>
              <a:t> є необхідним. Крім того, вказаний розмір масиву має співпадати з кількістю значень ініціалізації: </a:t>
            </a:r>
            <a:endParaRPr lang="ru-RU" altLang="ru-RU" sz="2400" dirty="0" smtClean="0"/>
          </a:p>
          <a:p>
            <a:pPr marL="0" indent="0" eaLnBrk="1" hangingPunct="1">
              <a:buFontTx/>
              <a:buNone/>
              <a:defRPr/>
            </a:pP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double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[]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dArray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=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double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[3] { 1.1, 2.2, 3.3};</a:t>
            </a:r>
            <a:r>
              <a:rPr lang="uk-UA" altLang="ru-RU" sz="2400" dirty="0" smtClean="0"/>
              <a:t> </a:t>
            </a:r>
            <a:endParaRPr lang="ru-RU" alt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333375"/>
            <a:ext cx="8496300" cy="62642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mtClean="0"/>
              <a:t>Масиви – це </a:t>
            </a:r>
            <a:r>
              <a:rPr lang="uk-UA" altLang="ru-RU" b="1" i="1" smtClean="0"/>
              <a:t>об’єкти</a:t>
            </a:r>
            <a:r>
              <a:rPr lang="uk-UA" altLang="ru-RU" smtClean="0"/>
              <a:t>, що </a:t>
            </a:r>
            <a:r>
              <a:rPr lang="uk-UA" altLang="ru-RU" b="1" i="1" smtClean="0"/>
              <a:t>спадкують</a:t>
            </a:r>
            <a:r>
              <a:rPr lang="uk-UA" altLang="ru-RU" smtClean="0"/>
              <a:t> свої властивості та методи від класу </a:t>
            </a:r>
            <a:r>
              <a:rPr lang="en-US" altLang="ru-RU" b="1" smtClean="0">
                <a:latin typeface="Courier New" panose="02070309020205020404" pitchFamily="49" charset="0"/>
              </a:rPr>
              <a:t>System</a:t>
            </a:r>
            <a:r>
              <a:rPr lang="uk-UA" altLang="ru-RU" b="1" smtClean="0">
                <a:latin typeface="Courier New" panose="02070309020205020404" pitchFamily="49" charset="0"/>
              </a:rPr>
              <a:t>.</a:t>
            </a:r>
            <a:r>
              <a:rPr lang="en-US" altLang="ru-RU" b="1" smtClean="0">
                <a:latin typeface="Courier New" panose="02070309020205020404" pitchFamily="49" charset="0"/>
              </a:rPr>
              <a:t>Array</a:t>
            </a:r>
            <a:r>
              <a:rPr lang="uk-UA" altLang="ru-RU" smtClean="0"/>
              <a:t>. Це означає, що будь-який масив має в своєму розпорядженні всі методи і властивості цього класу. Зокрема вже згадану властивість </a:t>
            </a:r>
            <a:r>
              <a:rPr lang="en-US" altLang="ru-RU" b="1" noProof="1" smtClean="0">
                <a:latin typeface="Courier New" panose="02070309020205020404" pitchFamily="49" charset="0"/>
              </a:rPr>
              <a:t>Length</a:t>
            </a:r>
            <a:r>
              <a:rPr lang="uk-UA" altLang="ru-RU" smtClean="0"/>
              <a:t>, яка визначає кількість елементів у масиві, а також</a:t>
            </a:r>
            <a:r>
              <a:rPr lang="en-US" altLang="ru-RU" smtClean="0"/>
              <a:t> </a:t>
            </a:r>
            <a:r>
              <a:rPr lang="uk-UA" altLang="ru-RU" smtClean="0"/>
              <a:t>низку корисних методів, таких як </a:t>
            </a:r>
            <a:r>
              <a:rPr lang="en-US" altLang="ru-RU" b="1" smtClean="0">
                <a:latin typeface="Courier New" panose="02070309020205020404" pitchFamily="49" charset="0"/>
              </a:rPr>
              <a:t>Sort, Reverse, Clear, Copy</a:t>
            </a:r>
            <a:r>
              <a:rPr lang="uk-UA" altLang="ru-RU" smtClean="0"/>
              <a:t>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u="sng" smtClean="0"/>
              <a:t>Зауваження</a:t>
            </a:r>
            <a:r>
              <a:rPr lang="uk-UA" altLang="ru-RU" smtClean="0"/>
              <a:t>. Насправді красномовний ідентифікатор </a:t>
            </a:r>
            <a:r>
              <a:rPr lang="en-US" altLang="ru-RU" b="1" smtClean="0">
                <a:latin typeface="Courier New" panose="02070309020205020404" pitchFamily="49" charset="0"/>
              </a:rPr>
              <a:t>Sort</a:t>
            </a:r>
            <a:r>
              <a:rPr lang="uk-UA" altLang="ru-RU" smtClean="0"/>
              <a:t>  означає один із 16 різних методів сортування масиву. Інші методи також можуть мати подібних “близнюків”. Цей прийом називається перевантаженням методів і буде вивчатись пізніше.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08962" cy="43338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3600" b="1" dirty="0" smtClean="0">
                <a:solidFill>
                  <a:srgbClr val="FFC000"/>
                </a:solidFill>
              </a:rPr>
              <a:t>Багатовимірні масиви в мові </a:t>
            </a:r>
            <a:r>
              <a:rPr lang="en-US" altLang="ru-RU" sz="3600" b="1" dirty="0" smtClean="0">
                <a:solidFill>
                  <a:srgbClr val="FFC000"/>
                </a:solidFill>
              </a:rPr>
              <a:t>C#</a:t>
            </a:r>
            <a:endParaRPr lang="ru-RU" alt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20713"/>
            <a:ext cx="8713787" cy="5903912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100" dirty="0" smtClean="0"/>
              <a:t>Мова С</a:t>
            </a:r>
            <a:r>
              <a:rPr lang="en-US" altLang="ru-RU" sz="2100" dirty="0" smtClean="0"/>
              <a:t># </a:t>
            </a:r>
            <a:r>
              <a:rPr lang="uk-UA" altLang="ru-RU" sz="2100" dirty="0" smtClean="0"/>
              <a:t>дозволяє використання масивів розмірності, більшої за одиницю. Для вивчення багатовимірних масивів обмежимось розмірністю 2.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100" b="1" i="1" dirty="0" smtClean="0"/>
              <a:t>Синтаксис визначення двовимірного масиву</a:t>
            </a:r>
            <a:r>
              <a:rPr lang="uk-UA" altLang="ru-RU" sz="2100" dirty="0" smtClean="0"/>
              <a:t> наступний:</a:t>
            </a:r>
            <a:endParaRPr lang="uk-UA" altLang="ru-RU" sz="2100" b="1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1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21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&gt; [,] &lt;</a:t>
            </a:r>
            <a:r>
              <a:rPr lang="uk-UA" altLang="ru-RU" sz="21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&gt;;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1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21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&gt; = </a:t>
            </a:r>
            <a:r>
              <a:rPr lang="en-US" altLang="ru-RU" sz="21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 &lt;</a:t>
            </a:r>
            <a:r>
              <a:rPr lang="uk-UA" altLang="ru-RU" sz="21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&gt; [кіл_1, кіл_2];</a:t>
            </a:r>
            <a:endParaRPr lang="uk-UA" altLang="ru-RU" sz="2100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100" dirty="0" smtClean="0"/>
              <a:t>У першому рядку – двовимірний масив </a:t>
            </a:r>
            <a:r>
              <a:rPr lang="uk-UA" altLang="ru-RU" sz="2100" b="1" i="1" dirty="0" smtClean="0"/>
              <a:t>декларується</a:t>
            </a:r>
            <a:r>
              <a:rPr lang="uk-UA" altLang="ru-RU" sz="2100" dirty="0" smtClean="0"/>
              <a:t> (описується), у другому рядку – </a:t>
            </a:r>
            <a:r>
              <a:rPr lang="uk-UA" altLang="ru-RU" sz="2100" b="1" i="1" dirty="0" smtClean="0"/>
              <a:t>створюється</a:t>
            </a:r>
            <a:r>
              <a:rPr lang="en-US" altLang="ru-RU" sz="2100" dirty="0" smtClean="0"/>
              <a:t>.</a:t>
            </a:r>
            <a:r>
              <a:rPr lang="uk-UA" altLang="ru-RU" sz="2100" dirty="0" smtClean="0"/>
              <a:t> (У декларації масиву кома в квадратних дужках позиціонує дві розмірності масиву, кількість перша і друга вказує відповідно на кількість елементів у рядку та у стовпчику, якщо розглядати двовимірний масив як аналог матриці).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100" dirty="0" smtClean="0"/>
              <a:t>Або (одним рядком):</a:t>
            </a:r>
            <a:endParaRPr lang="uk-UA" altLang="ru-RU" sz="2100" b="1" dirty="0" smtClean="0"/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[,] 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ідент_масиву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= 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             </a:t>
            </a:r>
            <a:r>
              <a:rPr lang="en-US" altLang="ru-RU" sz="20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&lt;</a:t>
            </a:r>
            <a:r>
              <a:rPr lang="uk-UA" altLang="ru-RU" sz="2000" b="1" dirty="0" err="1" smtClean="0">
                <a:latin typeface="Courier New" panose="02070309020205020404" pitchFamily="49" charset="0"/>
              </a:rPr>
              <a:t>тип_елементів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&gt; [кіл_1, кіл_2];</a:t>
            </a:r>
            <a:endParaRPr lang="uk-UA" altLang="ru-RU" sz="2000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solidFill>
                  <a:srgbClr val="FFC000"/>
                </a:solidFill>
              </a:rPr>
              <a:t>Приклади:</a:t>
            </a:r>
            <a:endParaRPr lang="en-GB" altLang="ru-RU" sz="2000" b="1" dirty="0" smtClean="0">
              <a:solidFill>
                <a:srgbClr val="FFC000"/>
              </a:solidFill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,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] </a:t>
            </a:r>
            <a:r>
              <a:rPr lang="en-GB" altLang="ru-RU" sz="2000" b="1" dirty="0" err="1" smtClean="0">
                <a:latin typeface="Courier New" panose="02070309020205020404" pitchFamily="49" charset="0"/>
              </a:rPr>
              <a:t>Arr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; 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		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декларація масиву</a:t>
            </a:r>
            <a:endParaRPr lang="en-GB" altLang="ru-RU" sz="20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0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= </a:t>
            </a:r>
            <a:r>
              <a:rPr lang="en-GB" altLang="ru-RU" sz="20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3, 4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];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    </a:t>
            </a:r>
            <a:r>
              <a:rPr lang="en-GB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створення масиву, здатного </a:t>
            </a:r>
            <a:endParaRPr lang="en-US" altLang="ru-RU" sz="20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       // </a:t>
            </a:r>
            <a:r>
              <a:rPr lang="uk-UA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вмістити матрицю з 3 рядків та 4 стовпчиків</a:t>
            </a: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або 	</a:t>
            </a:r>
            <a:endParaRPr lang="en-GB" altLang="ru-RU" sz="20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[,] </a:t>
            </a:r>
            <a:r>
              <a:rPr lang="en-GB" altLang="ru-RU" sz="20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= </a:t>
            </a:r>
            <a:r>
              <a:rPr lang="en-GB" altLang="ru-RU" sz="20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3, 4</a:t>
            </a:r>
            <a:r>
              <a:rPr lang="en-GB" altLang="ru-RU" sz="2000" b="1" dirty="0" smtClean="0">
                <a:latin typeface="Courier New" panose="02070309020205020404" pitchFamily="49" charset="0"/>
              </a:rPr>
              <a:t>];</a:t>
            </a:r>
            <a:r>
              <a:rPr lang="uk-UA" altLang="ru-RU" sz="18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//декларація і створення масиву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642350" cy="626427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dirty="0" smtClean="0"/>
              <a:t>Звертання до елементу</a:t>
            </a:r>
            <a:r>
              <a:rPr lang="en-US" altLang="ru-RU" sz="2400" dirty="0" smtClean="0"/>
              <a:t> </a:t>
            </a:r>
            <a:r>
              <a:rPr lang="uk-UA" altLang="ru-RU" sz="2400" dirty="0" smtClean="0"/>
              <a:t>двовимірного масиву відбувається через його ідентифікатор та </a:t>
            </a:r>
            <a:r>
              <a:rPr lang="uk-UA" altLang="ru-RU" sz="2400" b="1" i="1" dirty="0" smtClean="0"/>
              <a:t>два індекси</a:t>
            </a:r>
            <a:r>
              <a:rPr lang="uk-UA" altLang="ru-RU" sz="2400" dirty="0" smtClean="0"/>
              <a:t> елементу. Очевидно, що останній елемент матиме індекс, рівний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кіл_1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-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1, кіл_2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-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1</a:t>
            </a:r>
            <a:r>
              <a:rPr lang="uk-UA" altLang="ru-RU" sz="2400" dirty="0" smtClean="0"/>
              <a:t>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FFC000"/>
                </a:solidFill>
              </a:rPr>
              <a:t>Приклади:</a:t>
            </a:r>
            <a:endParaRPr lang="en-GB" altLang="ru-RU" sz="2400" b="1" dirty="0" smtClean="0">
              <a:solidFill>
                <a:srgbClr val="FFC000"/>
              </a:solidFill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GB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[,] 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Arr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= </a:t>
            </a:r>
            <a:r>
              <a:rPr lang="en-GB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GB" altLang="ru-RU" sz="24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400" b="1" dirty="0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3, 4</a:t>
            </a:r>
            <a:r>
              <a:rPr lang="en-GB" altLang="ru-RU" sz="2400" b="1" dirty="0" smtClean="0">
                <a:latin typeface="Courier New" panose="02070309020205020404" pitchFamily="49" charset="0"/>
              </a:rPr>
              <a:t>];</a:t>
            </a:r>
            <a:endParaRPr lang="uk-UA" altLang="ru-RU" sz="24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i = 0; i &lt;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3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 i++)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0;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&lt;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4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++) </a:t>
            </a: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dirty="0" smtClean="0">
                <a:solidFill>
                  <a:srgbClr val="ABCDF3"/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"Arr [{0}</a:t>
            </a:r>
            <a:r>
              <a:rPr lang="en-US" alt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, {1}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] = {</a:t>
            </a:r>
            <a:r>
              <a:rPr lang="en-US" alt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}"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   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i,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j,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Arr[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]);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dirty="0" smtClean="0"/>
              <a:t>або, використовуючи стандартні методи класу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Array</a:t>
            </a:r>
            <a:r>
              <a:rPr lang="en-US" altLang="ru-RU" sz="2400" dirty="0" smtClean="0"/>
              <a:t> </a:t>
            </a:r>
            <a:r>
              <a:rPr lang="uk-UA" altLang="ru-RU" sz="2400" dirty="0" smtClean="0"/>
              <a:t>для визначення кількості елементів по кожній вимірності масиву:</a:t>
            </a: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i = 0; i &lt; 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Arr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.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GetLength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(0)</a:t>
            </a:r>
            <a:r>
              <a:rPr lang="ru-RU" altLang="ru-RU" sz="2400" dirty="0" smtClean="0"/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 i++)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0;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&lt; </a:t>
            </a:r>
            <a:r>
              <a:rPr lang="en-GB" altLang="ru-RU" sz="2400" b="1" dirty="0" err="1" smtClean="0">
                <a:latin typeface="Courier New" panose="02070309020205020404" pitchFamily="49" charset="0"/>
              </a:rPr>
              <a:t>Arr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.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GetLength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(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1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)</a:t>
            </a:r>
            <a:r>
              <a:rPr lang="ru-RU" altLang="ru-RU" sz="2400" dirty="0" smtClean="0"/>
              <a:t> </a:t>
            </a:r>
            <a:r>
              <a:rPr lang="ru-RU" altLang="ru-RU" sz="2400" b="1" noProof="1" smtClean="0">
                <a:latin typeface="Courier New" panose="02070309020205020404" pitchFamily="49" charset="0"/>
              </a:rPr>
              <a:t>;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++) </a:t>
            </a: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dirty="0" smtClean="0">
                <a:solidFill>
                  <a:srgbClr val="ABCDF3"/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"Arr [{0}</a:t>
            </a:r>
            <a:r>
              <a:rPr lang="en-US" alt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, {1}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] = {</a:t>
            </a:r>
            <a:r>
              <a:rPr lang="en-US" alt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}"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   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i,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j,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Arr[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j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]);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9053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3600" b="1" dirty="0" smtClean="0">
                <a:solidFill>
                  <a:srgbClr val="FFC000"/>
                </a:solidFill>
              </a:rPr>
              <a:t>Ініціалізація двовимірних масивів</a:t>
            </a:r>
            <a:endParaRPr lang="ru-RU" alt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765175"/>
            <a:ext cx="8569325" cy="583247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 smtClean="0"/>
              <a:t>Двовимірний масив також можна </a:t>
            </a:r>
            <a:r>
              <a:rPr lang="uk-UA" altLang="ru-RU" sz="2400" dirty="0" err="1" smtClean="0"/>
              <a:t>ініціалізувати</a:t>
            </a:r>
            <a:r>
              <a:rPr lang="uk-UA" altLang="ru-RU" sz="2400" dirty="0" smtClean="0"/>
              <a:t>, наприклад, таким чином: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 iArray = {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1, 2, 3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}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 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4, 5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6}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};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 smtClean="0"/>
              <a:t>або з використанням операції </a:t>
            </a:r>
            <a:r>
              <a:rPr lang="en-US" altLang="ru-RU" sz="24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400" dirty="0" smtClean="0"/>
              <a:t> : </a:t>
            </a:r>
            <a:endParaRPr lang="en-US" altLang="ru-RU" sz="2400" dirty="0" smtClean="0"/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 iArray =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[2,3]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{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       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1, 2, 3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}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       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4, 5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6}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};</a:t>
            </a:r>
            <a:endParaRPr lang="en-US" altLang="ru-RU" sz="18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en-US" altLang="ru-RU" sz="18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 smtClean="0"/>
              <a:t>Таким чином створений масив </a:t>
            </a:r>
            <a:r>
              <a:rPr lang="uk-UA" altLang="ru-RU" sz="2400" dirty="0" err="1" smtClean="0"/>
              <a:t>розмірностей</a:t>
            </a:r>
            <a:r>
              <a:rPr lang="uk-UA" altLang="ru-RU" sz="2400" dirty="0" smtClean="0"/>
              <a:t> 2*3 та </a:t>
            </a:r>
            <a:r>
              <a:rPr lang="uk-UA" altLang="ru-RU" sz="2400" dirty="0" err="1" smtClean="0"/>
              <a:t>проініціалізований</a:t>
            </a:r>
            <a:r>
              <a:rPr lang="uk-UA" altLang="ru-RU" sz="2400" dirty="0" smtClean="0"/>
              <a:t>: його перший рядок значеннями 1, 2, 3, а другий – значеннями 4, 5, 6.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так теж можна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[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,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] iArray =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new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[,]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{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1, 2, 3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}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,</a:t>
            </a:r>
            <a:endParaRPr lang="en-US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              {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4, 5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, 6}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};</a:t>
            </a:r>
            <a:endParaRPr lang="ru-RU" altLang="ru-RU" sz="24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1731</TotalTime>
  <Words>1268</Words>
  <Application>Microsoft Office PowerPoint</Application>
  <PresentationFormat>Экран (4:3)</PresentationFormat>
  <Paragraphs>124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Corbel</vt:lpstr>
      <vt:lpstr>Courier New</vt:lpstr>
      <vt:lpstr>Garamond</vt:lpstr>
      <vt:lpstr>Wingdings</vt:lpstr>
      <vt:lpstr>Глубина</vt:lpstr>
      <vt:lpstr>Масиви в мові C#</vt:lpstr>
      <vt:lpstr>Презентация PowerPoint</vt:lpstr>
      <vt:lpstr>Презентация PowerPoint</vt:lpstr>
      <vt:lpstr>Цикл foreach.</vt:lpstr>
      <vt:lpstr>Ініціалізація масивів</vt:lpstr>
      <vt:lpstr>Презентация PowerPoint</vt:lpstr>
      <vt:lpstr>Багатовимірні масиви в мові C#</vt:lpstr>
      <vt:lpstr>Презентация PowerPoint</vt:lpstr>
      <vt:lpstr>Ініціалізація двовимірних масивів</vt:lpstr>
      <vt:lpstr>Презентация PowerPoint</vt:lpstr>
      <vt:lpstr>Масиви масивів.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101</cp:revision>
  <dcterms:created xsi:type="dcterms:W3CDTF">2010-09-01T21:05:00Z</dcterms:created>
  <dcterms:modified xsi:type="dcterms:W3CDTF">2023-09-29T05:05:55Z</dcterms:modified>
</cp:coreProperties>
</file>