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62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1050C-1372-4273-9793-A91599053ABB}" type="datetimeFigureOut">
              <a:rPr lang="ru-RU" smtClean="0"/>
              <a:t>08.03.2020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8801-862A-4F51-BCB3-2DD6975A4A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34400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1050C-1372-4273-9793-A91599053ABB}" type="datetimeFigureOut">
              <a:rPr lang="ru-RU" smtClean="0"/>
              <a:t>08.03.2020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8801-862A-4F51-BCB3-2DD6975A4A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3585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1050C-1372-4273-9793-A91599053ABB}" type="datetimeFigureOut">
              <a:rPr lang="ru-RU" smtClean="0"/>
              <a:t>08.03.2020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8801-862A-4F51-BCB3-2DD6975A4A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15917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1050C-1372-4273-9793-A91599053ABB}" type="datetimeFigureOut">
              <a:rPr lang="ru-RU" smtClean="0"/>
              <a:t>08.03.2020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8801-862A-4F51-BCB3-2DD6975A4A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6641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1050C-1372-4273-9793-A91599053ABB}" type="datetimeFigureOut">
              <a:rPr lang="ru-RU" smtClean="0"/>
              <a:t>08.03.2020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8801-862A-4F51-BCB3-2DD6975A4A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55091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1050C-1372-4273-9793-A91599053ABB}" type="datetimeFigureOut">
              <a:rPr lang="ru-RU" smtClean="0"/>
              <a:t>08.03.2020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8801-862A-4F51-BCB3-2DD6975A4A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9884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1050C-1372-4273-9793-A91599053ABB}" type="datetimeFigureOut">
              <a:rPr lang="ru-RU" smtClean="0"/>
              <a:t>08.03.2020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8801-862A-4F51-BCB3-2DD6975A4A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15399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1050C-1372-4273-9793-A91599053ABB}" type="datetimeFigureOut">
              <a:rPr lang="ru-RU" smtClean="0"/>
              <a:t>08.03.2020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8801-862A-4F51-BCB3-2DD6975A4A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4488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1050C-1372-4273-9793-A91599053ABB}" type="datetimeFigureOut">
              <a:rPr lang="ru-RU" smtClean="0"/>
              <a:t>08.03.2020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8801-862A-4F51-BCB3-2DD6975A4A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58748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1050C-1372-4273-9793-A91599053ABB}" type="datetimeFigureOut">
              <a:rPr lang="ru-RU" smtClean="0"/>
              <a:t>08.03.2020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8801-862A-4F51-BCB3-2DD6975A4A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67826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1050C-1372-4273-9793-A91599053ABB}" type="datetimeFigureOut">
              <a:rPr lang="ru-RU" smtClean="0"/>
              <a:t>08.03.2020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8801-862A-4F51-BCB3-2DD6975A4A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9475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31050C-1372-4273-9793-A91599053ABB}" type="datetimeFigureOut">
              <a:rPr lang="ru-RU" smtClean="0"/>
              <a:t>08.03.2020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EB8801-862A-4F51-BCB3-2DD6975A4A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9062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46314" y="566057"/>
            <a:ext cx="1174568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/>
              <a:t>Фізичні основи фотоприймачів. Методи поліпшення їх характеристик</a:t>
            </a:r>
            <a:endParaRPr lang="ru-RU" sz="6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500257" y="5203372"/>
            <a:ext cx="4691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Виконав студент 1 курсу магістратури:</a:t>
            </a:r>
          </a:p>
          <a:p>
            <a:r>
              <a:rPr lang="uk-UA" dirty="0" smtClean="0"/>
              <a:t>Ковтун Руслан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1104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31371" y="609600"/>
            <a:ext cx="104938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/>
              <a:t>Визначення</a:t>
            </a:r>
            <a:endParaRPr lang="ru-RU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77091" y="1662545"/>
            <a:ext cx="115131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dirty="0" smtClean="0"/>
              <a:t>Фотоприймачі </a:t>
            </a:r>
            <a:r>
              <a:rPr lang="uk-UA" sz="2400" dirty="0" smtClean="0"/>
              <a:t>– напівпровідникові прилади, які реєструють оптичне випромінювання і перетворюють оптичний сигнал на вході в електричний сигнал на виході.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277091" y="3173186"/>
            <a:ext cx="593271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Основні фотоприймачі які є на ринку: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2400" dirty="0" err="1" smtClean="0"/>
              <a:t>Фоторезистори</a:t>
            </a:r>
            <a:endParaRPr lang="uk-UA" sz="2400" dirty="0" smtClean="0"/>
          </a:p>
          <a:p>
            <a:pPr marL="342900" indent="-342900">
              <a:buFont typeface="+mj-lt"/>
              <a:buAutoNum type="arabicPeriod"/>
            </a:pPr>
            <a:r>
              <a:rPr lang="uk-UA" sz="2400" dirty="0" smtClean="0"/>
              <a:t>Фотодіоди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2400" dirty="0" err="1" smtClean="0"/>
              <a:t>Фототранзистори</a:t>
            </a:r>
            <a:endParaRPr lang="uk-UA" sz="2400" dirty="0" smtClean="0"/>
          </a:p>
          <a:p>
            <a:pPr marL="342900" indent="-342900">
              <a:buFont typeface="+mj-lt"/>
              <a:buAutoNum type="arabicPeriod"/>
            </a:pPr>
            <a:r>
              <a:rPr lang="uk-UA" sz="2400" dirty="0" err="1" smtClean="0"/>
              <a:t>Фоточутливі</a:t>
            </a:r>
            <a:r>
              <a:rPr lang="uk-UA" sz="2400" dirty="0" smtClean="0"/>
              <a:t> </a:t>
            </a:r>
            <a:r>
              <a:rPr lang="uk-UA" sz="2400" dirty="0" err="1" smtClean="0"/>
              <a:t>прилалади</a:t>
            </a:r>
            <a:r>
              <a:rPr lang="uk-UA" sz="2400" dirty="0" smtClean="0"/>
              <a:t> з зарядовим зв’язком</a:t>
            </a:r>
            <a:endParaRPr lang="ru-RU" sz="2400" dirty="0"/>
          </a:p>
        </p:txBody>
      </p:sp>
      <p:pic>
        <p:nvPicPr>
          <p:cNvPr id="1026" name="Picture 2" descr="https://upload.wikimedia.org/wikipedia/commons/5/57/PhototransistorSymbo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7782" y="3026711"/>
            <a:ext cx="1076778" cy="1393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upload.wikimedia.org/wikipedia/commons/thumb/0/02/Photodiode_symbol_ru.svg/1920px-Photodiode_symbol_ru.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5394" y="3923297"/>
            <a:ext cx="1785257" cy="993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upload.wikimedia.org/wikipedia/commons/thumb/4/48/Light-dependent_resistor_schematic_symbol.svg/1920px-Light-dependent_resistor_schematic_symbol.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9485" y="3088252"/>
            <a:ext cx="1501372" cy="635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upload.wikimedia.org/wikipedia/commons/6/66/CCD_charge_transfer_animation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3943" y="4916866"/>
            <a:ext cx="3646714" cy="1609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2607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7700" y="200574"/>
            <a:ext cx="10744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В основі роботи фотоприймача лежить явище внутрішнього фотоефекту, при якому в результаті поглинення </a:t>
            </a:r>
          </a:p>
          <a:p>
            <a:r>
              <a:rPr lang="uk-UA" sz="2400" dirty="0" smtClean="0"/>
              <a:t>фотонів з енергією, більшою ніж енергія забороненої зони, відбувається перехід електронів з валентної зони в зону провідності (генерація електронно-діркових пар). </a:t>
            </a: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343" y="2139565"/>
            <a:ext cx="4495800" cy="3902005"/>
          </a:xfrm>
          <a:prstGeom prst="rect">
            <a:avLst/>
          </a:prstGeom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954237" y="2088947"/>
            <a:ext cx="776508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перехід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можливий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лише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тоді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коли </a:t>
            </a:r>
            <a:r>
              <a:rPr kumimoji="0" lang="ru-RU" alt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енергія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падаючого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фотона:</a:t>
            </a:r>
            <a:endParaRPr lang="en-US" sz="2000" b="1" i="1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7520493" y="2576431"/>
            <a:ext cx="17267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i="1" dirty="0" smtClean="0"/>
              <a:t>E = h</a:t>
            </a:r>
            <a:r>
              <a:rPr lang="el-GR" sz="2400" b="1" i="1" dirty="0" smtClean="0"/>
              <a:t>ν</a:t>
            </a:r>
            <a:r>
              <a:rPr lang="uk-UA" sz="2400" b="1" i="1" dirty="0" smtClean="0"/>
              <a:t>=</a:t>
            </a:r>
            <a:r>
              <a:rPr lang="en-US" sz="2400" b="1" i="1" dirty="0" err="1" smtClean="0"/>
              <a:t>hc</a:t>
            </a:r>
            <a:r>
              <a:rPr lang="en-US" sz="2400" b="1" i="1" dirty="0" smtClean="0"/>
              <a:t>/</a:t>
            </a:r>
            <a:r>
              <a:rPr lang="el-GR" sz="2400" b="1" i="1" dirty="0" smtClean="0"/>
              <a:t>λ </a:t>
            </a:r>
            <a:endParaRPr lang="en-US" sz="2400" b="1" i="1" dirty="0" smtClean="0"/>
          </a:p>
        </p:txBody>
      </p:sp>
      <p:sp>
        <p:nvSpPr>
          <p:cNvPr id="9" name="Прямоугольник 8"/>
          <p:cNvSpPr/>
          <p:nvPr/>
        </p:nvSpPr>
        <p:spPr>
          <a:xfrm>
            <a:off x="5662389" y="2925922"/>
            <a:ext cx="54429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(де </a:t>
            </a:r>
            <a:r>
              <a:rPr lang="ru-RU" b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ν 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– частота, </a:t>
            </a:r>
            <a:r>
              <a:rPr lang="ru-RU" b="0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 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– </a:t>
            </a:r>
            <a:r>
              <a:rPr lang="ru-RU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швидкість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світла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h</a:t>
            </a:r>
            <a:r>
              <a:rPr lang="uk-UA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uk-UA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 </a:t>
            </a:r>
            <a:r>
              <a:rPr lang="uk-UA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стала планка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)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954237" y="3644745"/>
            <a:ext cx="48521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Буде неменшою ніж </a:t>
            </a:r>
            <a:r>
              <a:rPr lang="en-US" sz="2400" b="1" dirty="0" smtClean="0"/>
              <a:t>E=</a:t>
            </a:r>
            <a:r>
              <a:rPr lang="en-US" sz="2400" b="1" dirty="0" err="1" smtClean="0"/>
              <a:t>Ec-Ev</a:t>
            </a:r>
            <a:r>
              <a:rPr lang="uk-UA" sz="2400" dirty="0" smtClean="0"/>
              <a:t>, тобто:</a:t>
            </a:r>
            <a:endParaRPr lang="ru-RU" sz="2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520493" y="4193784"/>
            <a:ext cx="20643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err="1" smtClean="0"/>
              <a:t>hv</a:t>
            </a:r>
            <a:r>
              <a:rPr lang="uk-UA" sz="3200" b="1" dirty="0" smtClean="0"/>
              <a:t> </a:t>
            </a:r>
            <a:r>
              <a:rPr lang="en-US" sz="3200" b="1" dirty="0" smtClean="0"/>
              <a:t>&gt;=</a:t>
            </a:r>
            <a:r>
              <a:rPr lang="uk-UA" sz="3200" b="1" dirty="0" smtClean="0"/>
              <a:t> </a:t>
            </a:r>
            <a:r>
              <a:rPr lang="en-US" sz="3200" b="1" dirty="0" err="1" smtClean="0"/>
              <a:t>Ec-Ev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489250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3099" y="316075"/>
            <a:ext cx="32462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err="1"/>
              <a:t>Фоторезистори</a:t>
            </a:r>
            <a:endParaRPr lang="ru-RU" sz="3600" b="1" dirty="0"/>
          </a:p>
        </p:txBody>
      </p:sp>
      <p:pic>
        <p:nvPicPr>
          <p:cNvPr id="3" name="Picture 6" descr="https://upload.wikimedia.org/wikipedia/commons/thumb/4/48/Light-dependent_resistor_schematic_symbol.svg/1920px-Light-dependent_resistor_schematic_symbol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1543" y="316075"/>
            <a:ext cx="1501372" cy="635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57200" y="1710622"/>
            <a:ext cx="6096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При </a:t>
            </a:r>
            <a:r>
              <a:rPr lang="ru-RU" sz="2400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освітленні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sz="2400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однорідного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sz="2400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напівпровідника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sz="2400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його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sz="2400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електропровідність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sz="2400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збільшується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, </a:t>
            </a:r>
            <a:r>
              <a:rPr lang="ru-RU" sz="2400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це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sz="2400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явище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sz="2400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називається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</a:t>
            </a:r>
            <a:r>
              <a:rPr lang="ru-RU" sz="2400" b="1" i="1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фотопровідністю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 </a:t>
            </a:r>
            <a:r>
              <a:rPr lang="ru-RU" sz="2400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Концентрація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sz="2400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фотоелектронів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sz="2400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визначається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sz="2400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швидкістю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sz="2400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генерації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</a:t>
            </a:r>
            <a:r>
              <a:rPr lang="en-US" sz="2400" b="0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G</a:t>
            </a:r>
            <a:r>
              <a:rPr lang="uk-UA" sz="2400" b="0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(електронно</a:t>
            </a:r>
            <a:r>
              <a:rPr lang="uk-UA" sz="2400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</a:t>
            </a:r>
            <a:r>
              <a:rPr lang="uk-UA" sz="2400" b="0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діркових пар)</a:t>
            </a:r>
            <a:r>
              <a:rPr lang="en-US" sz="2400" b="0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та часом </a:t>
            </a:r>
            <a:r>
              <a:rPr lang="el-GR" sz="2400" b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τ </a:t>
            </a:r>
            <a:r>
              <a:rPr lang="ru-RU" sz="2400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їх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sz="2400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існування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в </a:t>
            </a:r>
            <a:r>
              <a:rPr lang="ru-RU" sz="2400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зоні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sz="2400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провідності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749142" y="1646392"/>
            <a:ext cx="603068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Для фоторезистора </a:t>
            </a:r>
            <a:r>
              <a:rPr lang="ru-RU" sz="2000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вводять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sz="2000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поняття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</a:t>
            </a:r>
            <a:r>
              <a:rPr lang="ru-RU" sz="2000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квантового </a:t>
            </a:r>
            <a:r>
              <a:rPr lang="ru-RU" sz="2000" b="1" i="1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виходу</a:t>
            </a:r>
            <a:r>
              <a:rPr lang="ru-RU" sz="2000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</a:t>
            </a:r>
            <a:r>
              <a:rPr lang="ru-RU" sz="2000" b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η</a:t>
            </a:r>
            <a:r>
              <a:rPr lang="ru-RU" sz="2000" b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2</a:t>
            </a:r>
            <a:endParaRPr lang="ru-RU" sz="20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2239860"/>
              </p:ext>
            </p:extLst>
          </p:nvPr>
        </p:nvGraphicFramePr>
        <p:xfrm>
          <a:off x="7877855" y="2520624"/>
          <a:ext cx="1886631" cy="365760"/>
        </p:xfrm>
        <a:graphic>
          <a:graphicData uri="http://schemas.openxmlformats.org/drawingml/2006/table">
            <a:tbl>
              <a:tblPr/>
              <a:tblGrid>
                <a:gridCol w="1886631">
                  <a:extLst>
                    <a:ext uri="{9D8B030D-6E8A-4147-A177-3AD203B41FA5}">
                      <a16:colId xmlns:a16="http://schemas.microsoft.com/office/drawing/2014/main" val="4085097310"/>
                    </a:ext>
                  </a:extLst>
                </a:gridCol>
              </a:tblGrid>
              <a:tr h="257175">
                <a:tc>
                  <a:txBody>
                    <a:bodyPr/>
                    <a:lstStyle/>
                    <a:p>
                      <a:pPr algn="l" fontAlgn="b"/>
                      <a:r>
                        <a:rPr lang="el-GR" sz="2400" dirty="0">
                          <a:effectLst/>
                          <a:latin typeface="Arial" panose="020B0604020202020204" pitchFamily="34" charset="0"/>
                        </a:rPr>
                        <a:t>η</a:t>
                      </a:r>
                      <a:r>
                        <a:rPr lang="el-GR" sz="2400" dirty="0">
                          <a:effectLst/>
                          <a:latin typeface="Times New Roman" panose="02020603050405020304" pitchFamily="18" charset="0"/>
                        </a:rPr>
                        <a:t>2 </a:t>
                      </a:r>
                      <a:r>
                        <a:rPr lang="el-GR" sz="2400" dirty="0">
                          <a:effectLst/>
                          <a:latin typeface="Arial" panose="020B0604020202020204" pitchFamily="34" charset="0"/>
                        </a:rPr>
                        <a:t>= η</a:t>
                      </a:r>
                      <a:r>
                        <a:rPr lang="el-GR" sz="2400" dirty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2400" i="1" dirty="0">
                          <a:effectLst/>
                          <a:latin typeface="Times New Roman" panose="02020603050405020304" pitchFamily="18" charset="0"/>
                        </a:rPr>
                        <a:t>Z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en-US" sz="2400" i="1" dirty="0">
                          <a:effectLst/>
                          <a:latin typeface="Times New Roman" panose="02020603050405020304" pitchFamily="18" charset="0"/>
                        </a:rPr>
                        <a:t>E</a:t>
                      </a: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  <a:endParaRPr lang="en-US" sz="24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956822"/>
                  </a:ext>
                </a:extLst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6901543" y="3049450"/>
            <a:ext cx="4833256" cy="1384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76176" rIns="91440" bIns="76176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який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дорівнює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числу </a:t>
            </a:r>
            <a:r>
              <a:rPr kumimoji="0" lang="ru-RU" alt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електронів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ru-RU" alt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пройшли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через фоторезистор за </a:t>
            </a:r>
            <a:r>
              <a:rPr kumimoji="0" lang="ru-RU" alt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одиницю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часу в </a:t>
            </a:r>
            <a:r>
              <a:rPr kumimoji="0" lang="ru-RU" alt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розрахунку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kumimoji="0" lang="ru-RU" alt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кожний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фотон, </a:t>
            </a:r>
            <a:r>
              <a:rPr kumimoji="0" lang="ru-RU" alt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який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вийшов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kumimoji="0" lang="ru-RU" alt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поверхню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фотоприймача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6813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86246" y="348733"/>
            <a:ext cx="47143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Фотодіоди</a:t>
            </a:r>
            <a:r>
              <a:rPr lang="ru-RU" sz="28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з </a:t>
            </a:r>
            <a:r>
              <a:rPr lang="en-US" sz="2800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p–n</a:t>
            </a:r>
            <a:r>
              <a:rPr lang="en-US" sz="28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-</a:t>
            </a:r>
            <a:r>
              <a:rPr lang="ru-RU" sz="28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переходами</a:t>
            </a:r>
            <a:endParaRPr lang="ru-RU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p:pic>
        <p:nvPicPr>
          <p:cNvPr id="3" name="Picture 4" descr="https://upload.wikimedia.org/wikipedia/commons/thumb/0/02/Photodiode_symbol_ru.svg/1920px-Photodiode_symbol_ru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0451" y="113558"/>
            <a:ext cx="1785257" cy="993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00744" y="1107127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Такі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sz="2400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фотодіоди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sz="2400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мають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sz="2400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світлочутливі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sz="2400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елементи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в </a:t>
            </a:r>
            <a:r>
              <a:rPr lang="ru-RU" sz="2400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приконтактній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sz="2400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області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0744" y="2173298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37457" y="2208417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endParaRPr lang="en-US" b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615" y="3248829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000" b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Для </a:t>
            </a:r>
            <a:r>
              <a:rPr lang="ru-RU" sz="2000" b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зменшення</a:t>
            </a:r>
            <a:r>
              <a:rPr lang="ru-RU" sz="2000" b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часу </a:t>
            </a:r>
            <a:r>
              <a:rPr lang="ru-RU" sz="2000" b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дифузії</a:t>
            </a:r>
            <a:r>
              <a:rPr lang="ru-RU" sz="2000" b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</a:t>
            </a:r>
            <a:r>
              <a:rPr lang="ru-RU" sz="2000" b="0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р–</a:t>
            </a:r>
            <a:r>
              <a:rPr lang="en-US" sz="2000" b="0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n</a:t>
            </a:r>
            <a:r>
              <a:rPr lang="en-US" sz="2000" b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-</a:t>
            </a:r>
            <a:r>
              <a:rPr lang="ru-RU" sz="2000" b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перехід</a:t>
            </a:r>
            <a:r>
              <a:rPr lang="ru-RU" sz="2000" b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sz="2000" b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розміщують</a:t>
            </a:r>
            <a:r>
              <a:rPr lang="ru-RU" sz="2000" b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sz="2000" b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майже</a:t>
            </a:r>
            <a:r>
              <a:rPr lang="ru-RU" sz="2000" b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на </a:t>
            </a:r>
            <a:r>
              <a:rPr lang="ru-RU" sz="2000" b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самій</a:t>
            </a:r>
            <a:r>
              <a:rPr lang="ru-RU" sz="2000" b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sz="2000" b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поверхні</a:t>
            </a:r>
            <a:r>
              <a:rPr lang="ru-RU" sz="2000" b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, яка </a:t>
            </a:r>
            <a:r>
              <a:rPr lang="ru-RU" sz="2000" b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освітлюється</a:t>
            </a:r>
            <a:r>
              <a:rPr lang="ru-RU" sz="2000" b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(</a:t>
            </a:r>
            <a:r>
              <a:rPr lang="ru-RU" sz="2000" b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зменшуючи</a:t>
            </a:r>
            <a:r>
              <a:rPr lang="ru-RU" sz="2000" b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, </a:t>
            </a:r>
            <a:r>
              <a:rPr lang="ru-RU" sz="2000" b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наприклад</a:t>
            </a:r>
            <a:r>
              <a:rPr lang="ru-RU" sz="2000" b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, </a:t>
            </a:r>
            <a:r>
              <a:rPr lang="ru-RU" sz="2000" b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товщину</a:t>
            </a:r>
            <a:r>
              <a:rPr lang="ru-RU" sz="2000" b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шару </a:t>
            </a:r>
            <a:r>
              <a:rPr lang="ru-RU" sz="2000" b="0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р</a:t>
            </a:r>
            <a:r>
              <a:rPr lang="ru-RU" sz="2000" b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-типу). </a:t>
            </a:r>
            <a:r>
              <a:rPr lang="ru-RU" sz="2000" b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Щоб</a:t>
            </a:r>
            <a:r>
              <a:rPr lang="ru-RU" sz="2000" b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sz="2000" b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повністю</a:t>
            </a:r>
            <a:r>
              <a:rPr lang="ru-RU" sz="2000" b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sz="2000" b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виключити</a:t>
            </a:r>
            <a:r>
              <a:rPr lang="ru-RU" sz="2000" b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sz="2000" b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поглинання</a:t>
            </a:r>
            <a:r>
              <a:rPr lang="ru-RU" sz="2000" b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sz="2000" b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світла</a:t>
            </a:r>
            <a:r>
              <a:rPr lang="ru-RU" sz="2000" b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на </a:t>
            </a:r>
            <a:r>
              <a:rPr lang="ru-RU" sz="2000" b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одній</a:t>
            </a:r>
            <a:r>
              <a:rPr lang="ru-RU" sz="2000" b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sz="2000" b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із</a:t>
            </a:r>
            <a:r>
              <a:rPr lang="ru-RU" sz="2000" b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sz="2000" b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дифузійних</a:t>
            </a:r>
            <a:r>
              <a:rPr lang="ru-RU" sz="2000" b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sz="2000" b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довжин</a:t>
            </a:r>
            <a:r>
              <a:rPr lang="ru-RU" sz="2000" b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, </a:t>
            </a:r>
            <a:r>
              <a:rPr lang="ru-RU" sz="2000" b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збільшують</a:t>
            </a:r>
            <a:r>
              <a:rPr lang="ru-RU" sz="2000" b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ширину </a:t>
            </a:r>
            <a:r>
              <a:rPr lang="ru-RU" sz="2000" b="0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р–</a:t>
            </a:r>
            <a:r>
              <a:rPr lang="en-US" sz="2000" b="0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n</a:t>
            </a:r>
            <a:r>
              <a:rPr lang="en-US" sz="2000" b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-</a:t>
            </a:r>
            <a:r>
              <a:rPr lang="ru-RU" sz="2000" b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переходу до</a:t>
            </a:r>
            <a:r>
              <a:rPr lang="en-US" sz="2000" dirty="0" smtClean="0"/>
              <a:t> </a:t>
            </a:r>
            <a:r>
              <a:rPr lang="en-US" sz="2000" dirty="0" smtClean="0"/>
              <a:t>2</a:t>
            </a:r>
            <a:r>
              <a:rPr lang="en-US" sz="2000" i="1" dirty="0" smtClean="0"/>
              <a:t>x </a:t>
            </a:r>
            <a:r>
              <a:rPr lang="en-US" sz="2000" dirty="0" smtClean="0"/>
              <a:t>, </a:t>
            </a:r>
            <a:endParaRPr lang="ru-RU" sz="2000" b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p:pic>
        <p:nvPicPr>
          <p:cNvPr id="4098" name="Picture 2" descr="https://upload.wikimedia.org/wikipedia/commons/0/0a/PhotoDio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0031" y="1522625"/>
            <a:ext cx="4558844" cy="3996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902451" y="5595248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0" i="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Структурна схема </a:t>
            </a:r>
            <a:r>
              <a:rPr lang="ru-RU" b="0" i="0" dirty="0" err="1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фотодіода</a:t>
            </a:r>
            <a:r>
              <a:rPr lang="ru-RU" b="0" i="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. 1 — </a:t>
            </a:r>
            <a:r>
              <a:rPr lang="ru-RU" b="0" i="0" dirty="0" err="1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кристал</a:t>
            </a:r>
            <a:r>
              <a:rPr lang="ru-RU" b="0" i="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b="0" i="0" dirty="0" err="1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напівпровідника</a:t>
            </a:r>
            <a:r>
              <a:rPr lang="ru-RU" b="0" i="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; 2 — </a:t>
            </a:r>
            <a:r>
              <a:rPr lang="ru-RU" b="0" i="0" dirty="0" err="1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контакти</a:t>
            </a:r>
            <a:r>
              <a:rPr lang="ru-RU" b="0" i="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; 3 — </a:t>
            </a:r>
            <a:r>
              <a:rPr lang="ru-RU" b="0" i="0" dirty="0" err="1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відводи</a:t>
            </a:r>
            <a:r>
              <a:rPr lang="ru-RU" b="0" i="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; </a:t>
            </a:r>
            <a:r>
              <a:rPr lang="ru-RU" b="0" i="1" dirty="0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Φ</a:t>
            </a:r>
            <a:r>
              <a:rPr lang="ru-RU" b="0" i="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 — </a:t>
            </a:r>
            <a:r>
              <a:rPr lang="ru-RU" b="0" i="0" dirty="0" err="1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Потік</a:t>
            </a:r>
            <a:r>
              <a:rPr lang="ru-RU" b="0" i="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b="0" i="0" dirty="0" err="1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фотонів</a:t>
            </a:r>
            <a:r>
              <a:rPr lang="ru-RU" b="0" i="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; Е — </a:t>
            </a:r>
            <a:r>
              <a:rPr lang="ru-RU" b="0" i="0" dirty="0" err="1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Джерело</a:t>
            </a:r>
            <a:r>
              <a:rPr lang="ru-RU" b="0" i="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струму; R</a:t>
            </a:r>
            <a:r>
              <a:rPr lang="ru-RU" b="0" i="0" baseline="-2500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H</a:t>
            </a:r>
            <a:r>
              <a:rPr lang="ru-RU" b="0" i="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 — </a:t>
            </a:r>
            <a:r>
              <a:rPr lang="ru-RU" b="0" i="0" dirty="0" err="1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навантаження</a:t>
            </a:r>
            <a:r>
              <a:rPr lang="ru-RU" b="0" i="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.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79615" y="2055173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0" i="1" dirty="0" err="1" smtClean="0">
                <a:solidFill>
                  <a:srgbClr val="000000"/>
                </a:solidFill>
                <a:effectLst/>
                <a:latin typeface="Open Sans"/>
              </a:rPr>
              <a:t>Інерційність</a:t>
            </a:r>
            <a:r>
              <a:rPr lang="ru-RU" sz="2000" b="0" i="1" dirty="0" smtClean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ru-RU" sz="2000" b="0" i="1" dirty="0" err="1" smtClean="0">
                <a:solidFill>
                  <a:srgbClr val="000000"/>
                </a:solidFill>
                <a:effectLst/>
                <a:latin typeface="Open Sans"/>
              </a:rPr>
              <a:t>фотодіодів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Open Sans"/>
              </a:rPr>
              <a:t> </a:t>
            </a:r>
            <a:r>
              <a:rPr lang="ru-RU" sz="2000" b="0" i="0" dirty="0" err="1" smtClean="0">
                <a:solidFill>
                  <a:srgbClr val="000000"/>
                </a:solidFill>
                <a:effectLst/>
                <a:latin typeface="Open Sans"/>
              </a:rPr>
              <a:t>визначається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Open Sans"/>
              </a:rPr>
              <a:t> часом </a:t>
            </a:r>
            <a:r>
              <a:rPr lang="ru-RU" sz="2000" b="0" i="0" dirty="0" err="1" smtClean="0">
                <a:solidFill>
                  <a:srgbClr val="000000"/>
                </a:solidFill>
                <a:effectLst/>
                <a:latin typeface="Open Sans"/>
              </a:rPr>
              <a:t>дифузії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ru-RU" sz="2000" b="0" i="0" dirty="0" err="1" smtClean="0">
                <a:solidFill>
                  <a:srgbClr val="000000"/>
                </a:solidFill>
                <a:effectLst/>
                <a:latin typeface="Open Sans"/>
              </a:rPr>
              <a:t>носіїв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Open Sans"/>
              </a:rPr>
              <a:t> в </a:t>
            </a:r>
            <a:r>
              <a:rPr lang="ru-RU" sz="2000" b="0" i="0" dirty="0" err="1" smtClean="0">
                <a:solidFill>
                  <a:srgbClr val="000000"/>
                </a:solidFill>
                <a:effectLst/>
                <a:latin typeface="Open Sans"/>
              </a:rPr>
              <a:t>збідненій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ru-RU" sz="2000" b="0" i="0" dirty="0" err="1" smtClean="0">
                <a:solidFill>
                  <a:srgbClr val="000000"/>
                </a:solidFill>
                <a:effectLst/>
                <a:latin typeface="Open Sans"/>
              </a:rPr>
              <a:t>області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Open Sans"/>
              </a:rPr>
              <a:t>, часом дрейфу через </a:t>
            </a:r>
            <a:r>
              <a:rPr lang="ru-RU" sz="2000" b="0" i="0" dirty="0" err="1" smtClean="0">
                <a:solidFill>
                  <a:srgbClr val="000000"/>
                </a:solidFill>
                <a:effectLst/>
                <a:latin typeface="Open Sans"/>
              </a:rPr>
              <a:t>збідненну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Open Sans"/>
              </a:rPr>
              <a:t> область і </a:t>
            </a:r>
            <a:r>
              <a:rPr lang="ru-RU" sz="2000" b="0" i="0" dirty="0" err="1" smtClean="0">
                <a:solidFill>
                  <a:srgbClr val="000000"/>
                </a:solidFill>
                <a:effectLst/>
                <a:latin typeface="Open Sans"/>
              </a:rPr>
              <a:t>ємністю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ru-RU" sz="2000" b="0" i="0" dirty="0" err="1" smtClean="0">
                <a:solidFill>
                  <a:srgbClr val="000000"/>
                </a:solidFill>
                <a:effectLst/>
                <a:latin typeface="Open Sans"/>
              </a:rPr>
              <a:t>збідненої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ru-RU" sz="2000" b="0" i="0" dirty="0" err="1" smtClean="0">
                <a:solidFill>
                  <a:srgbClr val="000000"/>
                </a:solidFill>
                <a:effectLst/>
                <a:latin typeface="Open Sans"/>
              </a:rPr>
              <a:t>області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Open Sans"/>
              </a:rPr>
              <a:t>.  </a:t>
            </a:r>
            <a:endParaRPr lang="ru-RU" sz="2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267815" y="5225916"/>
            <a:ext cx="39195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uk-UA" dirty="0" smtClean="0"/>
              <a:t>де</a:t>
            </a:r>
            <a:r>
              <a:rPr lang="ru-RU" dirty="0" smtClean="0"/>
              <a:t> </a:t>
            </a:r>
            <a:r>
              <a:rPr lang="en-US" i="1" dirty="0" smtClean="0"/>
              <a:t>x </a:t>
            </a:r>
            <a:r>
              <a:rPr lang="en-US" dirty="0" smtClean="0"/>
              <a:t>= </a:t>
            </a:r>
            <a:r>
              <a:rPr lang="en-US" i="1" dirty="0" smtClean="0"/>
              <a:t>k </a:t>
            </a:r>
            <a:r>
              <a:rPr lang="en-US" baseline="30000" dirty="0" smtClean="0"/>
              <a:t>−1</a:t>
            </a:r>
            <a:r>
              <a:rPr lang="en-US" dirty="0" smtClean="0"/>
              <a:t> (k</a:t>
            </a:r>
            <a:r>
              <a:rPr lang="el-GR" dirty="0" smtClean="0"/>
              <a:t> – </a:t>
            </a:r>
            <a:r>
              <a:rPr lang="ru-RU" dirty="0" err="1" smtClean="0"/>
              <a:t>коефіцієнт</a:t>
            </a:r>
            <a:r>
              <a:rPr lang="ru-RU" dirty="0" smtClean="0"/>
              <a:t> </a:t>
            </a:r>
            <a:r>
              <a:rPr lang="ru-RU" dirty="0" err="1" smtClean="0"/>
              <a:t>поглинання</a:t>
            </a:r>
            <a:r>
              <a:rPr lang="ru-RU" dirty="0" smtClean="0"/>
              <a:t>).</a:t>
            </a:r>
            <a:endParaRPr lang="ru-RU" b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5658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82758" y="348734"/>
            <a:ext cx="30490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Фототранзистори</a:t>
            </a:r>
            <a:endParaRPr lang="ru-RU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p:pic>
        <p:nvPicPr>
          <p:cNvPr id="3" name="Picture 2" descr="https://upload.wikimedia.org/wikipedia/commons/5/57/PhototransistorSymbo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2182" y="76200"/>
            <a:ext cx="1076778" cy="1393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Результат пошуку зображень за запитом фототранзистор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3232" y="1771422"/>
            <a:ext cx="1981200" cy="2686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8340" y="1719931"/>
            <a:ext cx="80336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Без </a:t>
            </a:r>
            <a:r>
              <a:rPr lang="ru-RU" sz="2400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освітлення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весь спад </a:t>
            </a:r>
            <a:r>
              <a:rPr lang="ru-RU" sz="2400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зовнішньої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sz="2400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напруги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sz="2400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припадає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на </a:t>
            </a:r>
            <a:r>
              <a:rPr lang="ru-RU" sz="2400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колекторний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sz="2400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перехід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 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48340" y="2550928"/>
            <a:ext cx="851263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попаданні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світла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на базу (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колектор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), на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ній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утворюються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парні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носії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зарядів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електрони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дірки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розділяються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електричним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полем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колекторного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переходу. В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результаті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чого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базовій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області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накопичуються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основні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носії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призводить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зниження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strike="noStrike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потенціального</a:t>
            </a:r>
            <a:r>
              <a:rPr lang="ru-RU" sz="2400" strike="noStrike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trike="noStrike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бар’єру</a:t>
            </a:r>
            <a:r>
              <a:rPr lang="ru-RU" sz="2400" strike="noStrike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емітерного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переходу і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збільшення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струму через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колектор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порівнянні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зі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струмом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обумовленим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перенесенням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лише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тих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носіїв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утворилися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безпосередньо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під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дією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світла</a:t>
            </a:r>
            <a:r>
              <a:rPr lang="ru-RU" sz="2400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4379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202" y="725658"/>
            <a:ext cx="6667500" cy="283845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35973" y="76274"/>
            <a:ext cx="71904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dirty="0" err="1"/>
              <a:t>Фоточутливі</a:t>
            </a:r>
            <a:r>
              <a:rPr lang="uk-UA" sz="2800" dirty="0"/>
              <a:t> </a:t>
            </a:r>
            <a:r>
              <a:rPr lang="uk-UA" sz="2800" dirty="0" err="1"/>
              <a:t>прилалади</a:t>
            </a:r>
            <a:r>
              <a:rPr lang="uk-UA" sz="2800" dirty="0"/>
              <a:t> з зарядовим зв’язком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5202" y="3690272"/>
            <a:ext cx="1209362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0" i="0" dirty="0" err="1" smtClean="0">
                <a:effectLst/>
                <a:latin typeface="Arial" panose="020B0604020202020204" pitchFamily="34" charset="0"/>
              </a:rPr>
              <a:t>Після</a:t>
            </a:r>
            <a:r>
              <a:rPr lang="ru-RU" sz="2400" b="0" i="0" dirty="0" smtClean="0">
                <a:effectLst/>
                <a:latin typeface="Arial" panose="020B0604020202020204" pitchFamily="34" charset="0"/>
              </a:rPr>
              <a:t>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</a:rPr>
              <a:t>подачі</a:t>
            </a:r>
            <a:r>
              <a:rPr lang="ru-RU" sz="2400" b="0" i="0" dirty="0" smtClean="0">
                <a:effectLst/>
                <a:latin typeface="Arial" panose="020B0604020202020204" pitchFamily="34" charset="0"/>
              </a:rPr>
              <a:t> на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</a:rPr>
              <a:t>електрод</a:t>
            </a:r>
            <a:r>
              <a:rPr lang="ru-RU" sz="2400" b="0" i="0" dirty="0" smtClean="0">
                <a:effectLst/>
                <a:latin typeface="Arial" panose="020B0604020202020204" pitchFamily="34" charset="0"/>
              </a:rPr>
              <a:t>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</a:rPr>
              <a:t>електричного</a:t>
            </a:r>
            <a:r>
              <a:rPr lang="ru-RU" sz="2400" b="0" i="0" dirty="0" smtClean="0">
                <a:effectLst/>
                <a:latin typeface="Arial" panose="020B0604020202020204" pitchFamily="34" charset="0"/>
              </a:rPr>
              <a:t>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</a:rPr>
              <a:t>потенціалу</a:t>
            </a:r>
            <a:r>
              <a:rPr lang="ru-RU" sz="2400" b="0" i="0" dirty="0" smtClean="0">
                <a:effectLst/>
                <a:latin typeface="Arial" panose="020B0604020202020204" pitchFamily="34" charset="0"/>
              </a:rPr>
              <a:t>, в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</a:rPr>
              <a:t>збідненої</a:t>
            </a:r>
            <a:r>
              <a:rPr lang="ru-RU" sz="2400" b="0" i="0" dirty="0" smtClean="0">
                <a:effectLst/>
                <a:latin typeface="Arial" panose="020B0604020202020204" pitchFamily="34" charset="0"/>
              </a:rPr>
              <a:t>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</a:rPr>
              <a:t>зоні</a:t>
            </a:r>
            <a:r>
              <a:rPr lang="ru-RU" sz="2400" b="0" i="0" dirty="0" smtClean="0">
                <a:effectLst/>
                <a:latin typeface="Arial" panose="020B0604020202020204" pitchFamily="34" charset="0"/>
              </a:rPr>
              <a:t>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</a:rPr>
              <a:t>під</a:t>
            </a:r>
            <a:r>
              <a:rPr lang="ru-RU" sz="2400" b="0" i="0" dirty="0" smtClean="0">
                <a:effectLst/>
                <a:latin typeface="Arial" panose="020B0604020202020204" pitchFamily="34" charset="0"/>
              </a:rPr>
              <a:t> каналом </a:t>
            </a:r>
            <a:r>
              <a:rPr lang="en-US" sz="2400" b="0" i="0" dirty="0" smtClean="0">
                <a:effectLst/>
                <a:latin typeface="Arial" panose="020B0604020202020204" pitchFamily="34" charset="0"/>
              </a:rPr>
              <a:t>n-</a:t>
            </a:r>
            <a:r>
              <a:rPr lang="ru-RU" sz="2400" b="0" i="0" dirty="0" smtClean="0">
                <a:effectLst/>
                <a:latin typeface="Arial" panose="020B0604020202020204" pitchFamily="34" charset="0"/>
              </a:rPr>
              <a:t>типу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</a:rPr>
              <a:t>створюється</a:t>
            </a:r>
            <a:r>
              <a:rPr lang="ru-RU" sz="2400" b="0" i="0" dirty="0" smtClean="0">
                <a:effectLst/>
                <a:latin typeface="Arial" panose="020B0604020202020204" pitchFamily="34" charset="0"/>
              </a:rPr>
              <a:t>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</a:rPr>
              <a:t>потенціальна</a:t>
            </a:r>
            <a:r>
              <a:rPr lang="ru-RU" sz="2400" b="0" i="0" dirty="0" smtClean="0">
                <a:effectLst/>
                <a:latin typeface="Arial" panose="020B0604020202020204" pitchFamily="34" charset="0"/>
              </a:rPr>
              <a:t> яма, яка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</a:rPr>
              <a:t>призначена</a:t>
            </a:r>
            <a:r>
              <a:rPr lang="ru-RU" sz="2400" b="0" i="0" dirty="0" smtClean="0">
                <a:effectLst/>
                <a:latin typeface="Arial" panose="020B0604020202020204" pitchFamily="34" charset="0"/>
              </a:rPr>
              <a:t>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</a:rPr>
              <a:t>зберігати</a:t>
            </a:r>
            <a:r>
              <a:rPr lang="ru-RU" sz="2400" b="0" i="0" dirty="0" smtClean="0">
                <a:effectLst/>
                <a:latin typeface="Arial" panose="020B0604020202020204" pitchFamily="34" charset="0"/>
              </a:rPr>
              <a:t>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</a:rPr>
              <a:t>електрони</a:t>
            </a:r>
            <a:r>
              <a:rPr lang="ru-RU" sz="2400" b="0" i="0" dirty="0" smtClean="0">
                <a:effectLst/>
                <a:latin typeface="Arial" panose="020B0604020202020204" pitchFamily="34" charset="0"/>
              </a:rPr>
              <a:t>. </a:t>
            </a:r>
            <a:r>
              <a:rPr lang="ru-RU" sz="2400" b="0" i="0" u="none" strike="noStrike" dirty="0" err="1" smtClean="0">
                <a:effectLst/>
                <a:latin typeface="Arial" panose="020B0604020202020204" pitchFamily="34" charset="0"/>
              </a:rPr>
              <a:t>Фотони</a:t>
            </a:r>
            <a:r>
              <a:rPr lang="ru-RU" sz="2400" b="0" i="0" dirty="0" smtClean="0">
                <a:effectLst/>
                <a:latin typeface="Arial" panose="020B0604020202020204" pitchFamily="34" charset="0"/>
              </a:rPr>
              <a:t>,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</a:rPr>
              <a:t>що</a:t>
            </a:r>
            <a:r>
              <a:rPr lang="ru-RU" sz="2400" b="0" i="0" dirty="0" smtClean="0">
                <a:effectLst/>
                <a:latin typeface="Arial" panose="020B0604020202020204" pitchFamily="34" charset="0"/>
              </a:rPr>
              <a:t>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</a:rPr>
              <a:t>проникають</a:t>
            </a:r>
            <a:r>
              <a:rPr lang="ru-RU" sz="2400" b="0" i="0" dirty="0" smtClean="0">
                <a:effectLst/>
                <a:latin typeface="Arial" panose="020B0604020202020204" pitchFamily="34" charset="0"/>
              </a:rPr>
              <a:t> в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</a:rPr>
              <a:t>кремній</a:t>
            </a:r>
            <a:r>
              <a:rPr lang="ru-RU" sz="2400" b="0" i="0" dirty="0" smtClean="0">
                <a:effectLst/>
                <a:latin typeface="Arial" panose="020B0604020202020204" pitchFamily="34" charset="0"/>
              </a:rPr>
              <a:t>,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</a:rPr>
              <a:t>призводять</a:t>
            </a:r>
            <a:r>
              <a:rPr lang="ru-RU" sz="2400" b="0" i="0" dirty="0" smtClean="0">
                <a:effectLst/>
                <a:latin typeface="Arial" panose="020B0604020202020204" pitchFamily="34" charset="0"/>
              </a:rPr>
              <a:t> до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</a:rPr>
              <a:t>генерації</a:t>
            </a:r>
            <a:r>
              <a:rPr lang="ru-RU" sz="2400" b="0" i="0" dirty="0" smtClean="0">
                <a:effectLst/>
                <a:latin typeface="Arial" panose="020B0604020202020204" pitchFamily="34" charset="0"/>
              </a:rPr>
              <a:t> </a:t>
            </a:r>
            <a:r>
              <a:rPr lang="ru-RU" sz="2400" b="0" i="0" u="none" strike="noStrike" dirty="0" err="1" smtClean="0">
                <a:effectLst/>
                <a:latin typeface="Arial" panose="020B0604020202020204" pitchFamily="34" charset="0"/>
              </a:rPr>
              <a:t>електронів</a:t>
            </a:r>
            <a:r>
              <a:rPr lang="ru-RU" sz="2400" b="0" i="0" dirty="0" smtClean="0">
                <a:effectLst/>
                <a:latin typeface="Arial" panose="020B0604020202020204" pitchFamily="34" charset="0"/>
              </a:rPr>
              <a:t>,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</a:rPr>
              <a:t>які</a:t>
            </a:r>
            <a:r>
              <a:rPr lang="ru-RU" sz="2400" b="0" i="0" dirty="0" smtClean="0">
                <a:effectLst/>
                <a:latin typeface="Arial" panose="020B0604020202020204" pitchFamily="34" charset="0"/>
              </a:rPr>
              <a:t>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</a:rPr>
              <a:t>притягаються</a:t>
            </a:r>
            <a:r>
              <a:rPr lang="ru-RU" sz="2400" b="0" i="0" dirty="0" smtClean="0">
                <a:effectLst/>
                <a:latin typeface="Arial" panose="020B0604020202020204" pitchFamily="34" charset="0"/>
              </a:rPr>
              <a:t> </a:t>
            </a:r>
            <a:r>
              <a:rPr lang="ru-RU" sz="2400" b="0" i="0" u="none" strike="noStrike" dirty="0" err="1" smtClean="0">
                <a:effectLst/>
                <a:latin typeface="Arial" panose="020B0604020202020204" pitchFamily="34" charset="0"/>
              </a:rPr>
              <a:t>потенціальною</a:t>
            </a:r>
            <a:r>
              <a:rPr lang="ru-RU" sz="2400" b="0" i="0" u="none" strike="noStrike" dirty="0" smtClean="0">
                <a:effectLst/>
                <a:latin typeface="Arial" panose="020B0604020202020204" pitchFamily="34" charset="0"/>
              </a:rPr>
              <a:t> ямою</a:t>
            </a:r>
            <a:r>
              <a:rPr lang="ru-RU" sz="2400" b="0" i="0" dirty="0" smtClean="0">
                <a:effectLst/>
                <a:latin typeface="Arial" panose="020B0604020202020204" pitchFamily="34" charset="0"/>
              </a:rPr>
              <a:t> і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</a:rPr>
              <a:t>залишаються</a:t>
            </a:r>
            <a:r>
              <a:rPr lang="ru-RU" sz="2400" b="0" i="0" dirty="0" smtClean="0">
                <a:effectLst/>
                <a:latin typeface="Arial" panose="020B0604020202020204" pitchFamily="34" charset="0"/>
              </a:rPr>
              <a:t> в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</a:rPr>
              <a:t>ній</a:t>
            </a:r>
            <a:r>
              <a:rPr lang="ru-RU" sz="2400" b="0" i="0" dirty="0" smtClean="0">
                <a:effectLst/>
                <a:latin typeface="Arial" panose="020B0604020202020204" pitchFamily="34" charset="0"/>
              </a:rPr>
              <a:t>. Чим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</a:rPr>
              <a:t>яскравіше</a:t>
            </a:r>
            <a:r>
              <a:rPr lang="ru-RU" sz="2400" b="0" i="0" dirty="0" smtClean="0">
                <a:effectLst/>
                <a:latin typeface="Arial" panose="020B0604020202020204" pitchFamily="34" charset="0"/>
              </a:rPr>
              <a:t>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</a:rPr>
              <a:t>світло</a:t>
            </a:r>
            <a:r>
              <a:rPr lang="ru-RU" sz="2400" b="0" i="0" dirty="0" smtClean="0">
                <a:effectLst/>
                <a:latin typeface="Arial" panose="020B0604020202020204" pitchFamily="34" charset="0"/>
              </a:rPr>
              <a:t> —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</a:rPr>
              <a:t>тим</a:t>
            </a:r>
            <a:r>
              <a:rPr lang="ru-RU" sz="2400" b="0" i="0" dirty="0" smtClean="0">
                <a:effectLst/>
                <a:latin typeface="Arial" panose="020B0604020202020204" pitchFamily="34" charset="0"/>
              </a:rPr>
              <a:t>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</a:rPr>
              <a:t>більше</a:t>
            </a:r>
            <a:r>
              <a:rPr lang="ru-RU" sz="2400" b="0" i="0" dirty="0" smtClean="0">
                <a:effectLst/>
                <a:latin typeface="Arial" panose="020B0604020202020204" pitchFamily="34" charset="0"/>
              </a:rPr>
              <a:t>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</a:rPr>
              <a:t>фотонів</a:t>
            </a:r>
            <a:r>
              <a:rPr lang="ru-RU" sz="2400" b="0" i="0" dirty="0" smtClean="0">
                <a:effectLst/>
                <a:latin typeface="Arial" panose="020B0604020202020204" pitchFamily="34" charset="0"/>
              </a:rPr>
              <a:t>, а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</a:rPr>
              <a:t>отже</a:t>
            </a:r>
            <a:r>
              <a:rPr lang="ru-RU" sz="2400" b="0" i="0" dirty="0" smtClean="0">
                <a:effectLst/>
                <a:latin typeface="Arial" panose="020B0604020202020204" pitchFamily="34" charset="0"/>
              </a:rPr>
              <a:t> і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</a:rPr>
              <a:t>більший</a:t>
            </a:r>
            <a:r>
              <a:rPr lang="ru-RU" sz="2400" b="0" i="0" dirty="0" smtClean="0">
                <a:effectLst/>
                <a:latin typeface="Arial" panose="020B0604020202020204" pitchFamily="34" charset="0"/>
              </a:rPr>
              <a:t> заряд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</a:rPr>
              <a:t>ями</a:t>
            </a:r>
            <a:r>
              <a:rPr lang="ru-RU" sz="2400" b="0" i="0" dirty="0" smtClean="0">
                <a:effectLst/>
                <a:latin typeface="Arial" panose="020B0604020202020204" pitchFamily="34" charset="0"/>
              </a:rPr>
              <a:t>.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</a:rPr>
              <a:t>Потім</a:t>
            </a:r>
            <a:r>
              <a:rPr lang="ru-RU" sz="2400" b="0" i="0" dirty="0" smtClean="0">
                <a:effectLst/>
                <a:latin typeface="Arial" panose="020B0604020202020204" pitchFamily="34" charset="0"/>
              </a:rPr>
              <a:t> треба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</a:rPr>
              <a:t>зчитати</a:t>
            </a:r>
            <a:r>
              <a:rPr lang="ru-RU" sz="2400" b="0" i="0" dirty="0" smtClean="0">
                <a:effectLst/>
                <a:latin typeface="Arial" panose="020B0604020202020204" pitchFamily="34" charset="0"/>
              </a:rPr>
              <a:t>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</a:rPr>
              <a:t>значення</a:t>
            </a:r>
            <a:r>
              <a:rPr lang="ru-RU" sz="2400" b="0" i="0" dirty="0" smtClean="0">
                <a:effectLst/>
                <a:latin typeface="Arial" panose="020B0604020202020204" pitchFamily="34" charset="0"/>
              </a:rPr>
              <a:t>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</a:rPr>
              <a:t>цього</a:t>
            </a:r>
            <a:r>
              <a:rPr lang="ru-RU" sz="2400" b="0" i="0" dirty="0" smtClean="0">
                <a:effectLst/>
                <a:latin typeface="Arial" panose="020B0604020202020204" pitchFamily="34" charset="0"/>
              </a:rPr>
              <a:t> заряду,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</a:rPr>
              <a:t>який</a:t>
            </a:r>
            <a:r>
              <a:rPr lang="ru-RU" sz="2400" b="0" i="0" dirty="0" smtClean="0">
                <a:effectLst/>
                <a:latin typeface="Arial" panose="020B0604020202020204" pitchFamily="34" charset="0"/>
              </a:rPr>
              <a:t>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</a:rPr>
              <a:t>називається</a:t>
            </a:r>
            <a:r>
              <a:rPr lang="ru-RU" sz="2400" b="0" i="0" dirty="0" smtClean="0">
                <a:effectLst/>
                <a:latin typeface="Arial" panose="020B0604020202020204" pitchFamily="34" charset="0"/>
              </a:rPr>
              <a:t>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</a:rPr>
              <a:t>фотострумом</a:t>
            </a:r>
            <a:r>
              <a:rPr lang="ru-RU" sz="2400" b="0" i="0" dirty="0" smtClean="0">
                <a:effectLst/>
                <a:latin typeface="Arial" panose="020B0604020202020204" pitchFamily="34" charset="0"/>
              </a:rPr>
              <a:t>, і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</a:rPr>
              <a:t>підсилити</a:t>
            </a:r>
            <a:r>
              <a:rPr lang="ru-RU" sz="2400" b="0" i="0" dirty="0" smtClean="0">
                <a:effectLst/>
                <a:latin typeface="Arial" panose="020B0604020202020204" pitchFamily="34" charset="0"/>
              </a:rPr>
              <a:t>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</a:rPr>
              <a:t>його</a:t>
            </a:r>
            <a:r>
              <a:rPr lang="ru-RU" sz="2400" b="0" i="0" dirty="0" smtClean="0">
                <a:effectLst/>
                <a:latin typeface="Arial" panose="020B0604020202020204" pitchFamily="34" charset="0"/>
              </a:rPr>
              <a:t>.</a:t>
            </a:r>
          </a:p>
          <a:p>
            <a:r>
              <a:rPr lang="ru-RU" sz="2400" b="0" i="0" dirty="0" err="1" smtClean="0">
                <a:effectLst/>
                <a:latin typeface="Arial" panose="020B0604020202020204" pitchFamily="34" charset="0"/>
              </a:rPr>
              <a:t>Зчитування</a:t>
            </a:r>
            <a:r>
              <a:rPr lang="ru-RU" sz="2400" b="0" i="0" dirty="0" smtClean="0">
                <a:effectLst/>
                <a:latin typeface="Arial" panose="020B0604020202020204" pitchFamily="34" charset="0"/>
              </a:rPr>
              <a:t>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</a:rPr>
              <a:t>фотострумів</a:t>
            </a:r>
            <a:r>
              <a:rPr lang="ru-RU" sz="2400" b="0" i="0" dirty="0" smtClean="0">
                <a:effectLst/>
                <a:latin typeface="Arial" panose="020B0604020202020204" pitchFamily="34" charset="0"/>
              </a:rPr>
              <a:t> ПЗЗ-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</a:rPr>
              <a:t>елементів</a:t>
            </a:r>
            <a:r>
              <a:rPr lang="ru-RU" sz="2400" b="0" i="0" dirty="0" smtClean="0">
                <a:effectLst/>
                <a:latin typeface="Arial" panose="020B0604020202020204" pitchFamily="34" charset="0"/>
              </a:rPr>
              <a:t>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</a:rPr>
              <a:t>здійснюється</a:t>
            </a:r>
            <a:r>
              <a:rPr lang="ru-RU" sz="2400" b="0" i="0" dirty="0" smtClean="0">
                <a:effectLst/>
                <a:latin typeface="Arial" panose="020B0604020202020204" pitchFamily="34" charset="0"/>
              </a:rPr>
              <a:t> так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</a:rPr>
              <a:t>званими</a:t>
            </a:r>
            <a:r>
              <a:rPr lang="ru-RU" sz="2400" b="0" i="0" dirty="0" smtClean="0">
                <a:effectLst/>
                <a:latin typeface="Arial" panose="020B0604020202020204" pitchFamily="34" charset="0"/>
              </a:rPr>
              <a:t>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</a:rPr>
              <a:t>послідовними</a:t>
            </a:r>
            <a:r>
              <a:rPr lang="ru-RU" sz="2400" b="0" i="0" dirty="0" smtClean="0">
                <a:effectLst/>
                <a:latin typeface="Arial" panose="020B0604020202020204" pitchFamily="34" charset="0"/>
              </a:rPr>
              <a:t> </a:t>
            </a:r>
            <a:r>
              <a:rPr lang="ru-RU" sz="2400" b="0" i="0" u="none" strike="noStrike" dirty="0" err="1" smtClean="0">
                <a:effectLst/>
                <a:latin typeface="Arial" panose="020B0604020202020204" pitchFamily="34" charset="0"/>
              </a:rPr>
              <a:t>регістрами</a:t>
            </a:r>
            <a:r>
              <a:rPr lang="ru-RU" sz="2400" b="0" i="0" u="none" strike="noStrike" dirty="0" smtClean="0">
                <a:effectLst/>
                <a:latin typeface="Arial" panose="020B0604020202020204" pitchFamily="34" charset="0"/>
              </a:rPr>
              <a:t> </a:t>
            </a:r>
            <a:r>
              <a:rPr lang="ru-RU" sz="2400" b="0" i="0" u="none" strike="noStrike" dirty="0" err="1" smtClean="0">
                <a:effectLst/>
                <a:latin typeface="Arial" panose="020B0604020202020204" pitchFamily="34" charset="0"/>
              </a:rPr>
              <a:t>зсуву</a:t>
            </a:r>
            <a:endParaRPr lang="ru-RU" sz="2400" b="0" i="0" dirty="0">
              <a:effectLst/>
              <a:latin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2702" y="968830"/>
            <a:ext cx="4598812" cy="2318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1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261</Words>
  <Application>Microsoft Office PowerPoint</Application>
  <PresentationFormat>Широкоэкранный</PresentationFormat>
  <Paragraphs>34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Open Sans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Ruslan Kovtun</dc:creator>
  <cp:lastModifiedBy>Ruslan Kovtun</cp:lastModifiedBy>
  <cp:revision>21</cp:revision>
  <dcterms:created xsi:type="dcterms:W3CDTF">2020-03-08T14:43:21Z</dcterms:created>
  <dcterms:modified xsi:type="dcterms:W3CDTF">2020-03-08T18:05:06Z</dcterms:modified>
</cp:coreProperties>
</file>