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97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39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00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943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2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01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83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32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067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30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3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3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1117103"/>
            <a:ext cx="7772400" cy="2311897"/>
          </a:xfrm>
        </p:spPr>
        <p:txBody>
          <a:bodyPr/>
          <a:lstStyle/>
          <a:p>
            <a:r>
              <a:rPr lang="uk-UA" dirty="0" err="1" smtClean="0"/>
              <a:t>Акусто-оптичні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фільтри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581128"/>
            <a:ext cx="6400800" cy="1591072"/>
          </a:xfrm>
        </p:spPr>
        <p:txBody>
          <a:bodyPr/>
          <a:lstStyle/>
          <a:p>
            <a:pPr algn="r"/>
            <a:r>
              <a:rPr lang="uk-UA" dirty="0" smtClean="0"/>
              <a:t>Презентацію підготував:</a:t>
            </a:r>
            <a:br>
              <a:rPr lang="uk-UA" dirty="0" smtClean="0"/>
            </a:br>
            <a:r>
              <a:rPr lang="uk-UA" dirty="0" err="1" smtClean="0"/>
              <a:t>Гриндій</a:t>
            </a:r>
            <a:r>
              <a:rPr lang="uk-UA" dirty="0" smtClean="0"/>
              <a:t> Роман</a:t>
            </a:r>
            <a:br>
              <a:rPr lang="uk-UA" dirty="0" smtClean="0"/>
            </a:br>
            <a:r>
              <a:rPr lang="uk-UA" dirty="0" smtClean="0"/>
              <a:t>ПОМ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6523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90872" y="4869160"/>
            <a:ext cx="8229600" cy="204909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err="1"/>
              <a:t>Акусто-оптичний</a:t>
            </a:r>
            <a:r>
              <a:rPr lang="uk-UA" dirty="0"/>
              <a:t> фільтр - це </a:t>
            </a:r>
            <a:r>
              <a:rPr lang="uk-UA" dirty="0" err="1"/>
              <a:t>двопроменезаломлюючий</a:t>
            </a:r>
            <a:r>
              <a:rPr lang="uk-UA" dirty="0"/>
              <a:t> кристал, в якому п'єзоелектричний перетворювач збуджує бігучу акустичну хвилю. У кристалі створюється об'ємна фазова дифракційна </a:t>
            </a:r>
            <a:r>
              <a:rPr lang="uk-UA" dirty="0" err="1"/>
              <a:t>гратка</a:t>
            </a:r>
            <a:r>
              <a:rPr lang="uk-UA" dirty="0"/>
              <a:t>, що рухається зі швидкістю звуку. </a:t>
            </a:r>
          </a:p>
        </p:txBody>
      </p:sp>
      <p:pic>
        <p:nvPicPr>
          <p:cNvPr id="1026" name="Picture 2" descr="C:\Users\Blik\Desktop\lightfiltersfigur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4058"/>
            <a:ext cx="6192688" cy="435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7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28600"/>
            <a:ext cx="8579296" cy="10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b="1" dirty="0">
                <a:effectLst/>
              </a:rPr>
              <a:t>Принцип дії </a:t>
            </a:r>
            <a:r>
              <a:rPr lang="uk-UA" sz="2800" b="1" dirty="0" err="1">
                <a:effectLst/>
              </a:rPr>
              <a:t>акусто-оптичного</a:t>
            </a:r>
            <a:r>
              <a:rPr lang="uk-UA" sz="2800" b="1" dirty="0">
                <a:effectLst/>
              </a:rPr>
              <a:t> </a:t>
            </a:r>
            <a:r>
              <a:rPr lang="uk-UA" sz="2800" b="1" dirty="0" err="1" smtClean="0">
                <a:effectLst/>
              </a:rPr>
              <a:t>перебудовуючого</a:t>
            </a:r>
            <a:r>
              <a:rPr lang="uk-UA" sz="2800" b="1" dirty="0" smtClean="0">
                <a:effectLst/>
              </a:rPr>
              <a:t> </a:t>
            </a:r>
            <a:r>
              <a:rPr lang="uk-UA" sz="2800" b="1" dirty="0">
                <a:effectLst/>
              </a:rPr>
              <a:t>фільтра зображень</a:t>
            </a:r>
            <a:endParaRPr lang="uk-UA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22803"/>
            <a:ext cx="7488832" cy="369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22920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1 - п'єзоелектричний перетворювач; 2 - призма з</a:t>
            </a:r>
          </a:p>
          <a:p>
            <a:r>
              <a:rPr lang="uk-UA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парателуріту</a:t>
            </a:r>
            <a:r>
              <a:rPr lang="uk-UA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; </a:t>
            </a:r>
            <a:r>
              <a:rPr lang="uk-UA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3 - нормаль до фазового </a:t>
            </a:r>
            <a:r>
              <a:rPr lang="uk-UA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звукового </a:t>
            </a:r>
            <a:r>
              <a:rPr lang="uk-UA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фронту; 4 - демпфер; 5 - світловий </a:t>
            </a:r>
            <a:r>
              <a:rPr lang="uk-UA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пучок</a:t>
            </a:r>
            <a:r>
              <a:rPr lang="uk-UA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; 6, 7 - </a:t>
            </a:r>
            <a:r>
              <a:rPr lang="uk-UA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дифраговані</a:t>
            </a:r>
            <a:r>
              <a:rPr lang="uk-UA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або відфільтровані промені; 8 - промінь нульового порядку.</a:t>
            </a:r>
          </a:p>
        </p:txBody>
      </p:sp>
    </p:spTree>
    <p:extLst>
      <p:ext uri="{BB962C8B-B14F-4D97-AF65-F5344CB8AC3E}">
        <p14:creationId xmlns:p14="http://schemas.microsoft.com/office/powerpoint/2010/main" val="12346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600200"/>
          </a:xfrm>
        </p:spPr>
        <p:txBody>
          <a:bodyPr/>
          <a:lstStyle/>
          <a:p>
            <a:r>
              <a:rPr lang="uk-UA" dirty="0" err="1" smtClean="0"/>
              <a:t>Акусто-оптичні</a:t>
            </a:r>
            <a:r>
              <a:rPr lang="uk-UA" dirty="0" smtClean="0"/>
              <a:t> фільтри: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5174035"/>
          </a:xfrm>
        </p:spPr>
        <p:txBody>
          <a:bodyPr>
            <a:normAutofit fontScale="92500" lnSpcReduction="20000"/>
          </a:bodyPr>
          <a:lstStyle/>
          <a:p>
            <a:r>
              <a:rPr lang="uk-UA" dirty="0" err="1" smtClean="0"/>
              <a:t>Неколінеарні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>
                <a:solidFill>
                  <a:srgbClr val="92D050"/>
                </a:solidFill>
              </a:rPr>
              <a:t>+</a:t>
            </a:r>
            <a:r>
              <a:rPr lang="uk-UA" dirty="0" smtClean="0"/>
              <a:t>  можливість </a:t>
            </a:r>
            <a:r>
              <a:rPr lang="uk-UA" dirty="0"/>
              <a:t>використання більшої кількості різних </a:t>
            </a:r>
            <a:r>
              <a:rPr lang="uk-UA" dirty="0" err="1"/>
              <a:t>акусто-оптичних</a:t>
            </a:r>
            <a:r>
              <a:rPr lang="uk-UA" dirty="0"/>
              <a:t> </a:t>
            </a:r>
            <a:r>
              <a:rPr lang="uk-UA" dirty="0" smtClean="0"/>
              <a:t>матеріалів;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92D050"/>
                </a:solidFill>
              </a:rPr>
              <a:t>+  </a:t>
            </a:r>
            <a:r>
              <a:rPr lang="uk-UA" dirty="0"/>
              <a:t>кутові апертури світлових пучків можуть досягати десятків </a:t>
            </a:r>
            <a:r>
              <a:rPr lang="uk-UA" dirty="0" smtClean="0"/>
              <a:t>градусів;</a:t>
            </a:r>
          </a:p>
          <a:p>
            <a:pPr marL="0" indent="0">
              <a:buNone/>
            </a:pPr>
            <a:r>
              <a:rPr lang="uk-UA" dirty="0">
                <a:solidFill>
                  <a:srgbClr val="FF0000"/>
                </a:solidFill>
              </a:rPr>
              <a:t>-</a:t>
            </a:r>
            <a:r>
              <a:rPr lang="uk-UA" dirty="0"/>
              <a:t>   виділяють досить широкий спектральний           діапазон</a:t>
            </a:r>
            <a:r>
              <a:rPr lang="uk-UA" dirty="0" smtClean="0"/>
              <a:t>;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92D050"/>
                </a:solidFill>
              </a:rPr>
              <a:t>+  </a:t>
            </a:r>
            <a:r>
              <a:rPr lang="uk-UA" dirty="0" smtClean="0"/>
              <a:t>простота конструювання;</a:t>
            </a:r>
          </a:p>
          <a:p>
            <a:pPr marL="0" indent="0">
              <a:buNone/>
            </a:pPr>
            <a:endParaRPr lang="uk-UA" dirty="0" smtClean="0">
              <a:solidFill>
                <a:srgbClr val="92D050"/>
              </a:solidFill>
            </a:endParaRPr>
          </a:p>
          <a:p>
            <a:r>
              <a:rPr lang="uk-UA" dirty="0" smtClean="0"/>
              <a:t>Колінеарні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92D050"/>
                </a:solidFill>
              </a:rPr>
              <a:t>+  </a:t>
            </a:r>
            <a:r>
              <a:rPr lang="uk-UA" dirty="0"/>
              <a:t>забезпечує найбільш вузькі смуги </a:t>
            </a:r>
            <a:r>
              <a:rPr lang="uk-UA" dirty="0" smtClean="0"/>
              <a:t>пропускання;</a:t>
            </a:r>
            <a:endParaRPr lang="uk-UA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66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2616"/>
            <a:ext cx="8229600" cy="1600200"/>
          </a:xfrm>
        </p:spPr>
        <p:txBody>
          <a:bodyPr/>
          <a:lstStyle/>
          <a:p>
            <a:r>
              <a:rPr lang="uk-UA" sz="4800" dirty="0">
                <a:effectLst/>
              </a:rPr>
              <a:t>Подвійні </a:t>
            </a:r>
            <a:r>
              <a:rPr lang="uk-UA" sz="4800" dirty="0" err="1" smtClean="0">
                <a:effectLst/>
              </a:rPr>
              <a:t>акусто-оптичні</a:t>
            </a:r>
            <a:r>
              <a:rPr lang="uk-UA" sz="4800" dirty="0" smtClean="0">
                <a:effectLst/>
              </a:rPr>
              <a:t> </a:t>
            </a:r>
            <a:r>
              <a:rPr lang="uk-UA" sz="4800" dirty="0">
                <a:effectLst/>
              </a:rPr>
              <a:t>монохроматори</a:t>
            </a:r>
            <a:endParaRPr lang="uk-UA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90" y="2066354"/>
            <a:ext cx="7968742" cy="352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4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Застосування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uk-UA" dirty="0"/>
              <a:t>Високошвидкісні </a:t>
            </a:r>
            <a:r>
              <a:rPr lang="uk-UA" dirty="0" smtClean="0"/>
              <a:t>спектрометри;</a:t>
            </a:r>
          </a:p>
          <a:p>
            <a:pPr>
              <a:lnSpc>
                <a:spcPct val="200000"/>
              </a:lnSpc>
            </a:pPr>
            <a:r>
              <a:rPr lang="uk-UA" dirty="0" err="1" smtClean="0"/>
              <a:t>Мультиспектральна</a:t>
            </a:r>
            <a:r>
              <a:rPr lang="uk-UA" dirty="0" smtClean="0"/>
              <a:t> </a:t>
            </a:r>
            <a:r>
              <a:rPr lang="uk-UA" dirty="0"/>
              <a:t>відео і фото </a:t>
            </a:r>
            <a:r>
              <a:rPr lang="uk-UA" dirty="0" smtClean="0"/>
              <a:t>зйомка;</a:t>
            </a:r>
          </a:p>
          <a:p>
            <a:pPr>
              <a:lnSpc>
                <a:spcPct val="200000"/>
              </a:lnSpc>
            </a:pPr>
            <a:r>
              <a:rPr lang="uk-UA" dirty="0" smtClean="0"/>
              <a:t>Волоконно-оптичний зв'язок;</a:t>
            </a:r>
          </a:p>
          <a:p>
            <a:pPr>
              <a:lnSpc>
                <a:spcPct val="200000"/>
              </a:lnSpc>
            </a:pPr>
            <a:r>
              <a:rPr lang="uk-UA" dirty="0" err="1"/>
              <a:t>спектрополяриметр</a:t>
            </a:r>
            <a:r>
              <a:rPr lang="uk-UA" dirty="0"/>
              <a:t> і флуоресцентний </a:t>
            </a:r>
            <a:r>
              <a:rPr lang="uk-UA" dirty="0" smtClean="0"/>
              <a:t>спектрометр;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5359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16832"/>
            <a:ext cx="8229600" cy="16002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0819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149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Акусто-оптичні фільтри</vt:lpstr>
      <vt:lpstr>Презентация PowerPoint</vt:lpstr>
      <vt:lpstr>Принцип дії акусто-оптичного перебудовуючого фільтра зображень</vt:lpstr>
      <vt:lpstr>Акусто-оптичні фільтри:</vt:lpstr>
      <vt:lpstr>Подвійні акусто-оптичні монохроматори</vt:lpstr>
      <vt:lpstr>Застосування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Акусто-оптичні фільтри</dc:title>
  <cp:lastModifiedBy>Blik</cp:lastModifiedBy>
  <cp:revision>11</cp:revision>
  <dcterms:modified xsi:type="dcterms:W3CDTF">2017-06-19T19:36:43Z</dcterms:modified>
</cp:coreProperties>
</file>