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62" r:id="rId4"/>
    <p:sldId id="263" r:id="rId5"/>
    <p:sldId id="264" r:id="rId6"/>
    <p:sldId id="257" r:id="rId7"/>
    <p:sldId id="258" r:id="rId8"/>
    <p:sldId id="265" r:id="rId9"/>
    <p:sldId id="266" r:id="rId10"/>
    <p:sldId id="259" r:id="rId11"/>
    <p:sldId id="268" r:id="rId12"/>
    <p:sldId id="269" r:id="rId13"/>
    <p:sldId id="270" r:id="rId14"/>
    <p:sldId id="261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FF"/>
    <a:srgbClr val="ABD2F3"/>
    <a:srgbClr val="CC0000"/>
    <a:srgbClr val="AABDF4"/>
    <a:srgbClr val="6699FF"/>
    <a:srgbClr val="0000FF"/>
    <a:srgbClr val="00CC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57350" y="4464028"/>
            <a:ext cx="6858000" cy="1194650"/>
          </a:xfrm>
        </p:spPr>
        <p:txBody>
          <a:bodyPr wrap="none" anchor="t">
            <a:normAutofit/>
          </a:bodyPr>
          <a:lstStyle>
            <a:lvl1pPr algn="r">
              <a:defRPr sz="7200" b="0" spc="-225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100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7349" y="3829878"/>
            <a:ext cx="6858000" cy="618523"/>
          </a:xfrm>
        </p:spPr>
        <p:txBody>
          <a:bodyPr anchor="b">
            <a:normAutofit/>
          </a:bodyPr>
          <a:lstStyle>
            <a:lvl1pPr marL="0" indent="0" algn="r">
              <a:buNone/>
              <a:defRPr sz="24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1535A-2A5B-4D41-A964-2DC4CDB8327C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028072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367161"/>
            <a:ext cx="7886700" cy="819355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29841" y="987426"/>
            <a:ext cx="7886700" cy="337973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5186516"/>
            <a:ext cx="7885509" cy="682472"/>
          </a:xfrm>
        </p:spPr>
        <p:txBody>
          <a:bodyPr/>
          <a:lstStyle>
            <a:lvl1pPr marL="0" indent="0">
              <a:buNone/>
              <a:defRPr sz="12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52393-85A2-4FA8-8F44-19A4AA596BC7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22535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3534344"/>
          </a:xfrm>
        </p:spPr>
        <p:txBody>
          <a:bodyPr anchor="ctr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4489399"/>
            <a:ext cx="7885509" cy="1501826"/>
          </a:xfrm>
        </p:spPr>
        <p:txBody>
          <a:bodyPr anchor="ctr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52393-85A2-4FA8-8F44-19A4AA596BC7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929586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365125"/>
            <a:ext cx="6977064" cy="2992904"/>
          </a:xfrm>
        </p:spPr>
        <p:txBody>
          <a:bodyPr anchor="ctr"/>
          <a:lstStyle>
            <a:lvl1pPr>
              <a:defRPr sz="33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365557"/>
            <a:ext cx="6564224" cy="54896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8650" y="4501729"/>
            <a:ext cx="7884318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52393-85A2-4FA8-8F44-19A4AA596BC7}" type="slidenum">
              <a:rPr lang="ru-RU" altLang="ru-RU" smtClean="0"/>
              <a:pPr/>
              <a:t>‹#›</a:t>
            </a:fld>
            <a:endParaRPr lang="ru-RU" altLang="ru-RU"/>
          </a:p>
        </p:txBody>
      </p:sp>
      <p:sp>
        <p:nvSpPr>
          <p:cNvPr id="9" name="TextBox 8"/>
          <p:cNvSpPr txBox="1"/>
          <p:nvPr/>
        </p:nvSpPr>
        <p:spPr>
          <a:xfrm>
            <a:off x="833283" y="786824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28359" y="2743200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144145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326968"/>
            <a:ext cx="7886700" cy="2511835"/>
          </a:xfrm>
        </p:spPr>
        <p:txBody>
          <a:bodyPr anchor="b">
            <a:normAutofit/>
          </a:bodyPr>
          <a:lstStyle>
            <a:lvl1pPr>
              <a:defRPr sz="405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4850581"/>
            <a:ext cx="7885509" cy="1140644"/>
          </a:xfrm>
        </p:spPr>
        <p:txBody>
          <a:bodyPr anchor="t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52393-85A2-4FA8-8F44-19A4AA596BC7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977571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002961" y="1885950"/>
            <a:ext cx="2210150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017598" y="2571750"/>
            <a:ext cx="21955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40996" y="1885950"/>
            <a:ext cx="220218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18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33081" y="2571750"/>
            <a:ext cx="2210096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71777" y="1885950"/>
            <a:ext cx="2199085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18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71777" y="2571750"/>
            <a:ext cx="2199085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52393-85A2-4FA8-8F44-19A4AA596BC7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24510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99064" y="4297503"/>
            <a:ext cx="2205038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99064" y="2256354"/>
            <a:ext cx="220503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99064" y="4873766"/>
            <a:ext cx="2205038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26748" y="4297503"/>
            <a:ext cx="2197894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426747" y="2256354"/>
            <a:ext cx="2197894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25733" y="4873765"/>
            <a:ext cx="2200805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53242" y="4297503"/>
            <a:ext cx="2199085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53241" y="2256354"/>
            <a:ext cx="219908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53148" y="4873763"/>
            <a:ext cx="2201998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52393-85A2-4FA8-8F44-19A4AA596BC7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78514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7D835-B420-4452-B8C8-EB8234D44DDE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144588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E810A-48D0-4D48-948A-1D81CBEFACF2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13696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5517B-698B-413E-9041-8682B5667328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239126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40899" y="4464028"/>
            <a:ext cx="6858000" cy="1194650"/>
          </a:xfrm>
        </p:spPr>
        <p:txBody>
          <a:bodyPr wrap="none" anchor="t">
            <a:normAutofit/>
          </a:bodyPr>
          <a:lstStyle>
            <a:lvl1pPr algn="l">
              <a:defRPr sz="7200" b="0" spc="-225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40899" y="3829878"/>
            <a:ext cx="6858000" cy="617822"/>
          </a:xfrm>
        </p:spPr>
        <p:txBody>
          <a:bodyPr anchor="b">
            <a:normAutofit/>
          </a:bodyPr>
          <a:lstStyle>
            <a:lvl1pPr marL="0" indent="0" algn="l">
              <a:buNone/>
              <a:defRPr sz="24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F5F4-1A1C-4DA1-81C3-6714F84CEC83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784578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0000" y="1825625"/>
            <a:ext cx="3768912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9880" y="1825625"/>
            <a:ext cx="377547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4D17B-D80A-463D-B8B2-B1FCE19E4EC9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0184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0" y="1681163"/>
            <a:ext cx="3768912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000" y="2505075"/>
            <a:ext cx="376891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39880" y="1681163"/>
            <a:ext cx="3776661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39880" y="2505075"/>
            <a:ext cx="377666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AECC5-8958-4541-A2CE-BBF4EFB5506A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8180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B2C6B-B663-43D3-AAB7-907A0DB766F2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1781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4E961-A085-48E3-A27F-5B75D92C1E38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05831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0" y="2057400"/>
            <a:ext cx="2739019" cy="38115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35B32-A16B-47E7-AADF-D1DF3F9CAF8B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842417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0" y="2057400"/>
            <a:ext cx="2739019" cy="38115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02B77-7449-4A22-B12F-144DE3FA1BEA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81541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0" y="1825625"/>
            <a:ext cx="76753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75E52393-85A2-4FA8-8F44-19A4AA596BC7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9569731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750" y="188913"/>
            <a:ext cx="7772400" cy="576262"/>
          </a:xfrm>
        </p:spPr>
        <p:txBody>
          <a:bodyPr anchor="ctr">
            <a:noAutofit/>
          </a:bodyPr>
          <a:lstStyle/>
          <a:p>
            <a:pPr algn="ctr"/>
            <a:r>
              <a:rPr lang="uk-UA" altLang="ru-RU" sz="4000" b="1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Поліморфізм методів</a:t>
            </a:r>
            <a:endParaRPr lang="ru-RU" altLang="ru-RU" sz="4000" b="1" dirty="0">
              <a:solidFill>
                <a:srgbClr val="FFC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79512" y="765175"/>
            <a:ext cx="8712968" cy="5832177"/>
          </a:xfrm>
          <a:noFill/>
          <a:ln/>
        </p:spPr>
        <p:txBody>
          <a:bodyPr>
            <a:noAutofit/>
          </a:bodyPr>
          <a:lstStyle/>
          <a:p>
            <a:pPr algn="l">
              <a:lnSpc>
                <a:spcPct val="80000"/>
              </a:lnSpc>
            </a:pPr>
            <a:r>
              <a:rPr lang="uk-UA" altLang="ru-RU" sz="2600" b="1" i="1" dirty="0">
                <a:solidFill>
                  <a:schemeClr val="tx1">
                    <a:lumMod val="95000"/>
                  </a:schemeClr>
                </a:solidFill>
              </a:rPr>
              <a:t>Поліморфізм</a:t>
            </a:r>
            <a:r>
              <a:rPr lang="uk-UA" altLang="ru-RU" sz="2600" dirty="0">
                <a:solidFill>
                  <a:schemeClr val="tx1">
                    <a:lumMod val="95000"/>
                  </a:schemeClr>
                </a:solidFill>
              </a:rPr>
              <a:t> – один з трьох основних принципів ООП. Його застосування дозволяє створювати у похідних класах методи, які мають </a:t>
            </a:r>
            <a:r>
              <a:rPr lang="uk-UA" altLang="ru-RU" sz="2600" b="1" i="1" dirty="0">
                <a:solidFill>
                  <a:schemeClr val="tx1">
                    <a:lumMod val="95000"/>
                  </a:schemeClr>
                </a:solidFill>
              </a:rPr>
              <a:t>той самий інтерфейс</a:t>
            </a:r>
            <a:r>
              <a:rPr lang="uk-UA" altLang="ru-RU" sz="2600" dirty="0">
                <a:solidFill>
                  <a:schemeClr val="tx1">
                    <a:lumMod val="95000"/>
                  </a:schemeClr>
                </a:solidFill>
              </a:rPr>
              <a:t>, що й методи базового класу, проте іншу функціональність. Досягається такий ефект за рахунок створення </a:t>
            </a:r>
            <a:r>
              <a:rPr lang="uk-UA" altLang="ru-RU" sz="2600" u="sng" dirty="0">
                <a:solidFill>
                  <a:schemeClr val="tx1">
                    <a:lumMod val="95000"/>
                  </a:schemeClr>
                </a:solidFill>
              </a:rPr>
              <a:t>у базовому класі</a:t>
            </a:r>
            <a:r>
              <a:rPr lang="uk-UA" altLang="ru-RU" sz="2600" dirty="0">
                <a:solidFill>
                  <a:schemeClr val="tx1">
                    <a:lumMod val="95000"/>
                  </a:schemeClr>
                </a:solidFill>
              </a:rPr>
              <a:t> віртуального методу, який пізніше </a:t>
            </a:r>
            <a:r>
              <a:rPr lang="uk-UA" altLang="ru-RU" sz="2600" b="1" i="1" dirty="0">
                <a:solidFill>
                  <a:schemeClr val="tx1">
                    <a:lumMod val="95000"/>
                  </a:schemeClr>
                </a:solidFill>
              </a:rPr>
              <a:t>заміщається</a:t>
            </a:r>
            <a:r>
              <a:rPr lang="uk-UA" altLang="ru-RU" sz="2600" dirty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uk-UA" altLang="ru-RU" sz="2600" u="sng" dirty="0">
                <a:solidFill>
                  <a:schemeClr val="tx1">
                    <a:lumMod val="95000"/>
                  </a:schemeClr>
                </a:solidFill>
              </a:rPr>
              <a:t>у похідних класах</a:t>
            </a:r>
            <a:r>
              <a:rPr lang="uk-UA" altLang="ru-RU" sz="2600" dirty="0">
                <a:solidFill>
                  <a:schemeClr val="tx1">
                    <a:lumMod val="95000"/>
                  </a:schemeClr>
                </a:solidFill>
              </a:rPr>
              <a:t>. Таким чином поліморфізм визначає </a:t>
            </a:r>
            <a:r>
              <a:rPr lang="uk-UA" altLang="ru-RU" sz="2600" u="sng" dirty="0">
                <a:solidFill>
                  <a:schemeClr val="tx1">
                    <a:lumMod val="95000"/>
                  </a:schemeClr>
                </a:solidFill>
              </a:rPr>
              <a:t>різну реакцію</a:t>
            </a:r>
            <a:r>
              <a:rPr lang="uk-UA" altLang="ru-RU" sz="2600" dirty="0">
                <a:solidFill>
                  <a:schemeClr val="tx1">
                    <a:lumMod val="95000"/>
                  </a:schemeClr>
                </a:solidFill>
              </a:rPr>
              <a:t> екземплярів </a:t>
            </a:r>
            <a:r>
              <a:rPr lang="uk-UA" altLang="ru-RU" sz="2600" u="sng" dirty="0">
                <a:solidFill>
                  <a:schemeClr val="tx1">
                    <a:lumMod val="95000"/>
                  </a:schemeClr>
                </a:solidFill>
              </a:rPr>
              <a:t>базового та  похідного класів</a:t>
            </a:r>
            <a:r>
              <a:rPr lang="uk-UA" altLang="ru-RU" sz="2600" dirty="0">
                <a:solidFill>
                  <a:schemeClr val="tx1">
                    <a:lumMod val="95000"/>
                  </a:schemeClr>
                </a:solidFill>
              </a:rPr>
              <a:t> на звертання до однакових методів. </a:t>
            </a:r>
            <a:endParaRPr lang="en-US" altLang="ru-RU" sz="2600" dirty="0">
              <a:solidFill>
                <a:schemeClr val="tx1">
                  <a:lumMod val="95000"/>
                </a:schemeClr>
              </a:solidFill>
            </a:endParaRPr>
          </a:p>
          <a:p>
            <a:pPr algn="l">
              <a:lnSpc>
                <a:spcPct val="80000"/>
              </a:lnSpc>
            </a:pPr>
            <a:r>
              <a:rPr lang="uk-UA" altLang="ru-RU" sz="2600" dirty="0">
                <a:solidFill>
                  <a:schemeClr val="tx1">
                    <a:lumMod val="95000"/>
                  </a:schemeClr>
                </a:solidFill>
              </a:rPr>
              <a:t>Для поліморфних методів однакове звертання до екземплярів </a:t>
            </a:r>
            <a:r>
              <a:rPr lang="uk-UA" altLang="ru-RU" sz="2600" u="sng" dirty="0">
                <a:solidFill>
                  <a:schemeClr val="tx1">
                    <a:lumMod val="95000"/>
                  </a:schemeClr>
                </a:solidFill>
              </a:rPr>
              <a:t>різних</a:t>
            </a:r>
            <a:r>
              <a:rPr lang="uk-UA" altLang="ru-RU" sz="2600" dirty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uk-UA" altLang="ru-RU" sz="2600" dirty="0" smtClean="0">
                <a:solidFill>
                  <a:schemeClr val="tx1">
                    <a:lumMod val="95000"/>
                  </a:schemeClr>
                </a:solidFill>
              </a:rPr>
              <a:t>класів (наприклад, похідного та базового) призводить </a:t>
            </a:r>
            <a:r>
              <a:rPr lang="uk-UA" altLang="ru-RU" sz="2600" dirty="0">
                <a:solidFill>
                  <a:schemeClr val="tx1">
                    <a:lumMod val="95000"/>
                  </a:schemeClr>
                </a:solidFill>
              </a:rPr>
              <a:t>до </a:t>
            </a:r>
            <a:r>
              <a:rPr lang="uk-UA" altLang="ru-RU" sz="2600" u="sng" dirty="0">
                <a:solidFill>
                  <a:schemeClr val="tx1">
                    <a:lumMod val="95000"/>
                  </a:schemeClr>
                </a:solidFill>
              </a:rPr>
              <a:t>різних</a:t>
            </a:r>
            <a:r>
              <a:rPr lang="uk-UA" altLang="ru-RU" sz="2600" dirty="0">
                <a:solidFill>
                  <a:schemeClr val="tx1">
                    <a:lumMod val="95000"/>
                  </a:schemeClr>
                </a:solidFill>
              </a:rPr>
              <a:t> відгуків – адже викликаються різні методи хоча й з однаковою сигнатурою. Це доволі складний механізм, і щоб підключити його підтримку, метод (або властивість) базового класу, який буде заміщатись у похідному класі, позначають службовим словом </a:t>
            </a:r>
            <a:r>
              <a:rPr lang="en-US" altLang="ru-RU" sz="2600" b="1" dirty="0">
                <a:solidFill>
                  <a:srgbClr val="0099FF"/>
                </a:solidFill>
                <a:latin typeface="Courier New" panose="02070309020205020404" pitchFamily="49" charset="0"/>
              </a:rPr>
              <a:t>virtual</a:t>
            </a:r>
            <a:r>
              <a:rPr lang="uk-UA" altLang="ru-RU" sz="2600" dirty="0">
                <a:solidFill>
                  <a:schemeClr val="tx1">
                    <a:lumMod val="95000"/>
                  </a:schemeClr>
                </a:solidFill>
              </a:rPr>
              <a:t>. Відповідний метод у похідному класі позначають </a:t>
            </a:r>
            <a:r>
              <a:rPr lang="en-US" altLang="ru-RU" sz="2600" b="1" dirty="0">
                <a:solidFill>
                  <a:srgbClr val="0099FF"/>
                </a:solidFill>
                <a:latin typeface="Courier New" panose="02070309020205020404" pitchFamily="49" charset="0"/>
              </a:rPr>
              <a:t>override</a:t>
            </a:r>
            <a:r>
              <a:rPr lang="uk-UA" altLang="ru-RU" sz="2600" dirty="0">
                <a:solidFill>
                  <a:schemeClr val="tx1">
                    <a:lumMod val="95000"/>
                  </a:schemeClr>
                </a:solidFill>
              </a:rPr>
              <a:t>. </a:t>
            </a:r>
            <a:endParaRPr lang="ru-RU" altLang="ru-RU" sz="2600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uk-UA" altLang="ru-RU" sz="4000" b="1" dirty="0">
                <a:solidFill>
                  <a:srgbClr val="FFC000"/>
                </a:solidFill>
              </a:rPr>
              <a:t>Важливі зауваження</a:t>
            </a:r>
            <a:endParaRPr lang="ru-RU" altLang="ru-RU" sz="4000" b="1" dirty="0">
              <a:solidFill>
                <a:srgbClr val="FFC000"/>
              </a:solidFill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81075"/>
            <a:ext cx="8229600" cy="5472113"/>
          </a:xfrm>
        </p:spPr>
        <p:txBody>
          <a:bodyPr/>
          <a:lstStyle/>
          <a:p>
            <a:pPr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uk-UA" altLang="ru-RU" sz="2000" dirty="0"/>
              <a:t>	</a:t>
            </a:r>
            <a:r>
              <a:rPr lang="uk-UA" altLang="ru-RU" sz="2400" dirty="0">
                <a:solidFill>
                  <a:schemeClr val="tx1">
                    <a:lumMod val="95000"/>
                  </a:schemeClr>
                </a:solidFill>
              </a:rPr>
              <a:t>Поля класів не можуть бути віртуальними. Заміщати можна тільки методи, властивості, індексатори та події (</a:t>
            </a:r>
            <a:r>
              <a:rPr lang="uk-UA" altLang="ru-RU" sz="2400">
                <a:solidFill>
                  <a:schemeClr val="tx1">
                    <a:lumMod val="95000"/>
                  </a:schemeClr>
                </a:solidFill>
              </a:rPr>
              <a:t>останні </a:t>
            </a:r>
            <a:r>
              <a:rPr lang="uk-UA" altLang="ru-RU" sz="2400" smtClean="0">
                <a:solidFill>
                  <a:schemeClr val="tx1">
                    <a:lumMod val="95000"/>
                  </a:schemeClr>
                </a:solidFill>
              </a:rPr>
              <a:t>вид </a:t>
            </a:r>
            <a:r>
              <a:rPr lang="uk-UA" altLang="ru-RU" sz="2400" dirty="0">
                <a:solidFill>
                  <a:schemeClr val="tx1">
                    <a:lumMod val="95000"/>
                  </a:schemeClr>
                </a:solidFill>
              </a:rPr>
              <a:t>членів класів поки не обговорювався)</a:t>
            </a:r>
            <a:r>
              <a:rPr lang="ru-RU" altLang="ru-RU" sz="2400" dirty="0">
                <a:solidFill>
                  <a:schemeClr val="tx1">
                    <a:lumMod val="95000"/>
                  </a:schemeClr>
                </a:solidFill>
              </a:rPr>
              <a:t> 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uk-UA" altLang="ru-RU" sz="2400" dirty="0">
                <a:solidFill>
                  <a:schemeClr val="tx1">
                    <a:lumMod val="95000"/>
                  </a:schemeClr>
                </a:solidFill>
              </a:rPr>
              <a:t>	Крім того, якщо похідний клас заміщає деякий віртуальний член базового класу, то </a:t>
            </a:r>
            <a:r>
              <a:rPr lang="uk-UA" altLang="ru-RU" sz="2400" u="sng" dirty="0">
                <a:solidFill>
                  <a:schemeClr val="tx1">
                    <a:lumMod val="95000"/>
                  </a:schemeClr>
                </a:solidFill>
              </a:rPr>
              <a:t>коли екземпляр похідного класу приводиться до типу базового класу</a:t>
            </a:r>
            <a:r>
              <a:rPr lang="uk-UA" altLang="ru-RU" sz="2400" dirty="0">
                <a:solidFill>
                  <a:schemeClr val="tx1">
                    <a:lumMod val="95000"/>
                  </a:schemeClr>
                </a:solidFill>
              </a:rPr>
              <a:t>, для нього все рівно </a:t>
            </a:r>
            <a:r>
              <a:rPr lang="uk-UA" altLang="ru-RU" sz="2400" b="1" i="1" dirty="0">
                <a:solidFill>
                  <a:schemeClr val="tx1">
                    <a:lumMod val="95000"/>
                  </a:schemeClr>
                </a:solidFill>
              </a:rPr>
              <a:t>буде викликаний заміщений </a:t>
            </a:r>
            <a:r>
              <a:rPr lang="uk-UA" altLang="ru-RU" sz="2400" b="1" dirty="0">
                <a:solidFill>
                  <a:srgbClr val="0099FF"/>
                </a:solidFill>
              </a:rPr>
              <a:t>(</a:t>
            </a:r>
            <a:r>
              <a:rPr lang="en-US" altLang="ru-RU" sz="2400" b="1" dirty="0">
                <a:solidFill>
                  <a:srgbClr val="0099FF"/>
                </a:solidFill>
                <a:latin typeface="Courier New" panose="02070309020205020404" pitchFamily="49" charset="0"/>
              </a:rPr>
              <a:t>override</a:t>
            </a:r>
            <a:r>
              <a:rPr lang="uk-UA" altLang="ru-RU" sz="2400" b="1" dirty="0">
                <a:solidFill>
                  <a:srgbClr val="0099FF"/>
                </a:solidFill>
              </a:rPr>
              <a:t>)</a:t>
            </a:r>
            <a:r>
              <a:rPr lang="uk-UA" altLang="ru-RU" sz="2400" b="1" i="1" dirty="0">
                <a:solidFill>
                  <a:srgbClr val="0099FF"/>
                </a:solidFill>
              </a:rPr>
              <a:t> </a:t>
            </a:r>
            <a:r>
              <a:rPr lang="uk-UA" altLang="ru-RU" sz="2400" b="1" i="1" dirty="0">
                <a:solidFill>
                  <a:schemeClr val="tx1">
                    <a:lumMod val="95000"/>
                  </a:schemeClr>
                </a:solidFill>
              </a:rPr>
              <a:t>метод похідного класу</a:t>
            </a:r>
            <a:r>
              <a:rPr lang="uk-UA" altLang="ru-RU" sz="2400" dirty="0">
                <a:solidFill>
                  <a:schemeClr val="tx1">
                    <a:lumMod val="95000"/>
                  </a:schemeClr>
                </a:solidFill>
              </a:rPr>
              <a:t>. 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uk-UA" altLang="ru-RU" sz="2400" dirty="0">
                <a:solidFill>
                  <a:schemeClr val="tx1">
                    <a:lumMod val="95000"/>
                  </a:schemeClr>
                </a:solidFill>
              </a:rPr>
              <a:t>         Віртуальна функція не може мати модифікатор </a:t>
            </a:r>
            <a:r>
              <a:rPr lang="en-US" altLang="ru-RU" b="1" dirty="0">
                <a:solidFill>
                  <a:srgbClr val="0099FF"/>
                </a:solidFill>
                <a:latin typeface="Courier New" panose="02070309020205020404" pitchFamily="49" charset="0"/>
              </a:rPr>
              <a:t>private</a:t>
            </a:r>
            <a:r>
              <a:rPr lang="uk-UA" altLang="ru-RU" sz="2400" dirty="0">
                <a:solidFill>
                  <a:schemeClr val="tx1">
                    <a:lumMod val="95000"/>
                  </a:schemeClr>
                </a:solidFill>
              </a:rPr>
              <a:t> – адже тоді вона не буде доступна, а отже, і не може бути заміщена у похідних класах. 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uk-UA" altLang="ru-RU" sz="2400" dirty="0">
                <a:solidFill>
                  <a:schemeClr val="tx1">
                    <a:lumMod val="95000"/>
                  </a:schemeClr>
                </a:solidFill>
              </a:rPr>
              <a:t>	Будь-який клас може зупинити заміщення віртуального методу у своїх похідних класах. Для цього необхідно використати службове слово </a:t>
            </a:r>
            <a:r>
              <a:rPr lang="en-US" altLang="ru-RU" b="1" dirty="0">
                <a:solidFill>
                  <a:srgbClr val="0099FF"/>
                </a:solidFill>
                <a:latin typeface="Courier New" panose="02070309020205020404" pitchFamily="49" charset="0"/>
              </a:rPr>
              <a:t>sealed</a:t>
            </a:r>
            <a:r>
              <a:rPr lang="uk-UA" altLang="ru-RU" sz="2400" dirty="0">
                <a:solidFill>
                  <a:schemeClr val="tx1">
                    <a:lumMod val="95000"/>
                  </a:schemeClr>
                </a:solidFill>
              </a:rPr>
              <a:t> (закритий печаткою) перед словом </a:t>
            </a:r>
            <a:r>
              <a:rPr lang="en-US" altLang="ru-RU" b="1" dirty="0">
                <a:solidFill>
                  <a:srgbClr val="0099FF"/>
                </a:solidFill>
                <a:latin typeface="Courier New" panose="02070309020205020404" pitchFamily="49" charset="0"/>
              </a:rPr>
              <a:t>override</a:t>
            </a:r>
            <a:r>
              <a:rPr lang="uk-UA" altLang="ru-RU" sz="2400" dirty="0">
                <a:solidFill>
                  <a:schemeClr val="tx1">
                    <a:lumMod val="95000"/>
                  </a:schemeClr>
                </a:solidFill>
              </a:rPr>
              <a:t> у визначенні такого методу. </a:t>
            </a:r>
            <a:endParaRPr lang="ru-RU" altLang="ru-RU" sz="2400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504825"/>
          </a:xfrm>
        </p:spPr>
        <p:txBody>
          <a:bodyPr>
            <a:noAutofit/>
          </a:bodyPr>
          <a:lstStyle/>
          <a:p>
            <a:r>
              <a:rPr lang="uk-UA" altLang="ru-RU" sz="3600" b="1" dirty="0">
                <a:solidFill>
                  <a:srgbClr val="FFC000"/>
                </a:solidFill>
              </a:rPr>
              <a:t>Завдання для самоперевірки</a:t>
            </a:r>
            <a:endParaRPr lang="ru-RU" altLang="ru-RU" sz="3600" b="1" dirty="0">
              <a:solidFill>
                <a:srgbClr val="FFC000"/>
              </a:solidFill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693738"/>
            <a:ext cx="8229600" cy="597535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ru-RU" sz="2000" b="1" dirty="0">
                <a:solidFill>
                  <a:srgbClr val="0099FF"/>
                </a:solidFill>
                <a:latin typeface="Courier New" panose="02070309020205020404" pitchFamily="49" charset="0"/>
              </a:rPr>
              <a:t>class</a:t>
            </a:r>
            <a:r>
              <a:rPr lang="en-US" altLang="ru-RU" sz="2000" b="1" dirty="0">
                <a:latin typeface="Courier New" panose="02070309020205020404" pitchFamily="49" charset="0"/>
              </a:rPr>
              <a:t> Fruit</a:t>
            </a:r>
            <a:r>
              <a:rPr lang="uk-UA" altLang="ru-RU" sz="2000" b="1" dirty="0">
                <a:latin typeface="Courier New" panose="02070309020205020404" pitchFamily="49" charset="0"/>
              </a:rPr>
              <a:t>   </a:t>
            </a:r>
            <a:r>
              <a:rPr lang="en-US" altLang="ru-RU" sz="2000" b="1" dirty="0">
                <a:solidFill>
                  <a:srgbClr val="00CC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000" b="1" dirty="0">
                <a:solidFill>
                  <a:srgbClr val="00CC00"/>
                </a:solidFill>
                <a:latin typeface="Courier New" panose="02070309020205020404" pitchFamily="49" charset="0"/>
              </a:rPr>
              <a:t>клас фруктів</a:t>
            </a:r>
            <a:endParaRPr lang="en-US" altLang="ru-RU" sz="2000" b="1" dirty="0">
              <a:solidFill>
                <a:srgbClr val="00CC00"/>
              </a:solidFill>
              <a:latin typeface="Courier New" panose="02070309020205020404" pitchFamily="49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ru-RU" sz="2000" b="1" dirty="0">
                <a:latin typeface="Courier New" panose="02070309020205020404" pitchFamily="49" charset="0"/>
              </a:rPr>
              <a:t> 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ru-RU" sz="2000" b="1" dirty="0">
                <a:latin typeface="Courier New" panose="02070309020205020404" pitchFamily="49" charset="0"/>
              </a:rPr>
              <a:t>   </a:t>
            </a:r>
            <a:r>
              <a:rPr lang="en-US" altLang="ru-RU" sz="2100" b="1" dirty="0">
                <a:solidFill>
                  <a:srgbClr val="0099FF"/>
                </a:solidFill>
                <a:latin typeface="Courier New" panose="02070309020205020404" pitchFamily="49" charset="0"/>
              </a:rPr>
              <a:t>public double </a:t>
            </a:r>
            <a:r>
              <a:rPr lang="en-US" altLang="ru-RU" sz="2000" b="1" dirty="0">
                <a:latin typeface="Courier New" panose="02070309020205020404" pitchFamily="49" charset="0"/>
              </a:rPr>
              <a:t>glucose 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ru-RU" sz="2000" b="1" dirty="0">
                <a:latin typeface="Courier New" panose="02070309020205020404" pitchFamily="49" charset="0"/>
              </a:rPr>
              <a:t>   </a:t>
            </a:r>
            <a:r>
              <a:rPr lang="en-US" altLang="ru-RU" sz="2100" b="1" dirty="0">
                <a:solidFill>
                  <a:srgbClr val="0099FF"/>
                </a:solidFill>
                <a:latin typeface="Courier New" panose="02070309020205020404" pitchFamily="49" charset="0"/>
              </a:rPr>
              <a:t>public</a:t>
            </a:r>
            <a:r>
              <a:rPr lang="en-US" altLang="ru-RU" sz="2000" b="1" dirty="0">
                <a:latin typeface="Courier New" panose="02070309020205020404" pitchFamily="49" charset="0"/>
              </a:rPr>
              <a:t> Fruit(double g)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ru-RU" sz="2000" b="1" dirty="0">
                <a:latin typeface="Courier New" panose="02070309020205020404" pitchFamily="49" charset="0"/>
              </a:rPr>
              <a:t>   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ru-RU" sz="2000" b="1" dirty="0">
                <a:latin typeface="Courier New" panose="02070309020205020404" pitchFamily="49" charset="0"/>
              </a:rPr>
              <a:t>    glucose = g;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ru-RU" sz="2000" b="1" dirty="0">
                <a:latin typeface="Courier New" panose="02070309020205020404" pitchFamily="49" charset="0"/>
              </a:rPr>
              <a:t>    </a:t>
            </a:r>
            <a:r>
              <a:rPr lang="en-US" altLang="ru-RU" sz="2000" b="1" dirty="0" err="1">
                <a:latin typeface="Courier New" panose="02070309020205020404" pitchFamily="49" charset="0"/>
              </a:rPr>
              <a:t>Console.WriteLine</a:t>
            </a:r>
            <a:r>
              <a:rPr lang="en-US" altLang="ru-RU" sz="2000" b="1" dirty="0">
                <a:latin typeface="Courier New" panose="02070309020205020404" pitchFamily="49" charset="0"/>
              </a:rPr>
              <a:t>(</a:t>
            </a:r>
            <a:r>
              <a:rPr lang="en-US" altLang="ru-RU" sz="2000" b="1" dirty="0">
                <a:solidFill>
                  <a:srgbClr val="FF0000"/>
                </a:solidFill>
                <a:latin typeface="Courier New" panose="02070309020205020404" pitchFamily="49" charset="0"/>
              </a:rPr>
              <a:t>"</a:t>
            </a:r>
            <a:r>
              <a:rPr lang="ru-RU" altLang="ru-RU" sz="2000" b="1" dirty="0" err="1">
                <a:solidFill>
                  <a:srgbClr val="FF0000"/>
                </a:solidFill>
                <a:latin typeface="Courier New" panose="02070309020205020404" pitchFamily="49" charset="0"/>
              </a:rPr>
              <a:t>Це</a:t>
            </a:r>
            <a:r>
              <a:rPr lang="en-US" altLang="ru-RU" sz="2000" b="1" dirty="0">
                <a:solidFill>
                  <a:srgbClr val="FF0000"/>
                </a:solidFill>
                <a:latin typeface="Courier New" panose="02070309020205020404" pitchFamily="49" charset="0"/>
              </a:rPr>
              <a:t> Fruit, glucose = {0}"</a:t>
            </a:r>
            <a:r>
              <a:rPr lang="en-US" altLang="ru-RU" sz="2000" b="1" dirty="0">
                <a:latin typeface="Courier New" panose="02070309020205020404" pitchFamily="49" charset="0"/>
              </a:rPr>
              <a:t>,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ru-RU" sz="2000" b="1" dirty="0">
                <a:latin typeface="Courier New" panose="02070309020205020404" pitchFamily="49" charset="0"/>
              </a:rPr>
              <a:t>                      glucose);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ru-RU" sz="2000" b="1" dirty="0">
                <a:latin typeface="Courier New" panose="02070309020205020404" pitchFamily="49" charset="0"/>
              </a:rPr>
              <a:t>   </a:t>
            </a:r>
            <a:r>
              <a:rPr lang="ru-RU" altLang="ru-RU" sz="2000" b="1" dirty="0">
                <a:latin typeface="Courier New" panose="02070309020205020404" pitchFamily="49" charset="0"/>
              </a:rPr>
              <a:t>}</a:t>
            </a:r>
            <a:endParaRPr lang="en-US" altLang="ru-RU" sz="2000" b="1" dirty="0">
              <a:latin typeface="Courier New" panose="02070309020205020404" pitchFamily="49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ru-RU" sz="2000" b="1" dirty="0">
                <a:latin typeface="Courier New" panose="02070309020205020404" pitchFamily="49" charset="0"/>
              </a:rPr>
              <a:t> 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ru-RU" sz="2100" b="1" dirty="0">
                <a:solidFill>
                  <a:srgbClr val="0099FF"/>
                </a:solidFill>
                <a:latin typeface="Courier New" panose="02070309020205020404" pitchFamily="49" charset="0"/>
              </a:rPr>
              <a:t>class</a:t>
            </a:r>
            <a:r>
              <a:rPr lang="en-US" altLang="ru-RU" sz="2000" b="1" dirty="0">
                <a:latin typeface="Courier New" panose="02070309020205020404" pitchFamily="49" charset="0"/>
              </a:rPr>
              <a:t> Apple : Fruit</a:t>
            </a:r>
            <a:r>
              <a:rPr lang="uk-UA" altLang="ru-RU" sz="2000" b="1" dirty="0">
                <a:latin typeface="Courier New" panose="02070309020205020404" pitchFamily="49" charset="0"/>
              </a:rPr>
              <a:t>   </a:t>
            </a:r>
            <a:r>
              <a:rPr lang="en-US" altLang="ru-RU" sz="2000" b="1" dirty="0">
                <a:solidFill>
                  <a:srgbClr val="00CC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000" b="1" dirty="0">
                <a:solidFill>
                  <a:srgbClr val="00CC00"/>
                </a:solidFill>
                <a:latin typeface="Courier New" panose="02070309020205020404" pitchFamily="49" charset="0"/>
              </a:rPr>
              <a:t>клас яблук</a:t>
            </a:r>
            <a:endParaRPr lang="en-US" altLang="ru-RU" sz="2000" b="1" dirty="0">
              <a:solidFill>
                <a:srgbClr val="00CC00"/>
              </a:solidFill>
              <a:latin typeface="Courier New" panose="02070309020205020404" pitchFamily="49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ru-RU" sz="2000" b="1" dirty="0">
                <a:latin typeface="Courier New" panose="02070309020205020404" pitchFamily="49" charset="0"/>
              </a:rPr>
              <a:t> 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ru-RU" sz="2000" b="1" dirty="0">
                <a:latin typeface="Courier New" panose="02070309020205020404" pitchFamily="49" charset="0"/>
              </a:rPr>
              <a:t>   </a:t>
            </a:r>
            <a:r>
              <a:rPr lang="en-US" altLang="ru-RU" sz="2100" b="1" dirty="0">
                <a:solidFill>
                  <a:srgbClr val="0099FF"/>
                </a:solidFill>
                <a:latin typeface="Courier New" panose="02070309020205020404" pitchFamily="49" charset="0"/>
              </a:rPr>
              <a:t>public</a:t>
            </a:r>
            <a:r>
              <a:rPr lang="en-US" altLang="ru-RU" sz="2000" b="1" dirty="0">
                <a:latin typeface="Courier New" panose="02070309020205020404" pitchFamily="49" charset="0"/>
              </a:rPr>
              <a:t> Apple(double g) : </a:t>
            </a:r>
            <a:r>
              <a:rPr lang="en-US" altLang="ru-RU" sz="2100" b="1" dirty="0">
                <a:solidFill>
                  <a:srgbClr val="0099FF"/>
                </a:solidFill>
                <a:latin typeface="Courier New" panose="02070309020205020404" pitchFamily="49" charset="0"/>
              </a:rPr>
              <a:t>base</a:t>
            </a:r>
            <a:r>
              <a:rPr lang="en-US" altLang="ru-RU" sz="2000" b="1" dirty="0">
                <a:latin typeface="Courier New" panose="02070309020205020404" pitchFamily="49" charset="0"/>
              </a:rPr>
              <a:t>(g)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ru-RU" sz="2000" b="1" dirty="0">
                <a:latin typeface="Courier New" panose="02070309020205020404" pitchFamily="49" charset="0"/>
              </a:rPr>
              <a:t>   {   </a:t>
            </a:r>
            <a:r>
              <a:rPr lang="en-US" altLang="ru-RU" sz="2000" b="1" dirty="0" err="1">
                <a:latin typeface="Courier New" panose="02070309020205020404" pitchFamily="49" charset="0"/>
              </a:rPr>
              <a:t>Console.WriteLine</a:t>
            </a:r>
            <a:r>
              <a:rPr lang="en-US" altLang="ru-RU" sz="2000" b="1" dirty="0">
                <a:latin typeface="Courier New" panose="02070309020205020404" pitchFamily="49" charset="0"/>
              </a:rPr>
              <a:t>(</a:t>
            </a:r>
            <a:r>
              <a:rPr lang="en-US" altLang="ru-RU" sz="2000" b="1" dirty="0">
                <a:solidFill>
                  <a:srgbClr val="FF0000"/>
                </a:solidFill>
                <a:latin typeface="Courier New" panose="02070309020205020404" pitchFamily="49" charset="0"/>
              </a:rPr>
              <a:t>"</a:t>
            </a:r>
            <a:r>
              <a:rPr lang="ru-RU" altLang="ru-RU" sz="2000" b="1" dirty="0" err="1">
                <a:solidFill>
                  <a:srgbClr val="FF0000"/>
                </a:solidFill>
                <a:latin typeface="Courier New" panose="02070309020205020404" pitchFamily="49" charset="0"/>
              </a:rPr>
              <a:t>Це</a:t>
            </a:r>
            <a:r>
              <a:rPr lang="en-US" altLang="ru-RU" sz="2000" b="1" dirty="0">
                <a:solidFill>
                  <a:srgbClr val="FF0000"/>
                </a:solidFill>
                <a:latin typeface="Courier New" panose="02070309020205020404" pitchFamily="49" charset="0"/>
              </a:rPr>
              <a:t> Apple"</a:t>
            </a:r>
            <a:r>
              <a:rPr lang="en-US" altLang="ru-RU" sz="2000" b="1" dirty="0">
                <a:latin typeface="Courier New" panose="02070309020205020404" pitchFamily="49" charset="0"/>
              </a:rPr>
              <a:t>); 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ru-RU" sz="2000" b="1" dirty="0">
                <a:latin typeface="Courier New" panose="02070309020205020404" pitchFamily="49" charset="0"/>
              </a:rPr>
              <a:t>   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ru-RU" sz="2100" b="1" dirty="0">
                <a:solidFill>
                  <a:srgbClr val="0099FF"/>
                </a:solidFill>
                <a:latin typeface="Courier New" panose="02070309020205020404" pitchFamily="49" charset="0"/>
              </a:rPr>
              <a:t>class</a:t>
            </a:r>
            <a:r>
              <a:rPr lang="en-US" altLang="ru-RU" sz="2000" b="1" dirty="0">
                <a:latin typeface="Courier New" panose="02070309020205020404" pitchFamily="49" charset="0"/>
              </a:rPr>
              <a:t> Golden : Apple</a:t>
            </a:r>
            <a:r>
              <a:rPr lang="uk-UA" altLang="ru-RU" sz="2000" b="1" dirty="0">
                <a:latin typeface="Courier New" panose="02070309020205020404" pitchFamily="49" charset="0"/>
              </a:rPr>
              <a:t>  </a:t>
            </a:r>
            <a:r>
              <a:rPr lang="en-US" altLang="ru-RU" sz="2000" b="1" dirty="0">
                <a:solidFill>
                  <a:srgbClr val="00CC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000" b="1" dirty="0">
                <a:solidFill>
                  <a:srgbClr val="00CC00"/>
                </a:solidFill>
                <a:latin typeface="Courier New" panose="02070309020205020404" pitchFamily="49" charset="0"/>
              </a:rPr>
              <a:t>клас яблук сорту </a:t>
            </a:r>
            <a:r>
              <a:rPr lang="en-US" altLang="ru-RU" sz="2000" b="1" dirty="0">
                <a:solidFill>
                  <a:srgbClr val="00CC00"/>
                </a:solidFill>
                <a:latin typeface="Courier New" panose="02070309020205020404" pitchFamily="49" charset="0"/>
              </a:rPr>
              <a:t>Golden</a:t>
            </a:r>
            <a:endParaRPr lang="en-US" altLang="ru-RU" sz="2000" b="1" dirty="0">
              <a:latin typeface="Courier New" panose="02070309020205020404" pitchFamily="49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ru-RU" sz="2000" b="1" dirty="0">
                <a:latin typeface="Courier New" panose="02070309020205020404" pitchFamily="49" charset="0"/>
              </a:rPr>
              <a:t> 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ru-RU" sz="2000" b="1" dirty="0">
                <a:latin typeface="Courier New" panose="02070309020205020404" pitchFamily="49" charset="0"/>
              </a:rPr>
              <a:t>   </a:t>
            </a:r>
            <a:r>
              <a:rPr lang="en-US" altLang="ru-RU" sz="2100" b="1" dirty="0">
                <a:solidFill>
                  <a:srgbClr val="0099FF"/>
                </a:solidFill>
                <a:latin typeface="Courier New" panose="02070309020205020404" pitchFamily="49" charset="0"/>
              </a:rPr>
              <a:t>public</a:t>
            </a:r>
            <a:r>
              <a:rPr lang="en-US" altLang="ru-RU" sz="2000" b="1" dirty="0">
                <a:latin typeface="Courier New" panose="02070309020205020404" pitchFamily="49" charset="0"/>
              </a:rPr>
              <a:t> Golden(double g) : </a:t>
            </a:r>
            <a:r>
              <a:rPr lang="en-US" altLang="ru-RU" sz="2100" b="1" dirty="0">
                <a:solidFill>
                  <a:srgbClr val="0099FF"/>
                </a:solidFill>
                <a:latin typeface="Courier New" panose="02070309020205020404" pitchFamily="49" charset="0"/>
              </a:rPr>
              <a:t>base</a:t>
            </a:r>
            <a:r>
              <a:rPr lang="en-US" altLang="ru-RU" sz="2000" b="1" dirty="0">
                <a:latin typeface="Courier New" panose="02070309020205020404" pitchFamily="49" charset="0"/>
              </a:rPr>
              <a:t>(g)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ru-RU" sz="2000" b="1" dirty="0">
                <a:latin typeface="Courier New" panose="02070309020205020404" pitchFamily="49" charset="0"/>
              </a:rPr>
              <a:t>   {   </a:t>
            </a:r>
            <a:r>
              <a:rPr lang="en-US" altLang="ru-RU" sz="2000" b="1" dirty="0" err="1">
                <a:latin typeface="Courier New" panose="02070309020205020404" pitchFamily="49" charset="0"/>
              </a:rPr>
              <a:t>Console.WriteLine</a:t>
            </a:r>
            <a:r>
              <a:rPr lang="en-US" altLang="ru-RU" sz="2000" b="1" dirty="0">
                <a:latin typeface="Courier New" panose="02070309020205020404" pitchFamily="49" charset="0"/>
              </a:rPr>
              <a:t>(</a:t>
            </a:r>
            <a:r>
              <a:rPr lang="en-US" altLang="ru-RU" sz="2000" b="1" dirty="0">
                <a:solidFill>
                  <a:srgbClr val="FF0000"/>
                </a:solidFill>
                <a:latin typeface="Courier New" panose="02070309020205020404" pitchFamily="49" charset="0"/>
              </a:rPr>
              <a:t>"</a:t>
            </a:r>
            <a:r>
              <a:rPr lang="ru-RU" altLang="ru-RU" sz="2000" b="1" dirty="0" err="1">
                <a:solidFill>
                  <a:srgbClr val="FF0000"/>
                </a:solidFill>
                <a:latin typeface="Courier New" panose="02070309020205020404" pitchFamily="49" charset="0"/>
              </a:rPr>
              <a:t>Це</a:t>
            </a:r>
            <a:r>
              <a:rPr lang="en-US" altLang="ru-RU" sz="2000" b="1" dirty="0">
                <a:solidFill>
                  <a:srgbClr val="FF0000"/>
                </a:solidFill>
                <a:latin typeface="Courier New" panose="02070309020205020404" pitchFamily="49" charset="0"/>
              </a:rPr>
              <a:t> Golden"</a:t>
            </a:r>
            <a:r>
              <a:rPr lang="en-US" altLang="ru-RU" sz="2000" b="1" dirty="0">
                <a:latin typeface="Courier New" panose="02070309020205020404" pitchFamily="49" charset="0"/>
              </a:rPr>
              <a:t>); 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ru-RU" sz="2000" b="1" dirty="0">
                <a:latin typeface="Courier New" panose="02070309020205020404" pitchFamily="49" charset="0"/>
              </a:rPr>
              <a:t> 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ru-RU" sz="1400" b="1" dirty="0">
                <a:latin typeface="Courier New" panose="02070309020205020404" pitchFamily="49" charset="0"/>
              </a:rPr>
              <a:t>    </a:t>
            </a:r>
            <a:endParaRPr lang="ru-RU" altLang="ru-RU" sz="1400" b="1" dirty="0">
              <a:latin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226038" y="188640"/>
            <a:ext cx="8435280" cy="417512"/>
          </a:xfrm>
        </p:spPr>
        <p:txBody>
          <a:bodyPr>
            <a:noAutofit/>
          </a:bodyPr>
          <a:lstStyle/>
          <a:p>
            <a:pPr algn="l"/>
            <a:r>
              <a:rPr lang="uk-UA" altLang="ru-RU" sz="3600" b="1" dirty="0">
                <a:solidFill>
                  <a:srgbClr val="FFC000"/>
                </a:solidFill>
              </a:rPr>
              <a:t>Вказати, що буде виведено на екран</a:t>
            </a:r>
            <a:endParaRPr lang="ru-RU" altLang="ru-RU" sz="3600" b="1" dirty="0">
              <a:solidFill>
                <a:srgbClr val="FFC000"/>
              </a:solidFill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692150"/>
            <a:ext cx="8229600" cy="5976938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ru-RU" sz="1900" b="1" dirty="0">
                <a:solidFill>
                  <a:srgbClr val="0099FF"/>
                </a:solidFill>
                <a:latin typeface="Courier New" panose="02070309020205020404" pitchFamily="49" charset="0"/>
              </a:rPr>
              <a:t>class</a:t>
            </a:r>
            <a:r>
              <a:rPr lang="en-US" altLang="ru-RU" sz="1900" b="1" dirty="0">
                <a:latin typeface="Courier New" panose="02070309020205020404" pitchFamily="49" charset="0"/>
              </a:rPr>
              <a:t> Program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ru-RU" sz="1900" b="1" dirty="0">
                <a:latin typeface="Courier New" panose="02070309020205020404" pitchFamily="49" charset="0"/>
              </a:rPr>
              <a:t>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ru-RU" sz="1900" b="1" dirty="0">
                <a:latin typeface="Courier New" panose="02070309020205020404" pitchFamily="49" charset="0"/>
              </a:rPr>
              <a:t>  </a:t>
            </a:r>
            <a:r>
              <a:rPr lang="en-US" altLang="ru-RU" sz="1900" b="1" dirty="0">
                <a:solidFill>
                  <a:srgbClr val="0099FF"/>
                </a:solidFill>
                <a:latin typeface="Courier New" panose="02070309020205020404" pitchFamily="49" charset="0"/>
              </a:rPr>
              <a:t>static void </a:t>
            </a:r>
            <a:r>
              <a:rPr lang="en-US" altLang="ru-RU" sz="1900" b="1" dirty="0">
                <a:latin typeface="Courier New" panose="02070309020205020404" pitchFamily="49" charset="0"/>
              </a:rPr>
              <a:t>Main()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ru-RU" sz="1900" b="1" dirty="0">
                <a:latin typeface="Courier New" panose="02070309020205020404" pitchFamily="49" charset="0"/>
              </a:rPr>
              <a:t>  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ru-RU" sz="1900" b="1" dirty="0">
                <a:latin typeface="Courier New" panose="02070309020205020404" pitchFamily="49" charset="0"/>
              </a:rPr>
              <a:t>    Fruit f = </a:t>
            </a:r>
            <a:r>
              <a:rPr lang="en-US" altLang="ru-RU" sz="1900" b="1" dirty="0">
                <a:solidFill>
                  <a:srgbClr val="0099FF"/>
                </a:solidFill>
                <a:latin typeface="Courier New" panose="02070309020205020404" pitchFamily="49" charset="0"/>
              </a:rPr>
              <a:t>new</a:t>
            </a:r>
            <a:r>
              <a:rPr lang="en-US" altLang="ru-RU" sz="1900" b="1" dirty="0">
                <a:latin typeface="Courier New" panose="02070309020205020404" pitchFamily="49" charset="0"/>
              </a:rPr>
              <a:t> Fruit(1);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ru-RU" sz="1900" b="1" dirty="0">
                <a:latin typeface="Courier New" panose="02070309020205020404" pitchFamily="49" charset="0"/>
              </a:rPr>
              <a:t>    Apple a = </a:t>
            </a:r>
            <a:r>
              <a:rPr lang="en-US" altLang="ru-RU" sz="1900" b="1" dirty="0">
                <a:solidFill>
                  <a:srgbClr val="0099FF"/>
                </a:solidFill>
                <a:latin typeface="Courier New" panose="02070309020205020404" pitchFamily="49" charset="0"/>
              </a:rPr>
              <a:t>new</a:t>
            </a:r>
            <a:r>
              <a:rPr lang="en-US" altLang="ru-RU" sz="1900" b="1" dirty="0">
                <a:latin typeface="Courier New" panose="02070309020205020404" pitchFamily="49" charset="0"/>
              </a:rPr>
              <a:t> Apple(10);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uk-UA" altLang="ru-RU" sz="1900" b="1" dirty="0">
                <a:latin typeface="Courier New" panose="02070309020205020404" pitchFamily="49" charset="0"/>
              </a:rPr>
              <a:t>    </a:t>
            </a:r>
            <a:r>
              <a:rPr lang="en-US" altLang="ru-RU" sz="1900" b="1" dirty="0">
                <a:latin typeface="Courier New" panose="02070309020205020404" pitchFamily="49" charset="0"/>
              </a:rPr>
              <a:t>Golden g = </a:t>
            </a:r>
            <a:r>
              <a:rPr lang="en-US" altLang="ru-RU" sz="1900" b="1" dirty="0">
                <a:solidFill>
                  <a:srgbClr val="0099FF"/>
                </a:solidFill>
                <a:latin typeface="Courier New" panose="02070309020205020404" pitchFamily="49" charset="0"/>
              </a:rPr>
              <a:t>new</a:t>
            </a:r>
            <a:r>
              <a:rPr lang="en-US" altLang="ru-RU" sz="1900" b="1" dirty="0">
                <a:latin typeface="Courier New" panose="02070309020205020404" pitchFamily="49" charset="0"/>
              </a:rPr>
              <a:t> Golden(15);</a:t>
            </a:r>
            <a:endParaRPr lang="uk-UA" altLang="ru-RU" sz="1900" b="1" dirty="0">
              <a:latin typeface="Courier New" panose="02070309020205020404" pitchFamily="49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uk-UA" altLang="ru-RU" sz="1900" b="1" dirty="0">
                <a:latin typeface="Courier New" panose="02070309020205020404" pitchFamily="49" charset="0"/>
              </a:rPr>
              <a:t> </a:t>
            </a:r>
            <a:r>
              <a:rPr lang="en-US" altLang="ru-RU" sz="1900" b="1" dirty="0">
                <a:latin typeface="Courier New" panose="02070309020205020404" pitchFamily="49" charset="0"/>
              </a:rPr>
              <a:t>   Fruit </a:t>
            </a:r>
            <a:r>
              <a:rPr lang="en-US" altLang="ru-RU" sz="1900" b="1" dirty="0" err="1">
                <a:latin typeface="Courier New" panose="02070309020205020404" pitchFamily="49" charset="0"/>
              </a:rPr>
              <a:t>gibrid</a:t>
            </a:r>
            <a:r>
              <a:rPr lang="en-US" altLang="ru-RU" sz="1900" b="1" dirty="0">
                <a:latin typeface="Courier New" panose="02070309020205020404" pitchFamily="49" charset="0"/>
              </a:rPr>
              <a:t> = </a:t>
            </a:r>
            <a:r>
              <a:rPr lang="en-US" altLang="ru-RU" sz="1900" b="1" dirty="0">
                <a:solidFill>
                  <a:srgbClr val="0099FF"/>
                </a:solidFill>
                <a:latin typeface="Courier New" panose="02070309020205020404" pitchFamily="49" charset="0"/>
              </a:rPr>
              <a:t>new</a:t>
            </a:r>
            <a:r>
              <a:rPr lang="en-US" altLang="ru-RU" sz="1900" b="1" dirty="0">
                <a:latin typeface="Courier New" panose="02070309020205020404" pitchFamily="49" charset="0"/>
              </a:rPr>
              <a:t> Apple(20);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ru-RU" sz="1900" b="1" dirty="0">
                <a:solidFill>
                  <a:srgbClr val="00CC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1900" b="1" dirty="0">
                <a:solidFill>
                  <a:srgbClr val="00CC00"/>
                </a:solidFill>
                <a:latin typeface="Courier New" panose="02070309020205020404" pitchFamily="49" charset="0"/>
              </a:rPr>
              <a:t>які присвоєння допустимі?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uk-UA" altLang="ru-RU" sz="1900" b="1" dirty="0">
                <a:latin typeface="Courier New" panose="02070309020205020404" pitchFamily="49" charset="0"/>
              </a:rPr>
              <a:t>    </a:t>
            </a:r>
            <a:r>
              <a:rPr lang="en-US" altLang="ru-RU" sz="1900" b="1" dirty="0">
                <a:latin typeface="Courier New" panose="02070309020205020404" pitchFamily="49" charset="0"/>
              </a:rPr>
              <a:t>f = a;			</a:t>
            </a:r>
            <a:r>
              <a:rPr lang="en-US" altLang="ru-RU" sz="1900" b="1" dirty="0">
                <a:solidFill>
                  <a:srgbClr val="00CC00"/>
                </a:solidFill>
                <a:latin typeface="Courier New" panose="02070309020205020404" pitchFamily="49" charset="0"/>
              </a:rPr>
              <a:t>// #1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ru-RU" sz="1900" b="1" dirty="0">
                <a:latin typeface="Courier New" panose="02070309020205020404" pitchFamily="49" charset="0"/>
              </a:rPr>
              <a:t>    f = g;			</a:t>
            </a:r>
            <a:r>
              <a:rPr lang="en-US" altLang="ru-RU" sz="1900" b="1" dirty="0">
                <a:solidFill>
                  <a:srgbClr val="00CC00"/>
                </a:solidFill>
                <a:latin typeface="Courier New" panose="02070309020205020404" pitchFamily="49" charset="0"/>
              </a:rPr>
              <a:t>// #2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ru-RU" sz="1900" b="1" dirty="0">
                <a:latin typeface="Courier New" panose="02070309020205020404" pitchFamily="49" charset="0"/>
              </a:rPr>
              <a:t>    f = </a:t>
            </a:r>
            <a:r>
              <a:rPr lang="en-US" altLang="ru-RU" sz="1900" b="1" dirty="0" err="1">
                <a:latin typeface="Courier New" panose="02070309020205020404" pitchFamily="49" charset="0"/>
              </a:rPr>
              <a:t>gibrid</a:t>
            </a:r>
            <a:r>
              <a:rPr lang="en-US" altLang="ru-RU" sz="1900" b="1" dirty="0">
                <a:latin typeface="Courier New" panose="02070309020205020404" pitchFamily="49" charset="0"/>
              </a:rPr>
              <a:t>;		</a:t>
            </a:r>
            <a:r>
              <a:rPr lang="en-US" altLang="ru-RU" sz="1900" b="1" dirty="0">
                <a:solidFill>
                  <a:srgbClr val="00CC00"/>
                </a:solidFill>
                <a:latin typeface="Courier New" panose="02070309020205020404" pitchFamily="49" charset="0"/>
              </a:rPr>
              <a:t>// #3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ru-RU" sz="1900" b="1" dirty="0">
                <a:latin typeface="Courier New" panose="02070309020205020404" pitchFamily="49" charset="0"/>
              </a:rPr>
              <a:t>    a = g;			</a:t>
            </a:r>
            <a:r>
              <a:rPr lang="en-US" altLang="ru-RU" sz="1900" b="1" dirty="0">
                <a:solidFill>
                  <a:srgbClr val="00CC00"/>
                </a:solidFill>
                <a:latin typeface="Courier New" panose="02070309020205020404" pitchFamily="49" charset="0"/>
              </a:rPr>
              <a:t>// #4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ru-RU" sz="1900" b="1" dirty="0">
                <a:latin typeface="Courier New" panose="02070309020205020404" pitchFamily="49" charset="0"/>
              </a:rPr>
              <a:t>    a = f;			</a:t>
            </a:r>
            <a:r>
              <a:rPr lang="en-US" altLang="ru-RU" sz="1900" b="1" dirty="0">
                <a:solidFill>
                  <a:srgbClr val="00CC00"/>
                </a:solidFill>
                <a:latin typeface="Courier New" panose="02070309020205020404" pitchFamily="49" charset="0"/>
              </a:rPr>
              <a:t>// #5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ru-RU" sz="1900" b="1" dirty="0">
                <a:latin typeface="Courier New" panose="02070309020205020404" pitchFamily="49" charset="0"/>
              </a:rPr>
              <a:t>    g = a;			</a:t>
            </a:r>
            <a:r>
              <a:rPr lang="en-US" altLang="ru-RU" sz="1900" b="1" dirty="0">
                <a:solidFill>
                  <a:srgbClr val="00CC00"/>
                </a:solidFill>
                <a:latin typeface="Courier New" panose="02070309020205020404" pitchFamily="49" charset="0"/>
              </a:rPr>
              <a:t>// #6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ru-RU" sz="1900" b="1" dirty="0">
                <a:latin typeface="Courier New" panose="02070309020205020404" pitchFamily="49" charset="0"/>
              </a:rPr>
              <a:t>    a = </a:t>
            </a:r>
            <a:r>
              <a:rPr lang="en-US" altLang="ru-RU" sz="1900" b="1" dirty="0" err="1">
                <a:latin typeface="Courier New" panose="02070309020205020404" pitchFamily="49" charset="0"/>
              </a:rPr>
              <a:t>gibrid</a:t>
            </a:r>
            <a:r>
              <a:rPr lang="en-US" altLang="ru-RU" sz="1900" b="1" dirty="0">
                <a:latin typeface="Courier New" panose="02070309020205020404" pitchFamily="49" charset="0"/>
              </a:rPr>
              <a:t>;		</a:t>
            </a:r>
            <a:r>
              <a:rPr lang="en-US" altLang="ru-RU" sz="1900" b="1" dirty="0">
                <a:solidFill>
                  <a:srgbClr val="00CC00"/>
                </a:solidFill>
                <a:latin typeface="Courier New" panose="02070309020205020404" pitchFamily="49" charset="0"/>
              </a:rPr>
              <a:t>// #7</a:t>
            </a:r>
            <a:endParaRPr lang="ru-RU" altLang="ru-RU" sz="1900" b="1" dirty="0">
              <a:solidFill>
                <a:srgbClr val="00CC00"/>
              </a:solidFill>
              <a:latin typeface="Courier New" panose="02070309020205020404" pitchFamily="49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ru-RU" sz="1900" b="1" dirty="0">
                <a:latin typeface="Courier New" panose="02070309020205020404" pitchFamily="49" charset="0"/>
              </a:rPr>
              <a:t> </a:t>
            </a:r>
            <a:r>
              <a:rPr lang="uk-UA" altLang="ru-RU" sz="1900" b="1" dirty="0">
                <a:latin typeface="Courier New" panose="02070309020205020404" pitchFamily="49" charset="0"/>
              </a:rPr>
              <a:t>   </a:t>
            </a:r>
            <a:r>
              <a:rPr lang="en-US" altLang="ru-RU" sz="1900" b="1" dirty="0" err="1">
                <a:latin typeface="Courier New" panose="02070309020205020404" pitchFamily="49" charset="0"/>
              </a:rPr>
              <a:t>gibrid</a:t>
            </a:r>
            <a:r>
              <a:rPr lang="en-US" altLang="ru-RU" sz="1900" b="1" dirty="0">
                <a:latin typeface="Courier New" panose="02070309020205020404" pitchFamily="49" charset="0"/>
              </a:rPr>
              <a:t> = f;		</a:t>
            </a:r>
            <a:r>
              <a:rPr lang="en-US" altLang="ru-RU" sz="1900" b="1" dirty="0">
                <a:solidFill>
                  <a:srgbClr val="00CC00"/>
                </a:solidFill>
                <a:latin typeface="Courier New" panose="02070309020205020404" pitchFamily="49" charset="0"/>
              </a:rPr>
              <a:t>// #8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ru-RU" sz="1900" b="1" dirty="0">
                <a:latin typeface="Courier New" panose="02070309020205020404" pitchFamily="49" charset="0"/>
              </a:rPr>
              <a:t>    </a:t>
            </a:r>
            <a:r>
              <a:rPr lang="en-US" altLang="ru-RU" sz="1900" b="1" dirty="0" err="1">
                <a:latin typeface="Courier New" panose="02070309020205020404" pitchFamily="49" charset="0"/>
              </a:rPr>
              <a:t>gibrid</a:t>
            </a:r>
            <a:r>
              <a:rPr lang="en-US" altLang="ru-RU" sz="1900" b="1" dirty="0">
                <a:latin typeface="Courier New" panose="02070309020205020404" pitchFamily="49" charset="0"/>
              </a:rPr>
              <a:t> = a;		</a:t>
            </a:r>
            <a:r>
              <a:rPr lang="en-US" altLang="ru-RU" sz="1900" b="1" dirty="0">
                <a:solidFill>
                  <a:srgbClr val="00CC00"/>
                </a:solidFill>
                <a:latin typeface="Courier New" panose="02070309020205020404" pitchFamily="49" charset="0"/>
              </a:rPr>
              <a:t>// #9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ru-RU" sz="1900" b="1" dirty="0">
                <a:latin typeface="Courier New" panose="02070309020205020404" pitchFamily="49" charset="0"/>
              </a:rPr>
              <a:t>   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ru-RU" sz="1900" b="1" dirty="0">
                <a:latin typeface="Courier New" panose="02070309020205020404" pitchFamily="49" charset="0"/>
              </a:rPr>
              <a:t>}</a:t>
            </a:r>
            <a:endParaRPr lang="ru-RU" altLang="ru-RU" sz="1900" b="1" dirty="0">
              <a:latin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>
            <a:noAutofit/>
          </a:bodyPr>
          <a:lstStyle/>
          <a:p>
            <a:pPr algn="l"/>
            <a:r>
              <a:rPr lang="uk-UA" altLang="ru-RU" sz="3600" b="1" dirty="0">
                <a:solidFill>
                  <a:srgbClr val="FFC000"/>
                </a:solidFill>
              </a:rPr>
              <a:t>Правильні відповіді</a:t>
            </a:r>
            <a:r>
              <a:rPr lang="en-US" altLang="ru-RU" sz="3600" b="1" dirty="0">
                <a:solidFill>
                  <a:srgbClr val="FFC000"/>
                </a:solidFill>
              </a:rPr>
              <a:t>:</a:t>
            </a:r>
            <a:endParaRPr lang="ru-RU" altLang="ru-RU" sz="3600" b="1" dirty="0">
              <a:solidFill>
                <a:srgbClr val="FFC000"/>
              </a:solidFill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765175"/>
            <a:ext cx="8229600" cy="5759450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 sz="2000" b="1" dirty="0" err="1">
                <a:latin typeface="Courier New" panose="02070309020205020404" pitchFamily="49" charset="0"/>
              </a:rPr>
              <a:t>Це</a:t>
            </a:r>
            <a:r>
              <a:rPr lang="en-US" altLang="ru-RU" sz="2000" b="1" dirty="0">
                <a:latin typeface="Courier New" panose="02070309020205020404" pitchFamily="49" charset="0"/>
              </a:rPr>
              <a:t> Fruit, glucose = 1</a:t>
            </a:r>
          </a:p>
          <a:p>
            <a:pPr>
              <a:buFontTx/>
              <a:buNone/>
            </a:pPr>
            <a:endParaRPr lang="en-US" altLang="ru-RU" sz="2000" b="1" dirty="0">
              <a:latin typeface="Courier New" panose="02070309020205020404" pitchFamily="49" charset="0"/>
            </a:endParaRPr>
          </a:p>
          <a:p>
            <a:pPr>
              <a:buFontTx/>
              <a:buNone/>
            </a:pPr>
            <a:r>
              <a:rPr lang="ru-RU" altLang="ru-RU" sz="2000" b="1" dirty="0" err="1">
                <a:latin typeface="Courier New" panose="02070309020205020404" pitchFamily="49" charset="0"/>
              </a:rPr>
              <a:t>Це</a:t>
            </a:r>
            <a:r>
              <a:rPr lang="en-US" altLang="ru-RU" sz="2000" b="1" dirty="0">
                <a:latin typeface="Courier New" panose="02070309020205020404" pitchFamily="49" charset="0"/>
              </a:rPr>
              <a:t> Fruit, glucose = 10</a:t>
            </a:r>
          </a:p>
          <a:p>
            <a:pPr>
              <a:buFontTx/>
              <a:buNone/>
            </a:pPr>
            <a:r>
              <a:rPr lang="ru-RU" altLang="ru-RU" sz="2000" b="1" dirty="0" err="1">
                <a:latin typeface="Courier New" panose="02070309020205020404" pitchFamily="49" charset="0"/>
              </a:rPr>
              <a:t>Це</a:t>
            </a:r>
            <a:r>
              <a:rPr lang="en-US" altLang="ru-RU" sz="2000" b="1" dirty="0">
                <a:latin typeface="Courier New" panose="02070309020205020404" pitchFamily="49" charset="0"/>
              </a:rPr>
              <a:t> Apple</a:t>
            </a:r>
          </a:p>
          <a:p>
            <a:pPr>
              <a:buFontTx/>
              <a:buNone/>
            </a:pPr>
            <a:endParaRPr lang="en-US" altLang="ru-RU" sz="2000" b="1" dirty="0">
              <a:latin typeface="Courier New" panose="02070309020205020404" pitchFamily="49" charset="0"/>
            </a:endParaRPr>
          </a:p>
          <a:p>
            <a:pPr>
              <a:buFontTx/>
              <a:buNone/>
            </a:pPr>
            <a:r>
              <a:rPr lang="ru-RU" altLang="ru-RU" sz="2000" b="1" dirty="0" err="1">
                <a:latin typeface="Courier New" panose="02070309020205020404" pitchFamily="49" charset="0"/>
              </a:rPr>
              <a:t>Це</a:t>
            </a:r>
            <a:r>
              <a:rPr lang="en-US" altLang="ru-RU" sz="2000" b="1" dirty="0">
                <a:latin typeface="Courier New" panose="02070309020205020404" pitchFamily="49" charset="0"/>
              </a:rPr>
              <a:t> Fruit, glucose = 15</a:t>
            </a:r>
          </a:p>
          <a:p>
            <a:pPr>
              <a:buFontTx/>
              <a:buNone/>
            </a:pPr>
            <a:r>
              <a:rPr lang="ru-RU" altLang="ru-RU" sz="2000" b="1" dirty="0" err="1">
                <a:latin typeface="Courier New" panose="02070309020205020404" pitchFamily="49" charset="0"/>
              </a:rPr>
              <a:t>Це</a:t>
            </a:r>
            <a:r>
              <a:rPr lang="en-US" altLang="ru-RU" sz="2000" b="1" dirty="0">
                <a:latin typeface="Courier New" panose="02070309020205020404" pitchFamily="49" charset="0"/>
              </a:rPr>
              <a:t> Apple</a:t>
            </a:r>
          </a:p>
          <a:p>
            <a:pPr>
              <a:buFontTx/>
              <a:buNone/>
            </a:pPr>
            <a:r>
              <a:rPr lang="ru-RU" altLang="ru-RU" sz="2000" b="1" dirty="0" err="1">
                <a:latin typeface="Courier New" panose="02070309020205020404" pitchFamily="49" charset="0"/>
              </a:rPr>
              <a:t>Це</a:t>
            </a:r>
            <a:r>
              <a:rPr lang="en-US" altLang="ru-RU" sz="2000" b="1" dirty="0">
                <a:latin typeface="Courier New" panose="02070309020205020404" pitchFamily="49" charset="0"/>
              </a:rPr>
              <a:t> Golden</a:t>
            </a:r>
          </a:p>
          <a:p>
            <a:pPr>
              <a:buFontTx/>
              <a:buNone/>
            </a:pPr>
            <a:endParaRPr lang="en-US" altLang="ru-RU" sz="2000" b="1" dirty="0">
              <a:latin typeface="Courier New" panose="02070309020205020404" pitchFamily="49" charset="0"/>
            </a:endParaRPr>
          </a:p>
          <a:p>
            <a:pPr>
              <a:buFontTx/>
              <a:buNone/>
            </a:pPr>
            <a:r>
              <a:rPr lang="ru-RU" altLang="ru-RU" sz="2000" b="1" dirty="0" err="1">
                <a:latin typeface="Courier New" panose="02070309020205020404" pitchFamily="49" charset="0"/>
              </a:rPr>
              <a:t>Це</a:t>
            </a:r>
            <a:r>
              <a:rPr lang="en-US" altLang="ru-RU" sz="2000" b="1" dirty="0">
                <a:latin typeface="Courier New" panose="02070309020205020404" pitchFamily="49" charset="0"/>
              </a:rPr>
              <a:t> Fruit, glucose = 20</a:t>
            </a:r>
          </a:p>
          <a:p>
            <a:pPr>
              <a:buFontTx/>
              <a:buNone/>
            </a:pPr>
            <a:r>
              <a:rPr lang="ru-RU" altLang="ru-RU" sz="2000" b="1" dirty="0" err="1">
                <a:latin typeface="Courier New" panose="02070309020205020404" pitchFamily="49" charset="0"/>
              </a:rPr>
              <a:t>Це</a:t>
            </a:r>
            <a:r>
              <a:rPr lang="en-US" altLang="ru-RU" sz="2000" b="1" dirty="0">
                <a:latin typeface="Courier New" panose="02070309020205020404" pitchFamily="49" charset="0"/>
              </a:rPr>
              <a:t> Apple</a:t>
            </a:r>
          </a:p>
          <a:p>
            <a:pPr>
              <a:buFontTx/>
              <a:buNone/>
            </a:pPr>
            <a:endParaRPr lang="en-US" altLang="ru-RU" sz="2000" b="1" dirty="0">
              <a:latin typeface="Courier New" panose="02070309020205020404" pitchFamily="49" charset="0"/>
            </a:endParaRPr>
          </a:p>
          <a:p>
            <a:pPr>
              <a:buFontTx/>
              <a:buNone/>
            </a:pPr>
            <a:r>
              <a:rPr lang="uk-UA" altLang="ru-RU" sz="2000" b="1" dirty="0">
                <a:latin typeface="Courier New" panose="02070309020205020404" pitchFamily="49" charset="0"/>
              </a:rPr>
              <a:t>Допустимі присвоєння: </a:t>
            </a:r>
            <a:r>
              <a:rPr lang="en-US" altLang="ru-RU" sz="2500" b="1" dirty="0">
                <a:solidFill>
                  <a:srgbClr val="00CC00"/>
                </a:solidFill>
                <a:latin typeface="Courier New" panose="02070309020205020404" pitchFamily="49" charset="0"/>
              </a:rPr>
              <a:t>#1</a:t>
            </a:r>
            <a:r>
              <a:rPr lang="uk-UA" altLang="ru-RU" sz="2500" b="1" dirty="0">
                <a:latin typeface="Courier New" panose="02070309020205020404" pitchFamily="49" charset="0"/>
              </a:rPr>
              <a:t>, </a:t>
            </a:r>
            <a:r>
              <a:rPr lang="en-US" altLang="ru-RU" sz="2500" b="1" dirty="0">
                <a:solidFill>
                  <a:srgbClr val="00CC00"/>
                </a:solidFill>
                <a:latin typeface="Courier New" panose="02070309020205020404" pitchFamily="49" charset="0"/>
              </a:rPr>
              <a:t>#</a:t>
            </a:r>
            <a:r>
              <a:rPr lang="uk-UA" altLang="ru-RU" sz="2500" b="1" dirty="0">
                <a:solidFill>
                  <a:srgbClr val="00CC00"/>
                </a:solidFill>
                <a:latin typeface="Courier New" panose="02070309020205020404" pitchFamily="49" charset="0"/>
              </a:rPr>
              <a:t>2</a:t>
            </a:r>
            <a:r>
              <a:rPr lang="uk-UA" altLang="ru-RU" sz="2500" b="1" dirty="0">
                <a:latin typeface="Courier New" panose="02070309020205020404" pitchFamily="49" charset="0"/>
              </a:rPr>
              <a:t>, </a:t>
            </a:r>
            <a:r>
              <a:rPr lang="en-US" altLang="ru-RU" sz="2500" b="1" dirty="0">
                <a:solidFill>
                  <a:srgbClr val="00CC00"/>
                </a:solidFill>
                <a:latin typeface="Courier New" panose="02070309020205020404" pitchFamily="49" charset="0"/>
              </a:rPr>
              <a:t>#</a:t>
            </a:r>
            <a:r>
              <a:rPr lang="uk-UA" altLang="ru-RU" sz="2500" b="1" dirty="0">
                <a:solidFill>
                  <a:srgbClr val="00CC00"/>
                </a:solidFill>
                <a:latin typeface="Courier New" panose="02070309020205020404" pitchFamily="49" charset="0"/>
              </a:rPr>
              <a:t>3</a:t>
            </a:r>
            <a:r>
              <a:rPr lang="uk-UA" altLang="ru-RU" sz="2500" b="1" dirty="0">
                <a:latin typeface="Courier New" panose="02070309020205020404" pitchFamily="49" charset="0"/>
              </a:rPr>
              <a:t>, </a:t>
            </a:r>
            <a:r>
              <a:rPr lang="en-US" altLang="ru-RU" sz="2500" b="1" dirty="0">
                <a:solidFill>
                  <a:srgbClr val="00CC00"/>
                </a:solidFill>
                <a:latin typeface="Courier New" panose="02070309020205020404" pitchFamily="49" charset="0"/>
              </a:rPr>
              <a:t>#</a:t>
            </a:r>
            <a:r>
              <a:rPr lang="uk-UA" altLang="ru-RU" sz="2500" b="1" dirty="0">
                <a:solidFill>
                  <a:srgbClr val="00CC00"/>
                </a:solidFill>
                <a:latin typeface="Courier New" panose="02070309020205020404" pitchFamily="49" charset="0"/>
              </a:rPr>
              <a:t>4</a:t>
            </a:r>
            <a:r>
              <a:rPr lang="uk-UA" altLang="ru-RU" sz="2500" b="1" dirty="0">
                <a:latin typeface="Courier New" panose="02070309020205020404" pitchFamily="49" charset="0"/>
              </a:rPr>
              <a:t>, </a:t>
            </a:r>
            <a:r>
              <a:rPr lang="en-US" altLang="ru-RU" sz="2500" b="1" dirty="0">
                <a:solidFill>
                  <a:srgbClr val="00CC00"/>
                </a:solidFill>
                <a:latin typeface="Courier New" panose="02070309020205020404" pitchFamily="49" charset="0"/>
              </a:rPr>
              <a:t>#</a:t>
            </a:r>
            <a:r>
              <a:rPr lang="uk-UA" altLang="ru-RU" sz="2500" b="1" dirty="0">
                <a:solidFill>
                  <a:srgbClr val="00CC00"/>
                </a:solidFill>
                <a:latin typeface="Courier New" panose="02070309020205020404" pitchFamily="49" charset="0"/>
              </a:rPr>
              <a:t>8</a:t>
            </a:r>
            <a:r>
              <a:rPr lang="uk-UA" altLang="ru-RU" sz="2500" b="1" dirty="0">
                <a:latin typeface="Courier New" panose="02070309020205020404" pitchFamily="49" charset="0"/>
              </a:rPr>
              <a:t>, </a:t>
            </a:r>
            <a:r>
              <a:rPr lang="en-US" altLang="ru-RU" sz="2500" b="1" dirty="0">
                <a:solidFill>
                  <a:srgbClr val="00CC00"/>
                </a:solidFill>
                <a:latin typeface="Courier New" panose="02070309020205020404" pitchFamily="49" charset="0"/>
              </a:rPr>
              <a:t>#</a:t>
            </a:r>
            <a:r>
              <a:rPr lang="uk-UA" altLang="ru-RU" sz="2500" b="1" dirty="0">
                <a:solidFill>
                  <a:srgbClr val="00CC00"/>
                </a:solidFill>
                <a:latin typeface="Courier New" panose="02070309020205020404" pitchFamily="49" charset="0"/>
              </a:rPr>
              <a:t>9</a:t>
            </a:r>
          </a:p>
          <a:p>
            <a:pPr>
              <a:buFontTx/>
              <a:buNone/>
            </a:pPr>
            <a:r>
              <a:rPr lang="uk-UA" altLang="ru-RU" sz="2000" b="1" dirty="0">
                <a:latin typeface="Courier New" panose="02070309020205020404" pitchFamily="49" charset="0"/>
              </a:rPr>
              <a:t>Недопустимі присвоєння: </a:t>
            </a:r>
            <a:r>
              <a:rPr lang="en-US" altLang="ru-RU" sz="2500" b="1" dirty="0">
                <a:solidFill>
                  <a:srgbClr val="00CC00"/>
                </a:solidFill>
                <a:latin typeface="Courier New" panose="02070309020205020404" pitchFamily="49" charset="0"/>
              </a:rPr>
              <a:t>#</a:t>
            </a:r>
            <a:r>
              <a:rPr lang="uk-UA" altLang="ru-RU" sz="2500" b="1" dirty="0">
                <a:solidFill>
                  <a:srgbClr val="00CC00"/>
                </a:solidFill>
                <a:latin typeface="Courier New" panose="02070309020205020404" pitchFamily="49" charset="0"/>
              </a:rPr>
              <a:t>5</a:t>
            </a:r>
            <a:r>
              <a:rPr lang="uk-UA" altLang="ru-RU" sz="2500" b="1" dirty="0">
                <a:latin typeface="Courier New" panose="02070309020205020404" pitchFamily="49" charset="0"/>
              </a:rPr>
              <a:t>, </a:t>
            </a:r>
            <a:r>
              <a:rPr lang="en-US" altLang="ru-RU" sz="2500" b="1" dirty="0">
                <a:solidFill>
                  <a:srgbClr val="00CC00"/>
                </a:solidFill>
                <a:latin typeface="Courier New" panose="02070309020205020404" pitchFamily="49" charset="0"/>
              </a:rPr>
              <a:t>#</a:t>
            </a:r>
            <a:r>
              <a:rPr lang="uk-UA" altLang="ru-RU" sz="2500" b="1" dirty="0">
                <a:solidFill>
                  <a:srgbClr val="00CC00"/>
                </a:solidFill>
                <a:latin typeface="Courier New" panose="02070309020205020404" pitchFamily="49" charset="0"/>
              </a:rPr>
              <a:t>6</a:t>
            </a:r>
            <a:r>
              <a:rPr lang="uk-UA" altLang="ru-RU" sz="2500" b="1" dirty="0">
                <a:latin typeface="Courier New" panose="02070309020205020404" pitchFamily="49" charset="0"/>
              </a:rPr>
              <a:t>, </a:t>
            </a:r>
            <a:r>
              <a:rPr lang="en-US" altLang="ru-RU" sz="2500" b="1" dirty="0">
                <a:solidFill>
                  <a:srgbClr val="00CC00"/>
                </a:solidFill>
                <a:latin typeface="Courier New" panose="02070309020205020404" pitchFamily="49" charset="0"/>
              </a:rPr>
              <a:t>#</a:t>
            </a:r>
            <a:r>
              <a:rPr lang="uk-UA" altLang="ru-RU" sz="2500" b="1" dirty="0">
                <a:solidFill>
                  <a:srgbClr val="00CC00"/>
                </a:solidFill>
                <a:latin typeface="Courier New" panose="02070309020205020404" pitchFamily="49" charset="0"/>
              </a:rPr>
              <a:t>7</a:t>
            </a:r>
            <a:endParaRPr lang="ru-RU" altLang="ru-RU" sz="2500" b="1" dirty="0">
              <a:latin typeface="Courier New" panose="02070309020205020404" pitchFamily="49" charset="0"/>
            </a:endParaRPr>
          </a:p>
          <a:p>
            <a:pPr>
              <a:buFontTx/>
              <a:buNone/>
            </a:pPr>
            <a:endParaRPr lang="ru-RU" altLang="ru-RU" sz="2500" b="1" dirty="0">
              <a:latin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115888"/>
            <a:ext cx="8302377" cy="433387"/>
          </a:xfrm>
        </p:spPr>
        <p:txBody>
          <a:bodyPr>
            <a:noAutofit/>
          </a:bodyPr>
          <a:lstStyle/>
          <a:p>
            <a:r>
              <a:rPr lang="uk-UA" altLang="ru-RU" sz="4000" b="1" dirty="0">
                <a:solidFill>
                  <a:srgbClr val="FFC000"/>
                </a:solidFill>
              </a:rPr>
              <a:t>Абстрактні методи та класи</a:t>
            </a:r>
            <a:endParaRPr lang="ru-RU" altLang="ru-RU" sz="4000" b="1" dirty="0">
              <a:solidFill>
                <a:srgbClr val="FFC000"/>
              </a:solidFill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620713"/>
            <a:ext cx="8785225" cy="61214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r>
              <a:rPr lang="uk-UA" altLang="ru-RU" sz="1600" dirty="0">
                <a:solidFill>
                  <a:schemeClr val="tx1">
                    <a:lumMod val="95000"/>
                  </a:schemeClr>
                </a:solidFill>
              </a:rPr>
              <a:t>   </a:t>
            </a: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Можлива ситуація, коли у базовому класі неможливо реалізувати деякий метод, хоча й зрозуміло, що подібний метод зі своєю особливою функціональністю буде присутній у похідних класах. В такому випадку є сенс визначити «порожній» віртуальний метод у базовому класі (свого роду «заглушку»), визначивши його інтерфейс, а у похідних класах слушним чином визначити коди відповідних методів, що його заміщають. Засіб, який примушує всі </a:t>
            </a:r>
            <a:r>
              <a:rPr lang="uk-UA" altLang="ru-RU" sz="2100" u="sng" dirty="0">
                <a:solidFill>
                  <a:schemeClr val="tx1">
                    <a:lumMod val="95000"/>
                  </a:schemeClr>
                </a:solidFill>
              </a:rPr>
              <a:t>похідні класи обов’язково замістити</a:t>
            </a: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uk-UA" altLang="ru-RU" sz="2100" b="1" dirty="0">
                <a:solidFill>
                  <a:srgbClr val="0099FF"/>
                </a:solidFill>
                <a:latin typeface="Courier New" panose="02070309020205020404" pitchFamily="49" charset="0"/>
              </a:rPr>
              <a:t>(</a:t>
            </a:r>
            <a:r>
              <a:rPr lang="en-US" altLang="ru-RU" sz="2100" b="1" dirty="0">
                <a:solidFill>
                  <a:srgbClr val="0099FF"/>
                </a:solidFill>
                <a:latin typeface="Courier New" panose="02070309020205020404" pitchFamily="49" charset="0"/>
              </a:rPr>
              <a:t>override</a:t>
            </a:r>
            <a:r>
              <a:rPr lang="uk-UA" altLang="ru-RU" sz="2100" b="1" dirty="0">
                <a:solidFill>
                  <a:srgbClr val="0099FF"/>
                </a:solidFill>
                <a:latin typeface="Courier New" panose="02070309020205020404" pitchFamily="49" charset="0"/>
              </a:rPr>
              <a:t>) </a:t>
            </a: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такий «невизначений» метод, полягає у використанні модифікатору </a:t>
            </a:r>
            <a:r>
              <a:rPr lang="en-US" altLang="ru-RU" sz="2100" b="1" dirty="0">
                <a:solidFill>
                  <a:srgbClr val="0099FF"/>
                </a:solidFill>
                <a:latin typeface="Courier New" panose="02070309020205020404" pitchFamily="49" charset="0"/>
              </a:rPr>
              <a:t>abstract</a:t>
            </a: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:</a:t>
            </a:r>
            <a:endParaRPr lang="en-US" altLang="ru-RU" sz="2100" b="1" dirty="0">
              <a:solidFill>
                <a:schemeClr val="tx1">
                  <a:lumMod val="95000"/>
                </a:schemeClr>
              </a:solidFill>
            </a:endParaRP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uk-UA" altLang="ru-RU" sz="2100" b="1" dirty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ru-RU" altLang="ru-RU" sz="2100" b="1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&lt;</a:t>
            </a:r>
            <a:r>
              <a:rPr lang="uk-UA" altLang="ru-RU" sz="2100" b="1" dirty="0" err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модифікатор_доступу</a:t>
            </a:r>
            <a:r>
              <a:rPr lang="ru-RU" altLang="ru-RU" sz="2100" b="1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&gt;</a:t>
            </a:r>
            <a:r>
              <a:rPr lang="uk-UA" altLang="ru-RU" sz="2100" b="1" dirty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en-US" altLang="ru-RU" sz="2100" b="1" dirty="0">
                <a:solidFill>
                  <a:schemeClr val="tx1">
                    <a:lumMod val="95000"/>
                  </a:schemeClr>
                </a:solidFill>
              </a:rPr>
              <a:t>   </a:t>
            </a:r>
            <a:r>
              <a:rPr lang="en-US" altLang="ru-RU" sz="2100" b="1" dirty="0">
                <a:solidFill>
                  <a:srgbClr val="0099FF"/>
                </a:solidFill>
                <a:latin typeface="Courier New" panose="02070309020205020404" pitchFamily="49" charset="0"/>
              </a:rPr>
              <a:t>abstract</a:t>
            </a:r>
            <a:r>
              <a:rPr lang="ru-RU" altLang="ru-RU" sz="2100" b="1" dirty="0">
                <a:solidFill>
                  <a:srgbClr val="0099FF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100" b="1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 </a:t>
            </a:r>
            <a:r>
              <a:rPr lang="ru-RU" altLang="ru-RU" sz="2100" b="1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&lt;</a:t>
            </a:r>
            <a:r>
              <a:rPr lang="uk-UA" altLang="ru-RU" sz="2100" b="1" dirty="0" err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тип_результату</a:t>
            </a:r>
            <a:r>
              <a:rPr lang="ru-RU" altLang="ru-RU" sz="2100" b="1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&gt; &lt;</a:t>
            </a:r>
            <a:r>
              <a:rPr lang="uk-UA" altLang="ru-RU" sz="2100" b="1" dirty="0" err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ідентифікатор_методу</a:t>
            </a:r>
            <a:r>
              <a:rPr lang="ru-RU" altLang="ru-RU" sz="2100" b="1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&gt; </a:t>
            </a:r>
            <a:r>
              <a:rPr lang="en-US" altLang="ru-RU" sz="2100" b="1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 </a:t>
            </a:r>
            <a:r>
              <a:rPr lang="ru-RU" altLang="ru-RU" sz="2100" b="1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(&lt;</a:t>
            </a:r>
            <a:r>
              <a:rPr lang="uk-UA" altLang="ru-RU" sz="2100" b="1" dirty="0" err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параметри_методу</a:t>
            </a:r>
            <a:r>
              <a:rPr lang="ru-RU" altLang="ru-RU" sz="2100" b="1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&gt;);</a:t>
            </a:r>
            <a:endParaRPr lang="uk-UA" altLang="ru-RU" sz="2100" dirty="0">
              <a:solidFill>
                <a:schemeClr val="tx1">
                  <a:lumMod val="95000"/>
                </a:schemeClr>
              </a:solidFill>
              <a:latin typeface="Courier New" panose="02070309020205020404" pitchFamily="49" charset="0"/>
            </a:endParaRP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   Такий метод автоматично є віртуальним і його </a:t>
            </a:r>
            <a:r>
              <a:rPr lang="uk-UA" altLang="ru-RU" sz="2100" b="1" i="1" dirty="0">
                <a:solidFill>
                  <a:schemeClr val="tx1">
                    <a:lumMod val="95000"/>
                  </a:schemeClr>
                </a:solidFill>
              </a:rPr>
              <a:t>не треба</a:t>
            </a: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 додатково помічати службовим словом </a:t>
            </a:r>
            <a:r>
              <a:rPr lang="en-US" altLang="ru-RU" sz="2100" b="1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virtual</a:t>
            </a: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.</a:t>
            </a:r>
            <a:endParaRPr lang="en-US" altLang="ru-RU" sz="2100" dirty="0">
              <a:solidFill>
                <a:schemeClr val="tx1">
                  <a:lumMod val="95000"/>
                </a:schemeClr>
              </a:solidFill>
            </a:endParaRP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   Якщо від абстрактного класу утворюються похідний клас, то </a:t>
            </a:r>
            <a:r>
              <a:rPr lang="uk-UA" altLang="ru-RU" sz="2100" u="sng" dirty="0">
                <a:solidFill>
                  <a:schemeClr val="tx1">
                    <a:lumMod val="95000"/>
                  </a:schemeClr>
                </a:solidFill>
              </a:rPr>
              <a:t>всі абстрактні</a:t>
            </a: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 методи або властивості </a:t>
            </a:r>
            <a:r>
              <a:rPr lang="uk-UA" altLang="ru-RU" sz="2100" u="sng" dirty="0">
                <a:solidFill>
                  <a:schemeClr val="tx1">
                    <a:lumMod val="95000"/>
                  </a:schemeClr>
                </a:solidFill>
              </a:rPr>
              <a:t>повинні</a:t>
            </a: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 бути визначені у похідному класі.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   Абстрактний метод, таким чином, взагалі не має тіла. Абстрактними можуть бути не лише методи, але й властивості. Клас, який містить принаймні один абстрактний член класу, теж </a:t>
            </a:r>
            <a:r>
              <a:rPr lang="uk-UA" altLang="ru-RU" sz="2100" u="sng" dirty="0">
                <a:solidFill>
                  <a:schemeClr val="tx1">
                    <a:lumMod val="95000"/>
                  </a:schemeClr>
                </a:solidFill>
              </a:rPr>
              <a:t>має бути визначений</a:t>
            </a: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 як </a:t>
            </a:r>
            <a:r>
              <a:rPr lang="en-US" altLang="ru-RU" sz="2100" b="1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abstract</a:t>
            </a: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, адже від нього не можна утворювати екземпляри – такі класи використовуються лише для спадкування.</a:t>
            </a:r>
            <a:r>
              <a:rPr lang="ru-RU" altLang="ru-RU" sz="2100" dirty="0">
                <a:solidFill>
                  <a:schemeClr val="tx1">
                    <a:lumMod val="95000"/>
                  </a:schemeClr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411413" y="188913"/>
            <a:ext cx="4464050" cy="431800"/>
          </a:xfrm>
        </p:spPr>
        <p:txBody>
          <a:bodyPr anchor="ctr">
            <a:noAutofit/>
          </a:bodyPr>
          <a:lstStyle/>
          <a:p>
            <a:pPr algn="ctr" eaLnBrk="1" hangingPunct="1">
              <a:defRPr/>
            </a:pPr>
            <a:r>
              <a:rPr lang="uk-UA" altLang="ru-RU" sz="4000" b="1" dirty="0">
                <a:solidFill>
                  <a:srgbClr val="FFC000"/>
                </a:solidFill>
              </a:rPr>
              <a:t>Інтерфейс.</a:t>
            </a:r>
            <a:endParaRPr lang="ru-RU" altLang="ru-RU" sz="4000" b="1" dirty="0">
              <a:solidFill>
                <a:srgbClr val="FFC000"/>
              </a:solidFill>
            </a:endParaRPr>
          </a:p>
        </p:txBody>
      </p:sp>
      <p:sp>
        <p:nvSpPr>
          <p:cNvPr id="7270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323850" y="765175"/>
            <a:ext cx="8496300" cy="5688013"/>
          </a:xfrm>
        </p:spPr>
        <p:txBody>
          <a:bodyPr>
            <a:normAutofit fontScale="92500"/>
          </a:bodyPr>
          <a:lstStyle/>
          <a:p>
            <a:pPr algn="l" eaLnBrk="1" hangingPunct="1">
              <a:defRPr/>
            </a:pPr>
            <a:r>
              <a:rPr lang="uk-UA" altLang="ru-RU" sz="2800" b="1" i="1" dirty="0">
                <a:solidFill>
                  <a:schemeClr val="tx1">
                    <a:lumMod val="95000"/>
                  </a:schemeClr>
                </a:solidFill>
              </a:rPr>
              <a:t>Інтерфейс</a:t>
            </a:r>
            <a:r>
              <a:rPr lang="uk-UA" altLang="ru-RU" sz="2800" dirty="0">
                <a:solidFill>
                  <a:schemeClr val="tx1">
                    <a:lumMod val="95000"/>
                  </a:schemeClr>
                </a:solidFill>
              </a:rPr>
              <a:t> – це спеціальний вид класу. Позначається службовим словом </a:t>
            </a:r>
            <a:r>
              <a:rPr lang="ru-RU" altLang="ru-RU" sz="2800" b="1" dirty="0" err="1">
                <a:solidFill>
                  <a:srgbClr val="00B0F0"/>
                </a:solidFill>
                <a:latin typeface="Courier New" panose="02070309020205020404" pitchFamily="49" charset="0"/>
              </a:rPr>
              <a:t>interface</a:t>
            </a:r>
            <a:r>
              <a:rPr lang="uk-UA" altLang="ru-RU" sz="2800" dirty="0">
                <a:solidFill>
                  <a:schemeClr val="tx1">
                    <a:lumMod val="95000"/>
                  </a:schemeClr>
                </a:solidFill>
              </a:rPr>
              <a:t>. Являє собою повністю абстрактний клас, який </a:t>
            </a:r>
            <a:r>
              <a:rPr lang="uk-UA" altLang="ru-RU" sz="2800" u="sng" dirty="0">
                <a:solidFill>
                  <a:schemeClr val="tx1">
                    <a:lumMod val="95000"/>
                  </a:schemeClr>
                </a:solidFill>
              </a:rPr>
              <a:t>не може містити полів</a:t>
            </a:r>
            <a:r>
              <a:rPr lang="uk-UA" altLang="ru-RU" sz="2800" dirty="0">
                <a:solidFill>
                  <a:schemeClr val="tx1">
                    <a:lumMod val="95000"/>
                  </a:schemeClr>
                </a:solidFill>
              </a:rPr>
              <a:t> – лише </a:t>
            </a:r>
            <a:r>
              <a:rPr lang="uk-UA" altLang="ru-RU" sz="2800" u="sng" dirty="0">
                <a:solidFill>
                  <a:schemeClr val="tx1">
                    <a:lumMod val="95000"/>
                  </a:schemeClr>
                </a:solidFill>
              </a:rPr>
              <a:t>методи, властивості, індексатори або події</a:t>
            </a:r>
            <a:r>
              <a:rPr lang="uk-UA" altLang="ru-RU" sz="2800" dirty="0">
                <a:solidFill>
                  <a:schemeClr val="tx1">
                    <a:lumMod val="95000"/>
                  </a:schemeClr>
                </a:solidFill>
              </a:rPr>
              <a:t>. Від абстрактного класу (</a:t>
            </a:r>
            <a:r>
              <a:rPr lang="en-US" altLang="ru-RU" sz="2800" b="1" dirty="0">
                <a:solidFill>
                  <a:srgbClr val="00B0F0"/>
                </a:solidFill>
                <a:latin typeface="Courier New" panose="02070309020205020404" pitchFamily="49" charset="0"/>
              </a:rPr>
              <a:t>abstract</a:t>
            </a:r>
            <a:r>
              <a:rPr lang="uk-UA" altLang="ru-RU" sz="2800" dirty="0">
                <a:solidFill>
                  <a:schemeClr val="tx1">
                    <a:lumMod val="95000"/>
                  </a:schemeClr>
                </a:solidFill>
              </a:rPr>
              <a:t>)</a:t>
            </a:r>
            <a:r>
              <a:rPr lang="en-US" altLang="ru-RU" sz="2800" dirty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uk-UA" altLang="ru-RU" sz="2800" dirty="0">
                <a:solidFill>
                  <a:schemeClr val="tx1">
                    <a:lumMod val="95000"/>
                  </a:schemeClr>
                </a:solidFill>
              </a:rPr>
              <a:t>відрізняється деякими синтаксичними деталями та поведінкою. Відміни в синтаксисі полягають у </a:t>
            </a:r>
            <a:r>
              <a:rPr lang="uk-UA" altLang="ru-RU" sz="2800" u="sng" dirty="0">
                <a:solidFill>
                  <a:schemeClr val="tx1">
                    <a:lumMod val="95000"/>
                  </a:schemeClr>
                </a:solidFill>
              </a:rPr>
              <a:t>відсутності модифікаторів доступу</a:t>
            </a:r>
            <a:r>
              <a:rPr lang="uk-UA" altLang="ru-RU" sz="2800" dirty="0">
                <a:solidFill>
                  <a:schemeClr val="tx1">
                    <a:lumMod val="95000"/>
                  </a:schemeClr>
                </a:solidFill>
              </a:rPr>
              <a:t> у визначенні членів інтерфейсу – вони автоматично є відкритими. Відміна у поведінці полягає у жорстких вимогах до класів-нащадків (або структур-нащадків) – вони </a:t>
            </a:r>
            <a:r>
              <a:rPr lang="uk-UA" altLang="ru-RU" sz="2800" b="1" i="1" dirty="0">
                <a:solidFill>
                  <a:schemeClr val="tx1">
                    <a:lumMod val="95000"/>
                  </a:schemeClr>
                </a:solidFill>
              </a:rPr>
              <a:t>зобов'язані</a:t>
            </a:r>
            <a:r>
              <a:rPr lang="uk-UA" altLang="ru-RU" sz="2800" dirty="0">
                <a:solidFill>
                  <a:schemeClr val="tx1">
                    <a:lumMod val="95000"/>
                  </a:schemeClr>
                </a:solidFill>
              </a:rPr>
              <a:t> замістити (ще кажуть –  реалізувати) </a:t>
            </a:r>
            <a:r>
              <a:rPr lang="uk-UA" altLang="ru-RU" sz="2800" b="1" u="sng" dirty="0">
                <a:solidFill>
                  <a:schemeClr val="tx1">
                    <a:lumMod val="95000"/>
                  </a:schemeClr>
                </a:solidFill>
              </a:rPr>
              <a:t>всі методи</a:t>
            </a:r>
            <a:r>
              <a:rPr lang="uk-UA" altLang="ru-RU" sz="2800" dirty="0">
                <a:solidFill>
                  <a:schemeClr val="tx1">
                    <a:lumMod val="95000"/>
                  </a:schemeClr>
                </a:solidFill>
              </a:rPr>
              <a:t> базового інтерфейсу. </a:t>
            </a:r>
          </a:p>
          <a:p>
            <a:pPr algn="l" eaLnBrk="1" hangingPunct="1">
              <a:defRPr/>
            </a:pPr>
            <a:r>
              <a:rPr lang="uk-UA" altLang="ru-RU" sz="2800" dirty="0">
                <a:solidFill>
                  <a:schemeClr val="tx1">
                    <a:lumMod val="95000"/>
                  </a:schemeClr>
                </a:solidFill>
              </a:rPr>
              <a:t>Як відомо, множинне спадкування в С</a:t>
            </a:r>
            <a:r>
              <a:rPr lang="en-US" altLang="ru-RU" sz="2800" dirty="0">
                <a:solidFill>
                  <a:schemeClr val="tx1">
                    <a:lumMod val="95000"/>
                  </a:schemeClr>
                </a:solidFill>
              </a:rPr>
              <a:t>#</a:t>
            </a:r>
            <a:r>
              <a:rPr lang="uk-UA" altLang="ru-RU" sz="2800" dirty="0">
                <a:solidFill>
                  <a:schemeClr val="tx1">
                    <a:lumMod val="95000"/>
                  </a:schemeClr>
                </a:solidFill>
              </a:rPr>
              <a:t> не підтримується, проте можна використати кілька інтерфейсів разом з деяким класом в ролі базових для класу</a:t>
            </a:r>
            <a:r>
              <a:rPr lang="en-US" altLang="ru-RU" sz="2800" dirty="0">
                <a:solidFill>
                  <a:schemeClr val="tx1">
                    <a:lumMod val="95000"/>
                  </a:schemeClr>
                </a:solidFill>
              </a:rPr>
              <a:t>-</a:t>
            </a:r>
            <a:r>
              <a:rPr lang="uk-UA" altLang="ru-RU" sz="2800" dirty="0" err="1">
                <a:solidFill>
                  <a:schemeClr val="tx1">
                    <a:lumMod val="95000"/>
                  </a:schemeClr>
                </a:solidFill>
              </a:rPr>
              <a:t>нащадка</a:t>
            </a:r>
            <a:r>
              <a:rPr lang="uk-UA" altLang="ru-RU" sz="2800" dirty="0">
                <a:solidFill>
                  <a:schemeClr val="tx1">
                    <a:lumMod val="95000"/>
                  </a:schemeClr>
                </a:solidFill>
              </a:rPr>
              <a:t>. </a:t>
            </a:r>
            <a:endParaRPr lang="ru-RU" altLang="ru-RU" sz="2800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29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476250"/>
            <a:ext cx="8435975" cy="5905500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uk-UA" altLang="ru-RU" sz="2800" dirty="0"/>
              <a:t>Інтерфейси використовуються для визначення бажаних для об'єктів класів методів</a:t>
            </a:r>
            <a:r>
              <a:rPr lang="en-US" altLang="ru-RU" sz="2800" dirty="0"/>
              <a:t> – </a:t>
            </a:r>
            <a:r>
              <a:rPr lang="ru-RU" altLang="ru-RU" sz="2800" dirty="0"/>
              <a:t>вони</a:t>
            </a:r>
            <a:r>
              <a:rPr lang="uk-UA" altLang="ru-RU" sz="2800" dirty="0"/>
              <a:t> визначають, </a:t>
            </a:r>
            <a:r>
              <a:rPr lang="uk-UA" altLang="ru-RU" sz="2800" b="1" i="1" u="sng" dirty="0"/>
              <a:t>що</a:t>
            </a:r>
            <a:r>
              <a:rPr lang="uk-UA" altLang="ru-RU" sz="2800" dirty="0"/>
              <a:t> має вміти клас, проте, </a:t>
            </a:r>
            <a:r>
              <a:rPr lang="uk-UA" altLang="ru-RU" sz="2800" b="1" i="1" u="sng" dirty="0"/>
              <a:t>як</a:t>
            </a:r>
            <a:r>
              <a:rPr lang="uk-UA" altLang="ru-RU" sz="2800" dirty="0"/>
              <a:t> це виконується, визначає сам клас, що реалізує цей інтерфейс. 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uk-UA" altLang="ru-RU" sz="2800" dirty="0"/>
              <a:t>Для реалізації члена інтерфейсу відповідний член класу-</a:t>
            </a:r>
            <a:r>
              <a:rPr lang="uk-UA" altLang="ru-RU" sz="2800" dirty="0" err="1"/>
              <a:t>нащадка</a:t>
            </a:r>
            <a:r>
              <a:rPr lang="uk-UA" altLang="ru-RU" sz="2800" dirty="0"/>
              <a:t> повинен бути відкритим, нестатичним та мати таку ж сигнатуру.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uk-UA" altLang="ru-RU" sz="2800" dirty="0"/>
              <a:t>Бібліотека мови С</a:t>
            </a:r>
            <a:r>
              <a:rPr lang="en-US" altLang="ru-RU" sz="2800" dirty="0"/>
              <a:t>#</a:t>
            </a:r>
            <a:r>
              <a:rPr lang="uk-UA" altLang="ru-RU" sz="2800" dirty="0"/>
              <a:t> містить багато стандартних вбудованих інтерфейсів, які можна використовувати при створенні класів. Одним із поширених є інтерфейс </a:t>
            </a:r>
            <a:r>
              <a:rPr lang="ru-RU" altLang="ru-RU" sz="2800" b="1" dirty="0" err="1">
                <a:latin typeface="Courier New" panose="02070309020205020404" pitchFamily="49" charset="0"/>
              </a:rPr>
              <a:t>IComparable</a:t>
            </a:r>
            <a:r>
              <a:rPr lang="ru-RU" altLang="ru-RU" sz="2800" dirty="0"/>
              <a:t>, </a:t>
            </a:r>
            <a:r>
              <a:rPr lang="ru-RU" altLang="ru-RU" sz="2800" dirty="0" err="1"/>
              <a:t>який</a:t>
            </a:r>
            <a:r>
              <a:rPr lang="ru-RU" altLang="ru-RU" sz="2800" dirty="0"/>
              <a:t> </a:t>
            </a:r>
            <a:r>
              <a:rPr lang="ru-RU" altLang="ru-RU" sz="2800" dirty="0" err="1"/>
              <a:t>дозволяє</a:t>
            </a:r>
            <a:r>
              <a:rPr lang="ru-RU" altLang="ru-RU" sz="2800" dirty="0"/>
              <a:t> </a:t>
            </a:r>
            <a:r>
              <a:rPr lang="ru-RU" altLang="ru-RU" sz="2800" dirty="0" err="1"/>
              <a:t>реалізувати</a:t>
            </a:r>
            <a:r>
              <a:rPr lang="ru-RU" altLang="ru-RU" sz="2800" dirty="0"/>
              <a:t> </a:t>
            </a:r>
            <a:r>
              <a:rPr lang="ru-RU" altLang="ru-RU" sz="2800" dirty="0" err="1"/>
              <a:t>порівняння</a:t>
            </a:r>
            <a:r>
              <a:rPr lang="ru-RU" altLang="ru-RU" sz="2800" dirty="0"/>
              <a:t> </a:t>
            </a:r>
            <a:r>
              <a:rPr lang="ru-RU" altLang="ru-RU" sz="2800" dirty="0" err="1"/>
              <a:t>екземплярів</a:t>
            </a:r>
            <a:r>
              <a:rPr lang="ru-RU" altLang="ru-RU" sz="2800" dirty="0"/>
              <a:t> </a:t>
            </a:r>
            <a:r>
              <a:rPr lang="ru-RU" altLang="ru-RU" sz="2800" dirty="0" err="1"/>
              <a:t>класів</a:t>
            </a:r>
            <a:r>
              <a:rPr lang="ru-RU" altLang="ru-RU" sz="2800" dirty="0"/>
              <a:t>. </a:t>
            </a:r>
            <a:r>
              <a:rPr lang="ru-RU" altLang="ru-RU" sz="2800" dirty="0" err="1"/>
              <a:t>Зверніть</a:t>
            </a:r>
            <a:r>
              <a:rPr lang="ru-RU" altLang="ru-RU" sz="2800" dirty="0"/>
              <a:t> </a:t>
            </a:r>
            <a:r>
              <a:rPr lang="ru-RU" altLang="ru-RU" sz="2800" dirty="0" err="1"/>
              <a:t>увагу</a:t>
            </a:r>
            <a:r>
              <a:rPr lang="ru-RU" altLang="ru-RU" sz="2800" dirty="0"/>
              <a:t> на </a:t>
            </a:r>
            <a:r>
              <a:rPr lang="ru-RU" altLang="ru-RU" sz="2800" u="sng" dirty="0"/>
              <a:t>стиль </a:t>
            </a:r>
            <a:r>
              <a:rPr lang="ru-RU" altLang="ru-RU" sz="2800" u="sng" dirty="0" err="1"/>
              <a:t>назв</a:t>
            </a:r>
            <a:r>
              <a:rPr lang="ru-RU" altLang="ru-RU" sz="2800" u="sng" dirty="0"/>
              <a:t> </a:t>
            </a:r>
            <a:r>
              <a:rPr lang="ru-RU" altLang="ru-RU" sz="2800" u="sng" dirty="0" err="1"/>
              <a:t>інтерфейсів</a:t>
            </a:r>
            <a:r>
              <a:rPr lang="ru-RU" altLang="ru-RU" sz="2800" dirty="0"/>
              <a:t> – першим символом є «</a:t>
            </a:r>
            <a:r>
              <a:rPr lang="en-US" altLang="ru-RU" sz="2800" dirty="0"/>
              <a:t>I</a:t>
            </a:r>
            <a:r>
              <a:rPr lang="ru-RU" altLang="ru-RU" sz="2800" dirty="0"/>
              <a:t>»</a:t>
            </a:r>
            <a:r>
              <a:rPr lang="uk-UA" altLang="ru-RU" sz="2800" dirty="0"/>
              <a:t>, від слова </a:t>
            </a:r>
            <a:r>
              <a:rPr lang="ru-RU" altLang="ru-RU" sz="2800" b="1" dirty="0" err="1">
                <a:solidFill>
                  <a:srgbClr val="00B0F0"/>
                </a:solidFill>
                <a:latin typeface="Courier New" panose="02070309020205020404" pitchFamily="49" charset="0"/>
              </a:rPr>
              <a:t>interface</a:t>
            </a:r>
            <a:r>
              <a:rPr lang="ru-RU" altLang="ru-RU" sz="2800" dirty="0"/>
              <a:t>. </a:t>
            </a:r>
          </a:p>
          <a:p>
            <a:pPr marL="179388" lvl="1" indent="0" eaLnBrk="1" hangingPunct="1">
              <a:lnSpc>
                <a:spcPct val="90000"/>
              </a:lnSpc>
              <a:buFontTx/>
              <a:buNone/>
              <a:defRPr/>
            </a:pPr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2256179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188913"/>
            <a:ext cx="8229352" cy="287337"/>
          </a:xfrm>
        </p:spPr>
        <p:txBody>
          <a:bodyPr>
            <a:normAutofit fontScale="90000"/>
          </a:bodyPr>
          <a:lstStyle/>
          <a:p>
            <a:pPr algn="l" eaLnBrk="1" hangingPunct="1">
              <a:defRPr/>
            </a:pPr>
            <a:r>
              <a:rPr lang="uk-UA" altLang="ru-RU" sz="2400" b="1" dirty="0">
                <a:solidFill>
                  <a:srgbClr val="FFC000"/>
                </a:solidFill>
              </a:rPr>
              <a:t>Приклад.</a:t>
            </a:r>
            <a:endParaRPr lang="ru-RU" altLang="ru-RU" sz="2400" b="1" dirty="0">
              <a:solidFill>
                <a:srgbClr val="FFC000"/>
              </a:solidFill>
            </a:endParaRPr>
          </a:p>
        </p:txBody>
      </p:sp>
      <p:sp>
        <p:nvSpPr>
          <p:cNvPr id="73731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549275"/>
            <a:ext cx="8713788" cy="6119813"/>
          </a:xfrm>
        </p:spPr>
        <p:txBody>
          <a:bodyPr>
            <a:noAutofit/>
          </a:bodyPr>
          <a:lstStyle/>
          <a:p>
            <a:pPr eaLnBrk="1" hangingPunct="1">
              <a:lnSpc>
                <a:spcPct val="60000"/>
              </a:lnSpc>
              <a:buFontTx/>
              <a:buNone/>
              <a:defRPr/>
            </a:pPr>
            <a:r>
              <a:rPr lang="en-US" altLang="ru-RU" sz="1600" b="1" noProof="1">
                <a:solidFill>
                  <a:srgbClr val="00B0F0"/>
                </a:solidFill>
                <a:latin typeface="Courier New" panose="02070309020205020404" pitchFamily="49" charset="0"/>
              </a:rPr>
              <a:t>public interface </a:t>
            </a:r>
            <a:r>
              <a:rPr lang="en-US" altLang="ru-RU" sz="1600" b="1" noProof="1">
                <a:latin typeface="Courier New" panose="02070309020205020404" pitchFamily="49" charset="0"/>
              </a:rPr>
              <a:t>IMyInterface </a:t>
            </a:r>
            <a:r>
              <a:rPr lang="ru-RU" altLang="ru-RU" sz="1600" b="1" noProof="1">
                <a:solidFill>
                  <a:srgbClr val="92D050"/>
                </a:solidFill>
                <a:latin typeface="Courier New" panose="02070309020205020404" pitchFamily="49" charset="0"/>
              </a:rPr>
              <a:t>// інтерфейс IMyInterface</a:t>
            </a:r>
            <a:endParaRPr lang="uk-UA" altLang="ru-RU" sz="1600" b="1" dirty="0">
              <a:solidFill>
                <a:srgbClr val="92D050"/>
              </a:solidFill>
              <a:latin typeface="Courier New" panose="02070309020205020404" pitchFamily="49" charset="0"/>
            </a:endParaRPr>
          </a:p>
          <a:p>
            <a:pPr eaLnBrk="1" hangingPunct="1">
              <a:lnSpc>
                <a:spcPct val="60000"/>
              </a:lnSpc>
              <a:buFontTx/>
              <a:buNone/>
              <a:defRPr/>
            </a:pPr>
            <a:r>
              <a:rPr lang="uk-UA" altLang="ru-RU" sz="1600" b="1" noProof="1">
                <a:latin typeface="Courier New" panose="02070309020205020404" pitchFamily="49" charset="0"/>
              </a:rPr>
              <a:t>{</a:t>
            </a:r>
          </a:p>
          <a:p>
            <a:pPr eaLnBrk="1" hangingPunct="1">
              <a:lnSpc>
                <a:spcPct val="60000"/>
              </a:lnSpc>
              <a:buFontTx/>
              <a:buNone/>
              <a:defRPr/>
            </a:pPr>
            <a:r>
              <a:rPr lang="uk-UA" altLang="ru-RU" sz="1600" b="1" dirty="0">
                <a:latin typeface="Courier New" panose="02070309020205020404" pitchFamily="49" charset="0"/>
              </a:rPr>
              <a:t>  </a:t>
            </a:r>
            <a:r>
              <a:rPr lang="en-US" altLang="ru-RU" sz="1600" b="1" noProof="1">
                <a:solidFill>
                  <a:srgbClr val="00B0F0"/>
                </a:solidFill>
                <a:latin typeface="Courier New" panose="02070309020205020404" pitchFamily="49" charset="0"/>
              </a:rPr>
              <a:t>void</a:t>
            </a:r>
            <a:r>
              <a:rPr lang="en-US" altLang="ru-RU" sz="1600" b="1" noProof="1">
                <a:latin typeface="Courier New" panose="02070309020205020404" pitchFamily="49" charset="0"/>
              </a:rPr>
              <a:t> Meth (int i, string s);</a:t>
            </a:r>
            <a:r>
              <a:rPr lang="en-US" altLang="ru-RU" sz="1600" b="1" dirty="0">
                <a:latin typeface="Courier New" panose="02070309020205020404" pitchFamily="49" charset="0"/>
              </a:rPr>
              <a:t> </a:t>
            </a:r>
            <a:r>
              <a:rPr lang="en-US" altLang="ru-RU" sz="1600" b="1" noProof="1">
                <a:solidFill>
                  <a:srgbClr val="92D050"/>
                </a:solidFill>
                <a:latin typeface="Courier New" panose="02070309020205020404" pitchFamily="49" charset="0"/>
              </a:rPr>
              <a:t>// </a:t>
            </a:r>
            <a:r>
              <a:rPr lang="ru-RU" altLang="ru-RU" sz="1600" b="1" dirty="0" err="1">
                <a:solidFill>
                  <a:srgbClr val="92D050"/>
                </a:solidFill>
                <a:latin typeface="Courier New" panose="02070309020205020404" pitchFamily="49" charset="0"/>
              </a:rPr>
              <a:t>мето</a:t>
            </a:r>
            <a:r>
              <a:rPr lang="uk-UA" altLang="ru-RU" sz="1600" b="1" dirty="0" err="1">
                <a:solidFill>
                  <a:srgbClr val="92D050"/>
                </a:solidFill>
                <a:latin typeface="Courier New" panose="02070309020205020404" pitchFamily="49" charset="0"/>
              </a:rPr>
              <a:t>ди</a:t>
            </a:r>
            <a:r>
              <a:rPr lang="uk-UA" altLang="ru-RU" sz="1600" b="1" dirty="0">
                <a:solidFill>
                  <a:srgbClr val="92D050"/>
                </a:solidFill>
                <a:latin typeface="Courier New" panose="02070309020205020404" pitchFamily="49" charset="0"/>
              </a:rPr>
              <a:t> інтерфейсу не містять тіла </a:t>
            </a:r>
            <a:endParaRPr lang="uk-UA" altLang="ru-RU" sz="1600" b="1" noProof="1">
              <a:solidFill>
                <a:srgbClr val="92D050"/>
              </a:solidFill>
              <a:latin typeface="Courier New" panose="02070309020205020404" pitchFamily="49" charset="0"/>
            </a:endParaRPr>
          </a:p>
          <a:p>
            <a:pPr eaLnBrk="1" hangingPunct="1">
              <a:lnSpc>
                <a:spcPct val="60000"/>
              </a:lnSpc>
              <a:buFontTx/>
              <a:buNone/>
              <a:defRPr/>
            </a:pPr>
            <a:r>
              <a:rPr lang="uk-UA" altLang="ru-RU" sz="1600" b="1" noProof="1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lnSpc>
                <a:spcPct val="60000"/>
              </a:lnSpc>
              <a:buFontTx/>
              <a:buNone/>
              <a:defRPr/>
            </a:pPr>
            <a:r>
              <a:rPr lang="en-US" altLang="ru-RU" sz="1600" b="1" noProof="1">
                <a:solidFill>
                  <a:srgbClr val="00B0F0"/>
                </a:solidFill>
                <a:latin typeface="Courier New" panose="02070309020205020404" pitchFamily="49" charset="0"/>
              </a:rPr>
              <a:t>class</a:t>
            </a:r>
            <a:r>
              <a:rPr lang="en-US" altLang="ru-RU" sz="1600" b="1" noProof="1">
                <a:latin typeface="Courier New" panose="02070309020205020404" pitchFamily="49" charset="0"/>
              </a:rPr>
              <a:t> MyClass : IMyInterface  </a:t>
            </a:r>
            <a:r>
              <a:rPr lang="ru-RU" altLang="ru-RU" sz="1600" b="1" noProof="1">
                <a:solidFill>
                  <a:srgbClr val="92D050"/>
                </a:solidFill>
                <a:latin typeface="Courier New" panose="02070309020205020404" pitchFamily="49" charset="0"/>
              </a:rPr>
              <a:t>// клас реалізує інтерфейс IMyInterface</a:t>
            </a:r>
          </a:p>
          <a:p>
            <a:pPr>
              <a:lnSpc>
                <a:spcPct val="60000"/>
              </a:lnSpc>
              <a:buNone/>
              <a:defRPr/>
            </a:pPr>
            <a:r>
              <a:rPr lang="ru-RU" altLang="ru-RU" sz="1600" b="1" noProof="1">
                <a:latin typeface="Courier New" panose="02070309020205020404" pitchFamily="49" charset="0"/>
              </a:rPr>
              <a:t>{</a:t>
            </a:r>
          </a:p>
          <a:p>
            <a:pPr eaLnBrk="1" hangingPunct="1">
              <a:lnSpc>
                <a:spcPct val="60000"/>
              </a:lnSpc>
              <a:buFontTx/>
              <a:buNone/>
              <a:defRPr/>
            </a:pPr>
            <a:r>
              <a:rPr lang="ru-RU" altLang="ru-RU" sz="1600" b="1" noProof="1">
                <a:latin typeface="Courier New" panose="02070309020205020404" pitchFamily="49" charset="0"/>
              </a:rPr>
              <a:t>  </a:t>
            </a:r>
            <a:r>
              <a:rPr lang="en-US" altLang="ru-RU" sz="1600" b="1" noProof="1">
                <a:solidFill>
                  <a:srgbClr val="00B0F0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1600" b="1" noProof="1">
                <a:solidFill>
                  <a:srgbClr val="6699FF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1600" b="1" noProof="1">
                <a:latin typeface="Courier New" panose="02070309020205020404" pitchFamily="49" charset="0"/>
              </a:rPr>
              <a:t>field;</a:t>
            </a:r>
          </a:p>
          <a:p>
            <a:pPr eaLnBrk="1" hangingPunct="1">
              <a:lnSpc>
                <a:spcPct val="60000"/>
              </a:lnSpc>
              <a:buFontTx/>
              <a:buNone/>
              <a:defRPr/>
            </a:pPr>
            <a:r>
              <a:rPr lang="en-US" altLang="ru-RU" sz="1600" b="1" noProof="1">
                <a:latin typeface="Courier New" panose="02070309020205020404" pitchFamily="49" charset="0"/>
              </a:rPr>
              <a:t>  </a:t>
            </a:r>
            <a:r>
              <a:rPr lang="en-US" altLang="ru-RU" sz="1600" b="1" noProof="1">
                <a:solidFill>
                  <a:srgbClr val="00B0F0"/>
                </a:solidFill>
                <a:latin typeface="Courier New" panose="02070309020205020404" pitchFamily="49" charset="0"/>
              </a:rPr>
              <a:t>string</a:t>
            </a:r>
            <a:r>
              <a:rPr lang="en-US" altLang="ru-RU" sz="1600" b="1" noProof="1">
                <a:latin typeface="Courier New" panose="02070309020205020404" pitchFamily="49" charset="0"/>
              </a:rPr>
              <a:t> name;</a:t>
            </a:r>
          </a:p>
          <a:p>
            <a:pPr eaLnBrk="1" hangingPunct="1">
              <a:lnSpc>
                <a:spcPct val="60000"/>
              </a:lnSpc>
              <a:buFontTx/>
              <a:buNone/>
              <a:defRPr/>
            </a:pPr>
            <a:r>
              <a:rPr lang="uk-UA" altLang="ru-RU" sz="1600" b="1" dirty="0">
                <a:latin typeface="Courier New" panose="02070309020205020404" pitchFamily="49" charset="0"/>
              </a:rPr>
              <a:t>  </a:t>
            </a:r>
            <a:r>
              <a:rPr lang="en-US" altLang="ru-RU" sz="1600" b="1" noProof="1">
                <a:solidFill>
                  <a:srgbClr val="00B0F0"/>
                </a:solidFill>
                <a:latin typeface="Courier New" panose="02070309020205020404" pitchFamily="49" charset="0"/>
              </a:rPr>
              <a:t>public void </a:t>
            </a:r>
            <a:r>
              <a:rPr lang="en-US" altLang="ru-RU" sz="1600" b="1" noProof="1">
                <a:latin typeface="Courier New" panose="02070309020205020404" pitchFamily="49" charset="0"/>
              </a:rPr>
              <a:t>Meth (</a:t>
            </a:r>
            <a:r>
              <a:rPr lang="en-US" altLang="ru-RU" sz="1600" b="1" noProof="1">
                <a:solidFill>
                  <a:srgbClr val="00B0F0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1600" b="1" noProof="1">
                <a:latin typeface="Courier New" panose="02070309020205020404" pitchFamily="49" charset="0"/>
              </a:rPr>
              <a:t> i, </a:t>
            </a:r>
            <a:r>
              <a:rPr lang="en-US" altLang="ru-RU" sz="1600" b="1" noProof="1">
                <a:solidFill>
                  <a:srgbClr val="00B0F0"/>
                </a:solidFill>
                <a:latin typeface="Courier New" panose="02070309020205020404" pitchFamily="49" charset="0"/>
              </a:rPr>
              <a:t>string</a:t>
            </a:r>
            <a:r>
              <a:rPr lang="en-US" altLang="ru-RU" sz="1600" b="1" noProof="1">
                <a:latin typeface="Courier New" panose="02070309020205020404" pitchFamily="49" charset="0"/>
              </a:rPr>
              <a:t> s) </a:t>
            </a:r>
            <a:r>
              <a:rPr lang="en-US" altLang="ru-RU" sz="1600" b="1" noProof="1">
                <a:solidFill>
                  <a:srgbClr val="92D050"/>
                </a:solidFill>
                <a:latin typeface="Courier New" panose="02070309020205020404" pitchFamily="49" charset="0"/>
              </a:rPr>
              <a:t>// </a:t>
            </a:r>
            <a:r>
              <a:rPr lang="ru-RU" altLang="ru-RU" sz="1600" b="1" dirty="0" err="1">
                <a:solidFill>
                  <a:srgbClr val="92D050"/>
                </a:solidFill>
                <a:latin typeface="Courier New" panose="02070309020205020404" pitchFamily="49" charset="0"/>
              </a:rPr>
              <a:t>реалізуємо</a:t>
            </a:r>
            <a:r>
              <a:rPr lang="ru-RU" altLang="ru-RU" sz="1600" b="1" noProof="1">
                <a:solidFill>
                  <a:srgbClr val="92D050"/>
                </a:solidFill>
                <a:latin typeface="Courier New" panose="02070309020205020404" pitchFamily="49" charset="0"/>
              </a:rPr>
              <a:t> метод інтерфейса</a:t>
            </a:r>
          </a:p>
          <a:p>
            <a:pPr eaLnBrk="1" hangingPunct="1">
              <a:lnSpc>
                <a:spcPct val="60000"/>
              </a:lnSpc>
              <a:buFontTx/>
              <a:buNone/>
              <a:defRPr/>
            </a:pPr>
            <a:r>
              <a:rPr lang="uk-UA" altLang="ru-RU" sz="1600" b="1" dirty="0">
                <a:latin typeface="Courier New" panose="02070309020205020404" pitchFamily="49" charset="0"/>
              </a:rPr>
              <a:t>  </a:t>
            </a:r>
            <a:r>
              <a:rPr lang="uk-UA" altLang="ru-RU" sz="1600" b="1" noProof="1">
                <a:latin typeface="Courier New" panose="02070309020205020404" pitchFamily="49" charset="0"/>
              </a:rPr>
              <a:t>{</a:t>
            </a:r>
          </a:p>
          <a:p>
            <a:pPr eaLnBrk="1" hangingPunct="1">
              <a:lnSpc>
                <a:spcPct val="60000"/>
              </a:lnSpc>
              <a:buFontTx/>
              <a:buNone/>
              <a:defRPr/>
            </a:pPr>
            <a:r>
              <a:rPr lang="uk-UA" altLang="ru-RU" sz="1600" b="1" noProof="1">
                <a:latin typeface="Courier New" panose="02070309020205020404" pitchFamily="49" charset="0"/>
              </a:rPr>
              <a:t>  </a:t>
            </a:r>
            <a:r>
              <a:rPr lang="uk-UA" altLang="ru-RU" sz="1600" b="1" dirty="0">
                <a:latin typeface="Courier New" panose="02070309020205020404" pitchFamily="49" charset="0"/>
              </a:rPr>
              <a:t>  </a:t>
            </a:r>
            <a:r>
              <a:rPr lang="en-US" altLang="ru-RU" sz="1600" b="1" noProof="1">
                <a:latin typeface="Courier New" panose="02070309020205020404" pitchFamily="49" charset="0"/>
              </a:rPr>
              <a:t>field = i;</a:t>
            </a:r>
          </a:p>
          <a:p>
            <a:pPr eaLnBrk="1" hangingPunct="1">
              <a:lnSpc>
                <a:spcPct val="60000"/>
              </a:lnSpc>
              <a:buFontTx/>
              <a:buNone/>
              <a:defRPr/>
            </a:pPr>
            <a:r>
              <a:rPr lang="uk-UA" altLang="ru-RU" sz="1600" b="1" dirty="0">
                <a:latin typeface="Courier New" panose="02070309020205020404" pitchFamily="49" charset="0"/>
              </a:rPr>
              <a:t>   </a:t>
            </a:r>
            <a:r>
              <a:rPr lang="en-US" altLang="ru-RU" sz="1600" b="1" noProof="1">
                <a:latin typeface="Courier New" panose="02070309020205020404" pitchFamily="49" charset="0"/>
              </a:rPr>
              <a:t> name = s;</a:t>
            </a:r>
          </a:p>
          <a:p>
            <a:pPr eaLnBrk="1" hangingPunct="1">
              <a:lnSpc>
                <a:spcPct val="60000"/>
              </a:lnSpc>
              <a:buFontTx/>
              <a:buNone/>
              <a:defRPr/>
            </a:pPr>
            <a:r>
              <a:rPr lang="uk-UA" altLang="ru-RU" sz="1600" b="1" dirty="0">
                <a:latin typeface="Courier New" panose="02070309020205020404" pitchFamily="49" charset="0"/>
              </a:rPr>
              <a:t>  </a:t>
            </a:r>
            <a:r>
              <a:rPr lang="uk-UA" altLang="ru-RU" sz="1600" b="1" noProof="1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lnSpc>
                <a:spcPct val="60000"/>
              </a:lnSpc>
              <a:buFontTx/>
              <a:buNone/>
              <a:defRPr/>
            </a:pPr>
            <a:r>
              <a:rPr lang="uk-UA" altLang="ru-RU" sz="1600" b="1" noProof="1">
                <a:solidFill>
                  <a:srgbClr val="92D050"/>
                </a:solidFill>
                <a:latin typeface="Courier New" panose="02070309020205020404" pitchFamily="49" charset="0"/>
              </a:rPr>
              <a:t>// заміщаємо метод класу System.Object</a:t>
            </a:r>
            <a:r>
              <a:rPr lang="uk-UA" altLang="ru-RU" sz="1600" b="1" dirty="0">
                <a:solidFill>
                  <a:srgbClr val="92D050"/>
                </a:solidFill>
                <a:latin typeface="Courier New" panose="02070309020205020404" pitchFamily="49" charset="0"/>
              </a:rPr>
              <a:t>, </a:t>
            </a:r>
            <a:r>
              <a:rPr lang="uk-UA" altLang="ru-RU" sz="1600" b="1" dirty="0" smtClean="0">
                <a:solidFill>
                  <a:srgbClr val="92D050"/>
                </a:solidFill>
                <a:latin typeface="Courier New" panose="02070309020205020404" pitchFamily="49" charset="0"/>
              </a:rPr>
              <a:t>для виводу об'єкту на екран</a:t>
            </a:r>
            <a:endParaRPr lang="uk-UA" altLang="ru-RU" sz="1600" b="1" noProof="1">
              <a:solidFill>
                <a:srgbClr val="92D050"/>
              </a:solidFill>
              <a:latin typeface="Courier New" panose="02070309020205020404" pitchFamily="49" charset="0"/>
            </a:endParaRPr>
          </a:p>
          <a:p>
            <a:pPr eaLnBrk="1" hangingPunct="1">
              <a:lnSpc>
                <a:spcPct val="60000"/>
              </a:lnSpc>
              <a:buFontTx/>
              <a:buNone/>
              <a:defRPr/>
            </a:pPr>
            <a:r>
              <a:rPr lang="uk-UA" altLang="ru-RU" sz="1600" b="1" dirty="0">
                <a:solidFill>
                  <a:srgbClr val="6699FF"/>
                </a:solidFill>
                <a:latin typeface="Courier New" panose="02070309020205020404" pitchFamily="49" charset="0"/>
              </a:rPr>
              <a:t>  </a:t>
            </a:r>
            <a:r>
              <a:rPr lang="en-US" altLang="ru-RU" sz="1600" b="1" noProof="1">
                <a:solidFill>
                  <a:srgbClr val="00B0F0"/>
                </a:solidFill>
                <a:latin typeface="Courier New" panose="02070309020205020404" pitchFamily="49" charset="0"/>
              </a:rPr>
              <a:t>public override string</a:t>
            </a:r>
            <a:r>
              <a:rPr lang="en-US" altLang="ru-RU" sz="1600" b="1" noProof="1">
                <a:solidFill>
                  <a:srgbClr val="6699FF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1600" b="1" noProof="1">
                <a:latin typeface="Courier New" panose="02070309020205020404" pitchFamily="49" charset="0"/>
              </a:rPr>
              <a:t>ToString() </a:t>
            </a:r>
            <a:endParaRPr lang="uk-UA" altLang="ru-RU" sz="1600" b="1" dirty="0">
              <a:latin typeface="Courier New" panose="02070309020205020404" pitchFamily="49" charset="0"/>
            </a:endParaRPr>
          </a:p>
          <a:p>
            <a:pPr eaLnBrk="1" hangingPunct="1">
              <a:lnSpc>
                <a:spcPct val="60000"/>
              </a:lnSpc>
              <a:buFontTx/>
              <a:buNone/>
              <a:defRPr/>
            </a:pPr>
            <a:r>
              <a:rPr lang="uk-UA" altLang="ru-RU" sz="1600" b="1" dirty="0">
                <a:latin typeface="Courier New" panose="02070309020205020404" pitchFamily="49" charset="0"/>
              </a:rPr>
              <a:t>  </a:t>
            </a:r>
            <a:r>
              <a:rPr lang="uk-UA" altLang="ru-RU" sz="1600" b="1" noProof="1">
                <a:latin typeface="Courier New" panose="02070309020205020404" pitchFamily="49" charset="0"/>
              </a:rPr>
              <a:t>{</a:t>
            </a:r>
          </a:p>
          <a:p>
            <a:pPr eaLnBrk="1" hangingPunct="1">
              <a:lnSpc>
                <a:spcPct val="60000"/>
              </a:lnSpc>
              <a:buFontTx/>
              <a:buNone/>
              <a:defRPr/>
            </a:pPr>
            <a:r>
              <a:rPr lang="uk-UA" altLang="ru-RU" sz="1600" b="1" noProof="1">
                <a:latin typeface="Courier New" panose="02070309020205020404" pitchFamily="49" charset="0"/>
              </a:rPr>
              <a:t>  </a:t>
            </a:r>
            <a:r>
              <a:rPr lang="uk-UA" altLang="ru-RU" sz="1600" b="1" dirty="0">
                <a:latin typeface="Courier New" panose="02070309020205020404" pitchFamily="49" charset="0"/>
              </a:rPr>
              <a:t>  </a:t>
            </a:r>
            <a:r>
              <a:rPr lang="en-US" altLang="ru-RU" sz="1600" b="1" noProof="1">
                <a:solidFill>
                  <a:srgbClr val="00B0F0"/>
                </a:solidFill>
                <a:latin typeface="Courier New" panose="02070309020205020404" pitchFamily="49" charset="0"/>
              </a:rPr>
              <a:t>return</a:t>
            </a:r>
            <a:r>
              <a:rPr lang="en-US" altLang="ru-RU" sz="1600" b="1" noProof="1">
                <a:solidFill>
                  <a:srgbClr val="0000FF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1600" b="1" noProof="1">
                <a:latin typeface="Courier New" panose="02070309020205020404" pitchFamily="49" charset="0"/>
              </a:rPr>
              <a:t>String.Format ("field = {0} name = {1}", field, name);</a:t>
            </a:r>
          </a:p>
          <a:p>
            <a:pPr eaLnBrk="1" hangingPunct="1">
              <a:lnSpc>
                <a:spcPct val="60000"/>
              </a:lnSpc>
              <a:buFontTx/>
              <a:buNone/>
              <a:defRPr/>
            </a:pPr>
            <a:r>
              <a:rPr lang="uk-UA" altLang="ru-RU" sz="1600" b="1" dirty="0">
                <a:latin typeface="Courier New" panose="02070309020205020404" pitchFamily="49" charset="0"/>
              </a:rPr>
              <a:t>  </a:t>
            </a:r>
            <a:r>
              <a:rPr lang="uk-UA" altLang="ru-RU" sz="1600" b="1" noProof="1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lnSpc>
                <a:spcPct val="60000"/>
              </a:lnSpc>
              <a:buFontTx/>
              <a:buNone/>
              <a:defRPr/>
            </a:pPr>
            <a:r>
              <a:rPr lang="uk-UA" altLang="ru-RU" sz="1600" b="1" noProof="1">
                <a:latin typeface="Courier New" panose="02070309020205020404" pitchFamily="49" charset="0"/>
              </a:rPr>
              <a:t>}</a:t>
            </a:r>
            <a:endParaRPr lang="uk-UA" altLang="ru-RU" sz="1600" b="1" dirty="0">
              <a:latin typeface="Courier New" panose="02070309020205020404" pitchFamily="49" charset="0"/>
            </a:endParaRPr>
          </a:p>
          <a:p>
            <a:pPr eaLnBrk="1" hangingPunct="1">
              <a:lnSpc>
                <a:spcPct val="60000"/>
              </a:lnSpc>
              <a:buFontTx/>
              <a:buNone/>
              <a:defRPr/>
            </a:pPr>
            <a:r>
              <a:rPr lang="en-US" altLang="ru-RU" sz="1600" b="1" noProof="1">
                <a:solidFill>
                  <a:srgbClr val="00B0F0"/>
                </a:solidFill>
                <a:latin typeface="Courier New" panose="02070309020205020404" pitchFamily="49" charset="0"/>
              </a:rPr>
              <a:t>static void </a:t>
            </a:r>
            <a:r>
              <a:rPr lang="en-US" altLang="ru-RU" sz="1600" b="1" noProof="1">
                <a:latin typeface="Courier New" panose="02070309020205020404" pitchFamily="49" charset="0"/>
              </a:rPr>
              <a:t>Main(string[] args)</a:t>
            </a:r>
          </a:p>
          <a:p>
            <a:pPr eaLnBrk="1" hangingPunct="1">
              <a:lnSpc>
                <a:spcPct val="60000"/>
              </a:lnSpc>
              <a:buFontTx/>
              <a:buNone/>
              <a:defRPr/>
            </a:pPr>
            <a:r>
              <a:rPr lang="en-US" altLang="ru-RU" sz="1600" b="1" noProof="1">
                <a:latin typeface="Courier New" panose="02070309020205020404" pitchFamily="49" charset="0"/>
              </a:rPr>
              <a:t>{</a:t>
            </a:r>
          </a:p>
          <a:p>
            <a:pPr eaLnBrk="1" hangingPunct="1">
              <a:lnSpc>
                <a:spcPct val="60000"/>
              </a:lnSpc>
              <a:buFontTx/>
              <a:buNone/>
              <a:defRPr/>
            </a:pPr>
            <a:r>
              <a:rPr lang="en-US" altLang="ru-RU" sz="1600" b="1" noProof="1">
                <a:latin typeface="Courier New" panose="02070309020205020404" pitchFamily="49" charset="0"/>
              </a:rPr>
              <a:t>    MyClass m = </a:t>
            </a:r>
            <a:r>
              <a:rPr lang="en-US" altLang="ru-RU" sz="1600" b="1" noProof="1">
                <a:solidFill>
                  <a:srgbClr val="00B0F0"/>
                </a:solidFill>
                <a:latin typeface="Courier New" panose="02070309020205020404" pitchFamily="49" charset="0"/>
              </a:rPr>
              <a:t>new</a:t>
            </a:r>
            <a:r>
              <a:rPr lang="en-US" altLang="ru-RU" sz="1600" b="1" noProof="1">
                <a:latin typeface="Courier New" panose="02070309020205020404" pitchFamily="49" charset="0"/>
              </a:rPr>
              <a:t> MyClass();</a:t>
            </a:r>
          </a:p>
          <a:p>
            <a:pPr eaLnBrk="1" hangingPunct="1">
              <a:lnSpc>
                <a:spcPct val="60000"/>
              </a:lnSpc>
              <a:buFontTx/>
              <a:buNone/>
              <a:defRPr/>
            </a:pPr>
            <a:r>
              <a:rPr lang="uk-UA" altLang="ru-RU" sz="1600" b="1" dirty="0">
                <a:latin typeface="Courier New" panose="02070309020205020404" pitchFamily="49" charset="0"/>
              </a:rPr>
              <a:t>    </a:t>
            </a:r>
            <a:r>
              <a:rPr lang="en-US" altLang="ru-RU" sz="1600" b="1" noProof="1">
                <a:latin typeface="Courier New" panose="02070309020205020404" pitchFamily="49" charset="0"/>
              </a:rPr>
              <a:t>m.Meth (100, "Noname");</a:t>
            </a:r>
          </a:p>
          <a:p>
            <a:pPr eaLnBrk="1" hangingPunct="1">
              <a:lnSpc>
                <a:spcPct val="60000"/>
              </a:lnSpc>
              <a:buFontTx/>
              <a:buNone/>
              <a:defRPr/>
            </a:pPr>
            <a:r>
              <a:rPr lang="en-US" altLang="ru-RU" sz="1600" b="1" noProof="1">
                <a:latin typeface="Courier New" panose="02070309020205020404" pitchFamily="49" charset="0"/>
              </a:rPr>
              <a:t>    Console.WriteLine(m);</a:t>
            </a:r>
          </a:p>
          <a:p>
            <a:pPr eaLnBrk="1" hangingPunct="1">
              <a:lnSpc>
                <a:spcPct val="60000"/>
              </a:lnSpc>
              <a:buFontTx/>
              <a:buNone/>
              <a:defRPr/>
            </a:pPr>
            <a:r>
              <a:rPr lang="en-US" altLang="ru-RU" sz="1600" b="1" noProof="1">
                <a:latin typeface="Courier New" panose="02070309020205020404" pitchFamily="49" charset="0"/>
              </a:rPr>
              <a:t>}   </a:t>
            </a:r>
            <a:endParaRPr lang="ru-RU" altLang="ru-RU" sz="1600" b="1" dirty="0">
              <a:latin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3630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79512" y="692696"/>
            <a:ext cx="8713788" cy="5256312"/>
          </a:xfrm>
          <a:noFill/>
          <a:ln/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uk-UA" altLang="ru-RU" sz="3400" dirty="0">
                <a:solidFill>
                  <a:schemeClr val="tx1">
                    <a:lumMod val="95000"/>
                  </a:schemeClr>
                </a:solidFill>
              </a:rPr>
              <a:t>Іншими словами</a:t>
            </a:r>
            <a:r>
              <a:rPr lang="en-US" altLang="ru-RU" sz="3400" dirty="0">
                <a:solidFill>
                  <a:schemeClr val="tx1">
                    <a:lumMod val="95000"/>
                  </a:schemeClr>
                </a:solidFill>
              </a:rPr>
              <a:t>:</a:t>
            </a:r>
            <a:r>
              <a:rPr lang="uk-UA" altLang="ru-RU" sz="3400" dirty="0">
                <a:solidFill>
                  <a:schemeClr val="tx1">
                    <a:lumMod val="95000"/>
                  </a:schemeClr>
                </a:solidFill>
              </a:rPr>
              <a:t> віртуальний метод, тобто помічений службовим словом </a:t>
            </a:r>
            <a:r>
              <a:rPr lang="en-US" altLang="ru-RU" sz="3400" b="1" dirty="0">
                <a:solidFill>
                  <a:srgbClr val="0099FF"/>
                </a:solidFill>
                <a:latin typeface="Courier New" panose="02070309020205020404" pitchFamily="49" charset="0"/>
              </a:rPr>
              <a:t>virtual</a:t>
            </a:r>
            <a:r>
              <a:rPr lang="uk-UA" altLang="ru-RU" sz="3400" dirty="0">
                <a:solidFill>
                  <a:schemeClr val="tx1">
                    <a:lumMod val="95000"/>
                  </a:schemeClr>
                </a:solidFill>
              </a:rPr>
              <a:t> в базовому класі, може бути змінений (перевизначений, або заміщений) у похідних класах. </a:t>
            </a:r>
            <a:r>
              <a:rPr lang="uk-UA" altLang="ru-RU" sz="3400" dirty="0" err="1">
                <a:solidFill>
                  <a:schemeClr val="tx1">
                    <a:lumMod val="95000"/>
                  </a:schemeClr>
                </a:solidFill>
              </a:rPr>
              <a:t>Перевизначення</a:t>
            </a:r>
            <a:r>
              <a:rPr lang="uk-UA" altLang="ru-RU" sz="3400" dirty="0">
                <a:solidFill>
                  <a:schemeClr val="tx1">
                    <a:lumMod val="95000"/>
                  </a:schemeClr>
                </a:solidFill>
              </a:rPr>
              <a:t> (заміщення) методу </a:t>
            </a:r>
            <a:r>
              <a:rPr lang="uk-UA" altLang="ru-RU" sz="3400" dirty="0">
                <a:solidFill>
                  <a:srgbClr val="0099FF"/>
                </a:solidFill>
              </a:rPr>
              <a:t>(</a:t>
            </a:r>
            <a:r>
              <a:rPr lang="en-US" altLang="ru-RU" sz="3400" b="1" dirty="0">
                <a:solidFill>
                  <a:srgbClr val="0099FF"/>
                </a:solidFill>
                <a:latin typeface="Courier New" panose="02070309020205020404" pitchFamily="49" charset="0"/>
              </a:rPr>
              <a:t>override</a:t>
            </a:r>
            <a:r>
              <a:rPr lang="uk-UA" altLang="ru-RU" sz="3400" dirty="0">
                <a:solidFill>
                  <a:srgbClr val="0099FF"/>
                </a:solidFill>
              </a:rPr>
              <a:t>) </a:t>
            </a:r>
            <a:r>
              <a:rPr lang="uk-UA" altLang="ru-RU" sz="3400" dirty="0">
                <a:solidFill>
                  <a:schemeClr val="tx1">
                    <a:lumMod val="95000"/>
                  </a:schemeClr>
                </a:solidFill>
              </a:rPr>
              <a:t>– це зміна його реалізації у похідному класі. Такий метод буде по-різному працювати у екземплярах базового та похідного класів, при тому, що він матиме абсолютно однакові: ідентифікатор, список параметрів та тип результату! </a:t>
            </a:r>
            <a:endParaRPr lang="uk-UA" altLang="ru-RU" sz="3400" b="1" dirty="0">
              <a:solidFill>
                <a:schemeClr val="tx1">
                  <a:lumMod val="95000"/>
                </a:schemeClr>
              </a:solidFill>
              <a:latin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79775"/>
            <a:ext cx="8278465" cy="504651"/>
          </a:xfrm>
        </p:spPr>
        <p:txBody>
          <a:bodyPr anchor="ctr">
            <a:normAutofit/>
          </a:bodyPr>
          <a:lstStyle/>
          <a:p>
            <a:pPr algn="l"/>
            <a:r>
              <a:rPr lang="uk-UA" altLang="ru-RU" sz="2400" b="1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Приклад </a:t>
            </a:r>
            <a:r>
              <a:rPr lang="uk-UA" altLang="ru-RU" sz="2400" b="1" dirty="0" smtClean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1</a:t>
            </a:r>
            <a:r>
              <a:rPr lang="uk-UA" altLang="ru-RU" sz="2400" b="1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uk-UA" altLang="ru-RU" sz="2400" b="1" dirty="0" smtClean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(Тут  </a:t>
            </a:r>
            <a:r>
              <a:rPr lang="uk-UA" altLang="ru-RU" sz="2400" b="1" u="sng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не</a:t>
            </a:r>
            <a:r>
              <a:rPr lang="uk-UA" altLang="ru-RU" sz="2400" b="1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uk-UA" altLang="ru-RU" sz="2400" b="1" dirty="0" smtClean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використовується  заміщення</a:t>
            </a:r>
            <a:r>
              <a:rPr lang="uk-UA" altLang="ru-RU" sz="2400" b="1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ru-RU" altLang="ru-RU" sz="2400" b="1" dirty="0">
              <a:solidFill>
                <a:srgbClr val="FFC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850" y="549275"/>
            <a:ext cx="8496300" cy="6119813"/>
          </a:xfrm>
          <a:noFill/>
          <a:ln/>
        </p:spPr>
        <p:txBody>
          <a:bodyPr>
            <a:normAutofit fontScale="92500" lnSpcReduction="10000"/>
          </a:bodyPr>
          <a:lstStyle/>
          <a:p>
            <a:pPr algn="l">
              <a:lnSpc>
                <a:spcPct val="80000"/>
              </a:lnSpc>
            </a:pPr>
            <a:r>
              <a:rPr lang="en-US" altLang="ru-RU" sz="2000" b="1" noProof="1">
                <a:solidFill>
                  <a:srgbClr val="0099FF"/>
                </a:solidFill>
                <a:latin typeface="Courier New" panose="02070309020205020404" pitchFamily="49" charset="0"/>
              </a:rPr>
              <a:t>class</a:t>
            </a:r>
            <a:r>
              <a:rPr lang="en-US" altLang="ru-RU" sz="2000" b="1" noProof="1">
                <a:latin typeface="Courier New" panose="02070309020205020404" pitchFamily="49" charset="0"/>
              </a:rPr>
              <a:t> </a:t>
            </a:r>
            <a:r>
              <a:rPr lang="en-US" altLang="ru-RU" sz="20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Base  {</a:t>
            </a:r>
            <a:r>
              <a:rPr lang="uk-UA" altLang="ru-RU" sz="2000" b="1" dirty="0">
                <a:latin typeface="Courier New" panose="02070309020205020404" pitchFamily="49" charset="0"/>
              </a:rPr>
              <a:t>   </a:t>
            </a:r>
            <a:r>
              <a:rPr lang="en-US" altLang="ru-RU" sz="2000" b="1" dirty="0">
                <a:solidFill>
                  <a:srgbClr val="00CC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000" b="1" dirty="0">
                <a:solidFill>
                  <a:srgbClr val="00CC00"/>
                </a:solidFill>
                <a:latin typeface="Courier New" panose="02070309020205020404" pitchFamily="49" charset="0"/>
              </a:rPr>
              <a:t>базовий клас</a:t>
            </a:r>
            <a:r>
              <a:rPr lang="uk-UA" altLang="ru-RU" sz="2000" b="1" dirty="0">
                <a:latin typeface="Courier New" panose="02070309020205020404" pitchFamily="49" charset="0"/>
              </a:rPr>
              <a:t> </a:t>
            </a:r>
            <a:endParaRPr lang="uk-UA" altLang="ru-RU" sz="2000" b="1" noProof="1">
              <a:latin typeface="Courier New" panose="02070309020205020404" pitchFamily="49" charset="0"/>
            </a:endParaRPr>
          </a:p>
          <a:p>
            <a:pPr algn="l">
              <a:lnSpc>
                <a:spcPct val="80000"/>
              </a:lnSpc>
            </a:pPr>
            <a:r>
              <a:rPr lang="uk-UA" altLang="ru-RU" sz="2000" b="1" noProof="1">
                <a:latin typeface="Courier New" panose="02070309020205020404" pitchFamily="49" charset="0"/>
              </a:rPr>
              <a:t>  </a:t>
            </a:r>
            <a:r>
              <a:rPr lang="en-US" altLang="ru-RU" sz="2000" b="1" noProof="1">
                <a:solidFill>
                  <a:srgbClr val="0099FF"/>
                </a:solidFill>
                <a:latin typeface="Courier New" panose="02070309020205020404" pitchFamily="49" charset="0"/>
              </a:rPr>
              <a:t>public void </a:t>
            </a:r>
            <a:r>
              <a:rPr lang="en-US" altLang="ru-RU" sz="20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Meth()</a:t>
            </a:r>
          </a:p>
          <a:p>
            <a:pPr algn="l">
              <a:lnSpc>
                <a:spcPct val="80000"/>
              </a:lnSpc>
            </a:pPr>
            <a:r>
              <a:rPr lang="en-US" altLang="ru-RU" sz="20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  {  </a:t>
            </a:r>
            <a:r>
              <a:rPr lang="en-US" altLang="ru-RU" sz="2000" b="1" noProof="1">
                <a:solidFill>
                  <a:schemeClr val="tx2">
                    <a:lumMod val="75000"/>
                  </a:schemeClr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20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.WriteLine(</a:t>
            </a:r>
            <a:r>
              <a:rPr lang="en-US" altLang="ru-RU" sz="2000" b="1" noProof="1">
                <a:solidFill>
                  <a:srgbClr val="FF0000"/>
                </a:solidFill>
                <a:latin typeface="Courier New" panose="02070309020205020404" pitchFamily="49" charset="0"/>
              </a:rPr>
              <a:t>"Meth  класу Base"</a:t>
            </a:r>
            <a:r>
              <a:rPr lang="en-US" altLang="ru-RU" sz="20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);  }</a:t>
            </a:r>
          </a:p>
          <a:p>
            <a:pPr algn="l">
              <a:lnSpc>
                <a:spcPct val="80000"/>
              </a:lnSpc>
            </a:pPr>
            <a:r>
              <a:rPr lang="en-US" altLang="ru-RU" sz="20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}</a:t>
            </a:r>
          </a:p>
          <a:p>
            <a:pPr algn="l">
              <a:lnSpc>
                <a:spcPct val="80000"/>
              </a:lnSpc>
            </a:pPr>
            <a:r>
              <a:rPr lang="en-US" altLang="ru-RU" sz="2000" b="1" noProof="1">
                <a:solidFill>
                  <a:srgbClr val="0099FF"/>
                </a:solidFill>
                <a:latin typeface="Courier New" panose="02070309020205020404" pitchFamily="49" charset="0"/>
              </a:rPr>
              <a:t>class</a:t>
            </a:r>
            <a:r>
              <a:rPr lang="en-US" altLang="ru-RU" sz="2000" b="1" noProof="1">
                <a:latin typeface="Courier New" panose="02070309020205020404" pitchFamily="49" charset="0"/>
              </a:rPr>
              <a:t> </a:t>
            </a: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SubBase : Base  {</a:t>
            </a:r>
            <a:r>
              <a:rPr lang="uk-UA" altLang="ru-RU" sz="2100" b="1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   </a:t>
            </a:r>
            <a:r>
              <a:rPr lang="en-US" altLang="ru-RU" sz="2000" b="1" dirty="0">
                <a:solidFill>
                  <a:srgbClr val="00CC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000" b="1" dirty="0">
                <a:solidFill>
                  <a:srgbClr val="00CC00"/>
                </a:solidFill>
                <a:latin typeface="Courier New" panose="02070309020205020404" pitchFamily="49" charset="0"/>
              </a:rPr>
              <a:t>похідний клас</a:t>
            </a:r>
            <a:endParaRPr lang="uk-UA" altLang="ru-RU" sz="2000" b="1" noProof="1">
              <a:latin typeface="Courier New" panose="02070309020205020404" pitchFamily="49" charset="0"/>
            </a:endParaRPr>
          </a:p>
          <a:p>
            <a:pPr algn="l">
              <a:lnSpc>
                <a:spcPct val="80000"/>
              </a:lnSpc>
            </a:pPr>
            <a:r>
              <a:rPr lang="uk-UA" altLang="ru-RU" sz="2000" b="1" noProof="1">
                <a:latin typeface="Courier New" panose="02070309020205020404" pitchFamily="49" charset="0"/>
              </a:rPr>
              <a:t>  </a:t>
            </a:r>
            <a:r>
              <a:rPr lang="en-US" altLang="ru-RU" sz="2000" b="1" noProof="1">
                <a:solidFill>
                  <a:srgbClr val="0099FF"/>
                </a:solidFill>
                <a:latin typeface="Courier New" panose="02070309020205020404" pitchFamily="49" charset="0"/>
              </a:rPr>
              <a:t>public void </a:t>
            </a: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Meth()</a:t>
            </a:r>
            <a:r>
              <a:rPr lang="uk-UA" altLang="ru-RU" sz="2100" b="1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  </a:t>
            </a:r>
            <a:r>
              <a:rPr lang="en-US" altLang="ru-RU" sz="2000" b="1" dirty="0">
                <a:solidFill>
                  <a:srgbClr val="00CC00"/>
                </a:solidFill>
                <a:latin typeface="Courier New" panose="02070309020205020404" pitchFamily="49" charset="0"/>
              </a:rPr>
              <a:t>// </a:t>
            </a:r>
            <a:r>
              <a:rPr lang="ru-RU" altLang="ru-RU" sz="2000" b="1" dirty="0" err="1">
                <a:solidFill>
                  <a:srgbClr val="00CC00"/>
                </a:solidFill>
                <a:latin typeface="Courier New" panose="02070309020205020404" pitchFamily="49" charset="0"/>
              </a:rPr>
              <a:t>така</a:t>
            </a:r>
            <a:r>
              <a:rPr lang="ru-RU" altLang="ru-RU" sz="2000" b="1" dirty="0">
                <a:solidFill>
                  <a:srgbClr val="00CC00"/>
                </a:solidFill>
                <a:latin typeface="Courier New" panose="02070309020205020404" pitchFamily="49" charset="0"/>
              </a:rPr>
              <a:t> сама сигнатура методу</a:t>
            </a:r>
            <a:endParaRPr lang="ru-RU" altLang="ru-RU" sz="2000" b="1" noProof="1">
              <a:solidFill>
                <a:srgbClr val="00CC00"/>
              </a:solidFill>
              <a:latin typeface="Courier New" panose="02070309020205020404" pitchFamily="49" charset="0"/>
            </a:endParaRPr>
          </a:p>
          <a:p>
            <a:pPr algn="l">
              <a:lnSpc>
                <a:spcPct val="80000"/>
              </a:lnSpc>
            </a:pPr>
            <a:r>
              <a:rPr lang="ru-RU" altLang="ru-RU" sz="2000" b="1" noProof="1">
                <a:latin typeface="Courier New" panose="02070309020205020404" pitchFamily="49" charset="0"/>
              </a:rPr>
              <a:t>  </a:t>
            </a:r>
            <a:r>
              <a:rPr lang="ru-RU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{</a:t>
            </a:r>
            <a:r>
              <a:rPr lang="ru-RU" altLang="ru-RU" sz="2000" b="1" noProof="1">
                <a:latin typeface="Courier New" panose="02070309020205020404" pitchFamily="49" charset="0"/>
              </a:rPr>
              <a:t>   </a:t>
            </a:r>
            <a:r>
              <a:rPr lang="en-US" altLang="ru-RU" sz="2100" b="1" noProof="1">
                <a:solidFill>
                  <a:schemeClr val="tx2">
                    <a:lumMod val="75000"/>
                  </a:schemeClr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2000" b="1" noProof="1">
                <a:latin typeface="Courier New" panose="02070309020205020404" pitchFamily="49" charset="0"/>
              </a:rPr>
              <a:t>.</a:t>
            </a: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WriteLine(</a:t>
            </a:r>
            <a:r>
              <a:rPr lang="en-US" altLang="ru-RU" sz="2000" b="1" noProof="1">
                <a:solidFill>
                  <a:srgbClr val="FF0000"/>
                </a:solidFill>
                <a:latin typeface="Courier New" panose="02070309020205020404" pitchFamily="49" charset="0"/>
              </a:rPr>
              <a:t>"Meth  класу SubBase"</a:t>
            </a: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); }</a:t>
            </a:r>
          </a:p>
          <a:p>
            <a:pPr algn="l">
              <a:lnSpc>
                <a:spcPct val="80000"/>
              </a:lnSpc>
            </a:pP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}</a:t>
            </a:r>
          </a:p>
          <a:p>
            <a:pPr algn="l">
              <a:lnSpc>
                <a:spcPct val="80000"/>
              </a:lnSpc>
            </a:pPr>
            <a:r>
              <a:rPr lang="en-US" altLang="ru-RU" sz="2000" b="1" noProof="1">
                <a:solidFill>
                  <a:srgbClr val="0099FF"/>
                </a:solidFill>
                <a:latin typeface="Courier New" panose="02070309020205020404" pitchFamily="49" charset="0"/>
              </a:rPr>
              <a:t>class</a:t>
            </a:r>
            <a:r>
              <a:rPr lang="en-US" altLang="ru-RU" sz="2000" b="1" noProof="1">
                <a:latin typeface="Courier New" panose="02070309020205020404" pitchFamily="49" charset="0"/>
              </a:rPr>
              <a:t> </a:t>
            </a: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Program</a:t>
            </a:r>
          </a:p>
          <a:p>
            <a:pPr algn="l">
              <a:lnSpc>
                <a:spcPct val="80000"/>
              </a:lnSpc>
            </a:pP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{</a:t>
            </a:r>
            <a:endParaRPr lang="uk-UA" altLang="ru-RU" sz="2100" b="1" dirty="0">
              <a:solidFill>
                <a:schemeClr val="tx1">
                  <a:lumMod val="95000"/>
                </a:schemeClr>
              </a:solidFill>
              <a:latin typeface="Courier New" panose="02070309020205020404" pitchFamily="49" charset="0"/>
            </a:endParaRPr>
          </a:p>
          <a:p>
            <a:pPr algn="l">
              <a:lnSpc>
                <a:spcPct val="80000"/>
              </a:lnSpc>
            </a:pPr>
            <a:r>
              <a:rPr lang="uk-UA" altLang="ru-RU" sz="2000" b="1" dirty="0">
                <a:latin typeface="Courier New" panose="02070309020205020404" pitchFamily="49" charset="0"/>
              </a:rPr>
              <a:t>   </a:t>
            </a:r>
            <a:r>
              <a:rPr lang="en-US" altLang="ru-RU" sz="2000" b="1" noProof="1">
                <a:solidFill>
                  <a:srgbClr val="0099FF"/>
                </a:solidFill>
                <a:latin typeface="Courier New" panose="02070309020205020404" pitchFamily="49" charset="0"/>
              </a:rPr>
              <a:t>static void </a:t>
            </a: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Main()</a:t>
            </a:r>
          </a:p>
          <a:p>
            <a:pPr algn="l">
              <a:lnSpc>
                <a:spcPct val="80000"/>
              </a:lnSpc>
            </a:pP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   {</a:t>
            </a:r>
          </a:p>
          <a:p>
            <a:pPr algn="l">
              <a:lnSpc>
                <a:spcPct val="80000"/>
              </a:lnSpc>
            </a:pP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     </a:t>
            </a:r>
            <a:r>
              <a:rPr lang="uk-UA" altLang="ru-RU" sz="2100" b="1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Base b = </a:t>
            </a:r>
            <a:r>
              <a:rPr lang="en-US" altLang="ru-RU" sz="2000" b="1" noProof="1">
                <a:solidFill>
                  <a:srgbClr val="0099FF"/>
                </a:solidFill>
                <a:latin typeface="Courier New" panose="02070309020205020404" pitchFamily="49" charset="0"/>
              </a:rPr>
              <a:t>new</a:t>
            </a:r>
            <a:r>
              <a:rPr lang="en-US" altLang="ru-RU" sz="2000" b="1" noProof="1">
                <a:latin typeface="Courier New" panose="02070309020205020404" pitchFamily="49" charset="0"/>
              </a:rPr>
              <a:t> </a:t>
            </a: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Base();</a:t>
            </a:r>
          </a:p>
          <a:p>
            <a:pPr algn="l">
              <a:lnSpc>
                <a:spcPct val="80000"/>
              </a:lnSpc>
            </a:pP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      SubBase sb = </a:t>
            </a:r>
            <a:r>
              <a:rPr lang="en-US" altLang="ru-RU" sz="2000" b="1" noProof="1">
                <a:solidFill>
                  <a:srgbClr val="0099FF"/>
                </a:solidFill>
                <a:latin typeface="Courier New" panose="02070309020205020404" pitchFamily="49" charset="0"/>
              </a:rPr>
              <a:t>new</a:t>
            </a:r>
            <a:r>
              <a:rPr lang="en-US" altLang="ru-RU" sz="2000" b="1" noProof="1">
                <a:latin typeface="Courier New" panose="02070309020205020404" pitchFamily="49" charset="0"/>
              </a:rPr>
              <a:t> </a:t>
            </a: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SubBase();</a:t>
            </a:r>
          </a:p>
          <a:p>
            <a:pPr algn="l">
              <a:lnSpc>
                <a:spcPct val="80000"/>
              </a:lnSpc>
            </a:pP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      Base g = </a:t>
            </a:r>
            <a:r>
              <a:rPr lang="en-US" altLang="ru-RU" sz="2000" b="1" noProof="1">
                <a:solidFill>
                  <a:srgbClr val="0099FF"/>
                </a:solidFill>
                <a:latin typeface="Courier New" panose="02070309020205020404" pitchFamily="49" charset="0"/>
              </a:rPr>
              <a:t>new </a:t>
            </a: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SubBase();</a:t>
            </a:r>
          </a:p>
          <a:p>
            <a:pPr algn="l">
              <a:lnSpc>
                <a:spcPct val="80000"/>
              </a:lnSpc>
            </a:pP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      b.Meth();</a:t>
            </a:r>
          </a:p>
          <a:p>
            <a:pPr algn="l">
              <a:lnSpc>
                <a:spcPct val="80000"/>
              </a:lnSpc>
            </a:pP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      sb.Meth();</a:t>
            </a:r>
          </a:p>
          <a:p>
            <a:pPr algn="l">
              <a:lnSpc>
                <a:spcPct val="80000"/>
              </a:lnSpc>
            </a:pP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      g.Meth();</a:t>
            </a:r>
          </a:p>
          <a:p>
            <a:pPr algn="l">
              <a:lnSpc>
                <a:spcPct val="80000"/>
              </a:lnSpc>
            </a:pP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    }</a:t>
            </a:r>
          </a:p>
          <a:p>
            <a:pPr algn="l">
              <a:lnSpc>
                <a:spcPct val="80000"/>
              </a:lnSpc>
            </a:pP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 }</a:t>
            </a:r>
            <a:endParaRPr lang="ru-RU" altLang="ru-RU" sz="2100" b="1" dirty="0">
              <a:solidFill>
                <a:schemeClr val="tx1">
                  <a:lumMod val="95000"/>
                </a:schemeClr>
              </a:solidFill>
              <a:latin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0825" y="260350"/>
            <a:ext cx="8713788" cy="6408738"/>
          </a:xfrm>
          <a:noFill/>
          <a:ln/>
        </p:spPr>
        <p:txBody>
          <a:bodyPr anchor="t">
            <a:normAutofit lnSpcReduction="10000"/>
          </a:bodyPr>
          <a:lstStyle/>
          <a:p>
            <a:pPr algn="l">
              <a:lnSpc>
                <a:spcPct val="80000"/>
              </a:lnSpc>
            </a:pP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На екрані побачимо наступні повідомлення:</a:t>
            </a:r>
          </a:p>
          <a:p>
            <a:pPr algn="l">
              <a:lnSpc>
                <a:spcPct val="80000"/>
              </a:lnSpc>
            </a:pP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Meth  класу Base</a:t>
            </a:r>
            <a:endParaRPr lang="uk-UA" altLang="ru-RU" sz="2100" b="1" dirty="0">
              <a:solidFill>
                <a:schemeClr val="tx1">
                  <a:lumMod val="95000"/>
                </a:schemeClr>
              </a:solidFill>
              <a:latin typeface="Courier New" panose="02070309020205020404" pitchFamily="49" charset="0"/>
            </a:endParaRPr>
          </a:p>
          <a:p>
            <a:pPr algn="l">
              <a:lnSpc>
                <a:spcPct val="80000"/>
              </a:lnSpc>
            </a:pP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Meth  класу </a:t>
            </a:r>
            <a:r>
              <a:rPr lang="en-US" altLang="ru-RU" sz="2100" b="1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Sub</a:t>
            </a: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Base</a:t>
            </a:r>
            <a:endParaRPr lang="uk-UA" altLang="ru-RU" sz="2100" b="1" dirty="0">
              <a:solidFill>
                <a:schemeClr val="tx1">
                  <a:lumMod val="95000"/>
                </a:schemeClr>
              </a:solidFill>
              <a:latin typeface="Courier New" panose="02070309020205020404" pitchFamily="49" charset="0"/>
            </a:endParaRPr>
          </a:p>
          <a:p>
            <a:pPr algn="l">
              <a:lnSpc>
                <a:spcPct val="80000"/>
              </a:lnSpc>
            </a:pP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Meth  класу Base</a:t>
            </a:r>
            <a:endParaRPr lang="uk-UA" altLang="ru-RU" sz="2100" dirty="0">
              <a:solidFill>
                <a:schemeClr val="tx1">
                  <a:lumMod val="95000"/>
                </a:schemeClr>
              </a:solidFill>
            </a:endParaRPr>
          </a:p>
          <a:p>
            <a:pPr algn="l">
              <a:lnSpc>
                <a:spcPct val="80000"/>
              </a:lnSpc>
            </a:pP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Дійсно, для змінних </a:t>
            </a: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b</a:t>
            </a: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, </a:t>
            </a: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sb</a:t>
            </a: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 та</a:t>
            </a:r>
            <a:r>
              <a:rPr lang="en-US" altLang="ru-RU" sz="2100" dirty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en-US" altLang="ru-RU" sz="2100" b="1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g</a:t>
            </a:r>
            <a:r>
              <a:rPr lang="en-US" altLang="ru-RU" sz="2100" dirty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відомих компілятору типів (відповідно </a:t>
            </a: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Base</a:t>
            </a: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, </a:t>
            </a:r>
            <a:r>
              <a:rPr lang="en-US" altLang="ru-RU" sz="2100" b="1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Sub</a:t>
            </a: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Base</a:t>
            </a: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 та </a:t>
            </a: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Base</a:t>
            </a: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) викликаються методи </a:t>
            </a: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Meth()</a:t>
            </a: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 відповідних класів. Прив'язка до потрібних методів відбувається ще на етапі компіляції і тому називається </a:t>
            </a:r>
            <a:r>
              <a:rPr lang="uk-UA" altLang="ru-RU" sz="2100" b="1" i="1" u="sng" dirty="0">
                <a:solidFill>
                  <a:schemeClr val="tx1">
                    <a:lumMod val="95000"/>
                  </a:schemeClr>
                </a:solidFill>
              </a:rPr>
              <a:t>раннім зв'язуванням</a:t>
            </a:r>
            <a:r>
              <a:rPr lang="en-US" altLang="ru-RU" sz="2100" dirty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або </a:t>
            </a:r>
            <a:r>
              <a:rPr lang="uk-UA" altLang="ru-RU" sz="2100" b="1" i="1" u="sng" dirty="0">
                <a:solidFill>
                  <a:schemeClr val="tx1">
                    <a:lumMod val="95000"/>
                  </a:schemeClr>
                </a:solidFill>
              </a:rPr>
              <a:t>простим поліморфізмом</a:t>
            </a: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. </a:t>
            </a:r>
          </a:p>
          <a:p>
            <a:pPr algn="l">
              <a:lnSpc>
                <a:spcPct val="80000"/>
              </a:lnSpc>
            </a:pP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Створимо додатковий метод в класі </a:t>
            </a:r>
            <a:r>
              <a:rPr lang="en-US" altLang="ru-RU" sz="2100" b="1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Program</a:t>
            </a:r>
            <a:r>
              <a:rPr lang="en-US" altLang="ru-RU" sz="2100" dirty="0">
                <a:solidFill>
                  <a:schemeClr val="tx1">
                    <a:lumMod val="95000"/>
                  </a:schemeClr>
                </a:solidFill>
              </a:rPr>
              <a:t>:</a:t>
            </a:r>
          </a:p>
          <a:p>
            <a:pPr algn="l">
              <a:lnSpc>
                <a:spcPct val="80000"/>
              </a:lnSpc>
            </a:pPr>
            <a:r>
              <a:rPr lang="en-US" altLang="ru-RU" sz="2100" b="1" noProof="1">
                <a:solidFill>
                  <a:srgbClr val="0099FF"/>
                </a:solidFill>
                <a:latin typeface="Courier New" panose="02070309020205020404" pitchFamily="49" charset="0"/>
              </a:rPr>
              <a:t>static void </a:t>
            </a: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fun(Base b)</a:t>
            </a:r>
          </a:p>
          <a:p>
            <a:pPr algn="l">
              <a:lnSpc>
                <a:spcPct val="80000"/>
              </a:lnSpc>
            </a:pP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{  b.Meth();</a:t>
            </a:r>
            <a:r>
              <a:rPr lang="en-US" altLang="ru-RU" sz="2100" b="1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  </a:t>
            </a: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}</a:t>
            </a:r>
            <a:endParaRPr lang="en-US" altLang="ru-RU" sz="2100" b="1" dirty="0">
              <a:solidFill>
                <a:schemeClr val="tx1">
                  <a:lumMod val="95000"/>
                </a:schemeClr>
              </a:solidFill>
              <a:latin typeface="Courier New" panose="02070309020205020404" pitchFamily="49" charset="0"/>
            </a:endParaRPr>
          </a:p>
          <a:p>
            <a:pPr algn="l">
              <a:lnSpc>
                <a:spcPct val="80000"/>
              </a:lnSpc>
            </a:pP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Виклик цього методу для змінних </a:t>
            </a: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b</a:t>
            </a: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, </a:t>
            </a: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sb</a:t>
            </a: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 та</a:t>
            </a:r>
            <a:r>
              <a:rPr lang="en-US" altLang="ru-RU" sz="2100" dirty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en-US" altLang="ru-RU" sz="2100" b="1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g</a:t>
            </a:r>
            <a:r>
              <a:rPr lang="en-US" altLang="ru-RU" sz="2100" dirty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приведе до з'явлення таких повідомлень: </a:t>
            </a:r>
          </a:p>
          <a:p>
            <a:pPr algn="l">
              <a:lnSpc>
                <a:spcPct val="80000"/>
              </a:lnSpc>
            </a:pP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Meth  класу Base</a:t>
            </a:r>
            <a:endParaRPr lang="uk-UA" altLang="ru-RU" sz="2100" b="1" dirty="0">
              <a:solidFill>
                <a:schemeClr val="tx1">
                  <a:lumMod val="95000"/>
                </a:schemeClr>
              </a:solidFill>
              <a:latin typeface="Courier New" panose="02070309020205020404" pitchFamily="49" charset="0"/>
            </a:endParaRPr>
          </a:p>
          <a:p>
            <a:pPr algn="l">
              <a:lnSpc>
                <a:spcPct val="80000"/>
              </a:lnSpc>
            </a:pP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Meth  класу Base</a:t>
            </a:r>
            <a:endParaRPr lang="uk-UA" altLang="ru-RU" sz="2100" b="1" dirty="0">
              <a:solidFill>
                <a:schemeClr val="tx1">
                  <a:lumMod val="95000"/>
                </a:schemeClr>
              </a:solidFill>
              <a:latin typeface="Courier New" panose="02070309020205020404" pitchFamily="49" charset="0"/>
            </a:endParaRPr>
          </a:p>
          <a:p>
            <a:pPr algn="l">
              <a:lnSpc>
                <a:spcPct val="80000"/>
              </a:lnSpc>
            </a:pP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Meth  класу Base</a:t>
            </a:r>
            <a:endParaRPr lang="uk-UA" altLang="ru-RU" sz="2100" dirty="0">
              <a:solidFill>
                <a:schemeClr val="tx1">
                  <a:lumMod val="95000"/>
                </a:schemeClr>
              </a:solidFill>
            </a:endParaRPr>
          </a:p>
          <a:p>
            <a:pPr algn="l">
              <a:lnSpc>
                <a:spcPct val="80000"/>
              </a:lnSpc>
            </a:pP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Саме механізм “раннього зв'язування”</a:t>
            </a:r>
            <a:r>
              <a:rPr lang="en-US" altLang="ru-RU" sz="2100" dirty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призведе до того, що аргумент </a:t>
            </a: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sb</a:t>
            </a: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, який має тип </a:t>
            </a:r>
            <a:r>
              <a:rPr lang="en-US" altLang="ru-RU" sz="2100" b="1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Sub</a:t>
            </a: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Base</a:t>
            </a: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, у виклику буде приведений до типу </a:t>
            </a: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Base</a:t>
            </a: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 і всередині методу </a:t>
            </a: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fun(</a:t>
            </a:r>
            <a:r>
              <a:rPr lang="uk-UA" altLang="ru-RU" sz="2100" b="1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) </a:t>
            </a: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завжди</a:t>
            </a:r>
            <a:r>
              <a:rPr lang="uk-UA" altLang="ru-RU" sz="2100" b="1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 </a:t>
            </a: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відбуватиметься звертання до </a:t>
            </a: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Meth()</a:t>
            </a: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 класу </a:t>
            </a: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Base</a:t>
            </a: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188913"/>
            <a:ext cx="7988300" cy="287337"/>
          </a:xfrm>
        </p:spPr>
        <p:txBody>
          <a:bodyPr anchor="ctr">
            <a:noAutofit/>
          </a:bodyPr>
          <a:lstStyle/>
          <a:p>
            <a:pPr algn="l"/>
            <a:r>
              <a:rPr lang="uk-UA" altLang="ru-RU" sz="3600" b="1" dirty="0">
                <a:solidFill>
                  <a:srgbClr val="FFC000"/>
                </a:solidFill>
              </a:rPr>
              <a:t>Зауваження.</a:t>
            </a:r>
            <a:endParaRPr lang="ru-RU" altLang="ru-RU" sz="3600" b="1" dirty="0">
              <a:solidFill>
                <a:srgbClr val="FFC000"/>
              </a:solidFill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850" y="620687"/>
            <a:ext cx="8496300" cy="5976963"/>
          </a:xfrm>
          <a:noFill/>
          <a:ln/>
        </p:spPr>
        <p:txBody>
          <a:bodyPr anchor="t">
            <a:normAutofit lnSpcReduction="10000"/>
          </a:bodyPr>
          <a:lstStyle/>
          <a:p>
            <a:pPr algn="l">
              <a:lnSpc>
                <a:spcPct val="80000"/>
              </a:lnSpc>
            </a:pPr>
            <a:r>
              <a:rPr lang="uk-UA" altLang="ru-RU" sz="2200" dirty="0">
                <a:solidFill>
                  <a:schemeClr val="tx1">
                    <a:lumMod val="95000"/>
                  </a:schemeClr>
                </a:solidFill>
              </a:rPr>
              <a:t>Якщо зазирнути у вікно </a:t>
            </a:r>
            <a:r>
              <a:rPr lang="en-US" altLang="ru-RU" sz="2200" b="1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Error List</a:t>
            </a:r>
            <a:r>
              <a:rPr lang="uk-UA" altLang="ru-RU" sz="2200" dirty="0">
                <a:solidFill>
                  <a:schemeClr val="tx1">
                    <a:lumMod val="95000"/>
                  </a:schemeClr>
                </a:solidFill>
              </a:rPr>
              <a:t>, то для даного прикладу ми побачимо зауваження компілятора наступного змісту:</a:t>
            </a:r>
            <a:endParaRPr lang="en-US" altLang="ru-RU" sz="2200" dirty="0">
              <a:solidFill>
                <a:schemeClr val="tx1">
                  <a:lumMod val="95000"/>
                </a:schemeClr>
              </a:solidFill>
            </a:endParaRPr>
          </a:p>
          <a:p>
            <a:pPr algn="l">
              <a:lnSpc>
                <a:spcPct val="80000"/>
              </a:lnSpc>
            </a:pPr>
            <a:r>
              <a:rPr lang="en-US" altLang="ru-RU" sz="2200" b="1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'</a:t>
            </a:r>
            <a:r>
              <a:rPr lang="en-US" altLang="ru-RU" sz="2200" b="1" dirty="0" err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SubBase.Meth</a:t>
            </a:r>
            <a:r>
              <a:rPr lang="en-US" altLang="ru-RU" sz="2200" b="1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()' hides inherited member '</a:t>
            </a:r>
            <a:r>
              <a:rPr lang="en-US" altLang="ru-RU" sz="2200" b="1" dirty="0" err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Base.Meth</a:t>
            </a:r>
            <a:r>
              <a:rPr lang="en-US" altLang="ru-RU" sz="2200" b="1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()'. Use the new keyword if hiding was intended.</a:t>
            </a:r>
          </a:p>
          <a:p>
            <a:pPr algn="l">
              <a:lnSpc>
                <a:spcPct val="80000"/>
              </a:lnSpc>
            </a:pPr>
            <a:r>
              <a:rPr lang="uk-UA" altLang="ru-RU" sz="2200" dirty="0">
                <a:solidFill>
                  <a:schemeClr val="tx1">
                    <a:lumMod val="95000"/>
                  </a:schemeClr>
                </a:solidFill>
              </a:rPr>
              <a:t>Це означає, що метод </a:t>
            </a:r>
            <a:r>
              <a:rPr lang="en-US" altLang="ru-RU" sz="2200" b="1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Meth()</a:t>
            </a:r>
            <a:r>
              <a:rPr lang="uk-UA" altLang="ru-RU" sz="2200" dirty="0">
                <a:solidFill>
                  <a:schemeClr val="tx1">
                    <a:lumMod val="95000"/>
                  </a:schemeClr>
                </a:solidFill>
              </a:rPr>
              <a:t>похідного класу </a:t>
            </a:r>
            <a:r>
              <a:rPr lang="en-US" altLang="ru-RU" sz="2200" b="1" dirty="0" err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SubBase</a:t>
            </a:r>
            <a:r>
              <a:rPr lang="uk-UA" altLang="ru-RU" sz="2200" dirty="0">
                <a:solidFill>
                  <a:schemeClr val="tx1">
                    <a:lumMod val="95000"/>
                  </a:schemeClr>
                </a:solidFill>
              </a:rPr>
              <a:t> приховує відповідний метод базового класу, який </a:t>
            </a:r>
            <a:r>
              <a:rPr lang="uk-UA" altLang="ru-RU" sz="2200" b="1" i="1" dirty="0">
                <a:solidFill>
                  <a:schemeClr val="tx1">
                    <a:lumMod val="95000"/>
                  </a:schemeClr>
                </a:solidFill>
              </a:rPr>
              <a:t>мав би бути успадкованим</a:t>
            </a:r>
            <a:r>
              <a:rPr lang="uk-UA" altLang="ru-RU" sz="2200" dirty="0">
                <a:solidFill>
                  <a:schemeClr val="tx1">
                    <a:lumMod val="95000"/>
                  </a:schemeClr>
                </a:solidFill>
              </a:rPr>
              <a:t>. Компілятор пропонує для свідомого володіння цією ситуацією використати службове слово </a:t>
            </a:r>
            <a:r>
              <a:rPr lang="en-US" altLang="ru-RU" sz="2200" b="1" dirty="0">
                <a:solidFill>
                  <a:srgbClr val="0099FF"/>
                </a:solidFill>
                <a:latin typeface="Courier New" panose="02070309020205020404" pitchFamily="49" charset="0"/>
              </a:rPr>
              <a:t>new</a:t>
            </a:r>
            <a:r>
              <a:rPr lang="uk-UA" altLang="ru-RU" sz="2200" dirty="0">
                <a:solidFill>
                  <a:schemeClr val="tx1">
                    <a:lumMod val="95000"/>
                  </a:schemeClr>
                </a:solidFill>
              </a:rPr>
              <a:t>. Воно як раз би засвідчило, що похідний клас не успадковує цей метод, а </a:t>
            </a:r>
            <a:r>
              <a:rPr lang="uk-UA" altLang="ru-RU" sz="2200" b="1" i="1" dirty="0">
                <a:solidFill>
                  <a:schemeClr val="tx1">
                    <a:lumMod val="95000"/>
                  </a:schemeClr>
                </a:solidFill>
              </a:rPr>
              <a:t>перекриває</a:t>
            </a:r>
            <a:r>
              <a:rPr lang="uk-UA" altLang="ru-RU" sz="2200" dirty="0">
                <a:solidFill>
                  <a:schemeClr val="tx1">
                    <a:lumMod val="95000"/>
                  </a:schemeClr>
                </a:solidFill>
              </a:rPr>
              <a:t> його своїм власним.</a:t>
            </a:r>
          </a:p>
          <a:p>
            <a:pPr algn="l">
              <a:lnSpc>
                <a:spcPct val="80000"/>
              </a:lnSpc>
            </a:pPr>
            <a:r>
              <a:rPr lang="uk-UA" altLang="ru-RU" sz="2200" dirty="0">
                <a:solidFill>
                  <a:schemeClr val="tx1">
                    <a:lumMod val="95000"/>
                  </a:schemeClr>
                </a:solidFill>
              </a:rPr>
              <a:t>Отже, в класі </a:t>
            </a:r>
            <a:r>
              <a:rPr lang="en-US" altLang="ru-RU" sz="2200" b="1" dirty="0" err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SubBase</a:t>
            </a:r>
            <a:r>
              <a:rPr lang="uk-UA" altLang="ru-RU" sz="2200" dirty="0">
                <a:solidFill>
                  <a:schemeClr val="tx1">
                    <a:lumMod val="95000"/>
                  </a:schemeClr>
                </a:solidFill>
              </a:rPr>
              <a:t> цей метод правильно визначити наступним чином:</a:t>
            </a:r>
          </a:p>
          <a:p>
            <a:pPr algn="l">
              <a:lnSpc>
                <a:spcPct val="80000"/>
              </a:lnSpc>
            </a:pPr>
            <a:r>
              <a:rPr lang="en-US" altLang="ru-RU" sz="2200" b="1" noProof="1">
                <a:solidFill>
                  <a:srgbClr val="0099FF"/>
                </a:solidFill>
                <a:latin typeface="Courier New" panose="02070309020205020404" pitchFamily="49" charset="0"/>
              </a:rPr>
              <a:t>public </a:t>
            </a:r>
            <a:r>
              <a:rPr lang="en-US" altLang="ru-RU" sz="2200" b="1" u="sng" dirty="0">
                <a:solidFill>
                  <a:srgbClr val="0099FF"/>
                </a:solidFill>
                <a:latin typeface="Courier New" panose="02070309020205020404" pitchFamily="49" charset="0"/>
              </a:rPr>
              <a:t>new</a:t>
            </a:r>
            <a:r>
              <a:rPr lang="en-US" altLang="ru-RU" sz="2200" b="1" dirty="0">
                <a:solidFill>
                  <a:srgbClr val="0099FF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200" b="1" noProof="1">
                <a:solidFill>
                  <a:srgbClr val="0099FF"/>
                </a:solidFill>
                <a:latin typeface="Courier New" panose="02070309020205020404" pitchFamily="49" charset="0"/>
              </a:rPr>
              <a:t>void </a:t>
            </a:r>
            <a:r>
              <a:rPr lang="en-US" altLang="ru-RU" sz="22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Meth()</a:t>
            </a:r>
          </a:p>
          <a:p>
            <a:pPr algn="l">
              <a:lnSpc>
                <a:spcPct val="80000"/>
              </a:lnSpc>
            </a:pPr>
            <a:r>
              <a:rPr lang="en-US" altLang="ru-RU" sz="22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{   </a:t>
            </a:r>
            <a:endParaRPr lang="uk-UA" altLang="ru-RU" sz="2200" b="1" dirty="0">
              <a:solidFill>
                <a:schemeClr val="tx1">
                  <a:lumMod val="95000"/>
                </a:schemeClr>
              </a:solidFill>
              <a:latin typeface="Courier New" panose="02070309020205020404" pitchFamily="49" charset="0"/>
            </a:endParaRPr>
          </a:p>
          <a:p>
            <a:pPr algn="l">
              <a:lnSpc>
                <a:spcPct val="80000"/>
              </a:lnSpc>
            </a:pPr>
            <a:r>
              <a:rPr lang="uk-UA" altLang="ru-RU" sz="2200" b="1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    </a:t>
            </a:r>
            <a:r>
              <a:rPr lang="en-US" altLang="ru-RU" sz="2200" b="1" noProof="1">
                <a:solidFill>
                  <a:srgbClr val="ABD2F3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22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.WriteLine(</a:t>
            </a:r>
            <a:r>
              <a:rPr lang="en-US" altLang="ru-RU" sz="2200" b="1" noProof="1">
                <a:solidFill>
                  <a:srgbClr val="CC0000"/>
                </a:solidFill>
                <a:latin typeface="Courier New" panose="02070309020205020404" pitchFamily="49" charset="0"/>
              </a:rPr>
              <a:t>"Meth  класу SubBase"</a:t>
            </a:r>
            <a:r>
              <a:rPr lang="en-US" altLang="ru-RU" sz="22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); </a:t>
            </a:r>
            <a:endParaRPr lang="uk-UA" altLang="ru-RU" sz="2200" b="1" dirty="0">
              <a:solidFill>
                <a:schemeClr val="tx1">
                  <a:lumMod val="95000"/>
                </a:schemeClr>
              </a:solidFill>
              <a:latin typeface="Courier New" panose="02070309020205020404" pitchFamily="49" charset="0"/>
            </a:endParaRPr>
          </a:p>
          <a:p>
            <a:pPr algn="l">
              <a:lnSpc>
                <a:spcPct val="80000"/>
              </a:lnSpc>
            </a:pPr>
            <a:r>
              <a:rPr lang="uk-UA" altLang="ru-RU" sz="22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}</a:t>
            </a:r>
          </a:p>
          <a:p>
            <a:pPr algn="l">
              <a:lnSpc>
                <a:spcPct val="80000"/>
              </a:lnSpc>
            </a:pPr>
            <a:r>
              <a:rPr lang="uk-UA" altLang="ru-RU" sz="2200" dirty="0">
                <a:solidFill>
                  <a:schemeClr val="tx1">
                    <a:lumMod val="95000"/>
                  </a:schemeClr>
                </a:solidFill>
              </a:rPr>
              <a:t>В результаті зауваження компілятора зникає, проте сама ситуація незмінна – похідний клас </a:t>
            </a:r>
            <a:r>
              <a:rPr lang="uk-UA" altLang="ru-RU" sz="2200" u="sng" dirty="0">
                <a:solidFill>
                  <a:schemeClr val="tx1">
                    <a:lumMod val="95000"/>
                  </a:schemeClr>
                </a:solidFill>
              </a:rPr>
              <a:t>не успадкував </a:t>
            </a:r>
            <a:r>
              <a:rPr lang="uk-UA" altLang="ru-RU" sz="2200" dirty="0">
                <a:solidFill>
                  <a:schemeClr val="tx1">
                    <a:lumMod val="95000"/>
                  </a:schemeClr>
                </a:solidFill>
              </a:rPr>
              <a:t>метод </a:t>
            </a:r>
            <a:r>
              <a:rPr lang="en-US" altLang="ru-RU" sz="22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Meth()</a:t>
            </a:r>
            <a:r>
              <a:rPr lang="uk-UA" altLang="ru-RU" sz="2200" dirty="0">
                <a:solidFill>
                  <a:schemeClr val="tx1">
                    <a:lumMod val="95000"/>
                  </a:schemeClr>
                </a:solidFill>
              </a:rPr>
              <a:t> базового класу, а </a:t>
            </a:r>
            <a:r>
              <a:rPr lang="uk-UA" altLang="ru-RU" sz="2200" dirty="0" smtClean="0">
                <a:solidFill>
                  <a:schemeClr val="tx1">
                    <a:lumMod val="95000"/>
                  </a:schemeClr>
                </a:solidFill>
              </a:rPr>
              <a:t>просто підмінив </a:t>
            </a:r>
            <a:r>
              <a:rPr lang="uk-UA" altLang="ru-RU" sz="2200" dirty="0">
                <a:solidFill>
                  <a:schemeClr val="tx1">
                    <a:lumMod val="95000"/>
                  </a:schemeClr>
                </a:solidFill>
              </a:rPr>
              <a:t>його на свій.</a:t>
            </a:r>
            <a:endParaRPr lang="ru-RU" altLang="ru-RU" sz="2200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6" y="188913"/>
            <a:ext cx="8497888" cy="863600"/>
          </a:xfrm>
        </p:spPr>
        <p:txBody>
          <a:bodyPr>
            <a:noAutofit/>
          </a:bodyPr>
          <a:lstStyle/>
          <a:p>
            <a:r>
              <a:rPr lang="uk-UA" altLang="ru-RU" sz="4000" b="1" dirty="0">
                <a:solidFill>
                  <a:srgbClr val="FFC000"/>
                </a:solidFill>
              </a:rPr>
              <a:t>Синтаксис поліморфних методів при пізньому </a:t>
            </a:r>
            <a:r>
              <a:rPr lang="uk-UA" altLang="ru-RU" sz="4000" b="1" dirty="0" err="1">
                <a:solidFill>
                  <a:srgbClr val="FFC000"/>
                </a:solidFill>
              </a:rPr>
              <a:t>звязуванні</a:t>
            </a:r>
            <a:r>
              <a:rPr lang="uk-UA" altLang="ru-RU" sz="4000" b="1" dirty="0">
                <a:solidFill>
                  <a:srgbClr val="FFC000"/>
                </a:solidFill>
              </a:rPr>
              <a:t>.</a:t>
            </a:r>
            <a:endParaRPr lang="ru-RU" altLang="ru-RU" sz="4000" b="1" dirty="0">
              <a:solidFill>
                <a:srgbClr val="FFC000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196975"/>
            <a:ext cx="8642350" cy="5257800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ru-RU" sz="2400" b="1" dirty="0">
                <a:solidFill>
                  <a:srgbClr val="0099FF"/>
                </a:solidFill>
                <a:latin typeface="Courier New" panose="02070309020205020404" pitchFamily="49" charset="0"/>
              </a:rPr>
              <a:t>class</a:t>
            </a:r>
            <a:r>
              <a:rPr lang="en-US" altLang="ru-RU" sz="2400" b="1" dirty="0">
                <a:latin typeface="Courier New" panose="02070309020205020404" pitchFamily="49" charset="0"/>
              </a:rPr>
              <a:t> Base</a:t>
            </a:r>
            <a:r>
              <a:rPr lang="uk-UA" altLang="ru-RU" sz="2400" b="1" dirty="0">
                <a:latin typeface="Courier New" panose="02070309020205020404" pitchFamily="49" charset="0"/>
              </a:rPr>
              <a:t>  </a:t>
            </a:r>
            <a:r>
              <a:rPr lang="en-US" altLang="ru-RU" sz="2400" b="1" dirty="0">
                <a:solidFill>
                  <a:srgbClr val="00CC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400" b="1" dirty="0">
                <a:solidFill>
                  <a:srgbClr val="00CC00"/>
                </a:solidFill>
                <a:latin typeface="Courier New" panose="02070309020205020404" pitchFamily="49" charset="0"/>
              </a:rPr>
              <a:t>базовий клас</a:t>
            </a:r>
            <a:r>
              <a:rPr lang="uk-UA" altLang="ru-RU" sz="2400" b="1" dirty="0">
                <a:latin typeface="Courier New" panose="02070309020205020404" pitchFamily="49" charset="0"/>
              </a:rPr>
              <a:t>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uk-UA" altLang="ru-RU" sz="2400" b="1" dirty="0">
                <a:latin typeface="Courier New" panose="02070309020205020404" pitchFamily="49" charset="0"/>
              </a:rPr>
              <a:t>{   </a:t>
            </a:r>
            <a:r>
              <a:rPr lang="en-US" altLang="ru-RU" sz="2400" b="1" dirty="0">
                <a:solidFill>
                  <a:srgbClr val="00CC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400" b="1" dirty="0">
                <a:solidFill>
                  <a:srgbClr val="00CC00"/>
                </a:solidFill>
                <a:latin typeface="Courier New" panose="02070309020205020404" pitchFamily="49" charset="0"/>
              </a:rPr>
              <a:t>віртуальний метод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uk-UA" altLang="ru-RU" sz="2400" b="1" dirty="0">
                <a:latin typeface="Courier New" panose="02070309020205020404" pitchFamily="49" charset="0"/>
              </a:rPr>
              <a:t>    </a:t>
            </a:r>
            <a:r>
              <a:rPr lang="en-US" altLang="ru-RU" sz="2400" b="1" dirty="0">
                <a:solidFill>
                  <a:srgbClr val="0099FF"/>
                </a:solidFill>
                <a:latin typeface="Courier New" panose="02070309020205020404" pitchFamily="49" charset="0"/>
              </a:rPr>
              <a:t>public </a:t>
            </a:r>
            <a:r>
              <a:rPr lang="en-US" altLang="ru-RU" sz="2400" b="1" u="sng" dirty="0">
                <a:solidFill>
                  <a:srgbClr val="0099FF"/>
                </a:solidFill>
                <a:latin typeface="Courier New" panose="02070309020205020404" pitchFamily="49" charset="0"/>
              </a:rPr>
              <a:t>virtual</a:t>
            </a:r>
            <a:r>
              <a:rPr lang="en-US" altLang="ru-RU" sz="2400" b="1" dirty="0">
                <a:solidFill>
                  <a:srgbClr val="0099FF"/>
                </a:solidFill>
                <a:latin typeface="Courier New" panose="02070309020205020404" pitchFamily="49" charset="0"/>
              </a:rPr>
              <a:t> void </a:t>
            </a:r>
            <a:r>
              <a:rPr lang="en-US" altLang="ru-RU" sz="2400" b="1" dirty="0">
                <a:latin typeface="Courier New" panose="02070309020205020404" pitchFamily="49" charset="0"/>
              </a:rPr>
              <a:t>DoSomething</a:t>
            </a:r>
            <a:r>
              <a:rPr lang="uk-UA" altLang="ru-RU" sz="2400" b="1" dirty="0">
                <a:latin typeface="Courier New" panose="02070309020205020404" pitchFamily="49" charset="0"/>
              </a:rPr>
              <a:t> () </a:t>
            </a:r>
            <a:endParaRPr lang="en-US" altLang="ru-RU" sz="2400" b="1" dirty="0">
              <a:latin typeface="Courier New" panose="02070309020205020404" pitchFamily="49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ru-RU" sz="2400" b="1" dirty="0">
                <a:latin typeface="Courier New" panose="02070309020205020404" pitchFamily="49" charset="0"/>
              </a:rPr>
              <a:t>    </a:t>
            </a:r>
            <a:r>
              <a:rPr lang="uk-UA" altLang="ru-RU" sz="2400" b="1" dirty="0">
                <a:latin typeface="Courier New" panose="02070309020205020404" pitchFamily="49" charset="0"/>
              </a:rPr>
              <a:t>{</a:t>
            </a:r>
            <a:r>
              <a:rPr lang="en-US" altLang="ru-RU" sz="2400" b="1" dirty="0">
                <a:latin typeface="Courier New" panose="02070309020205020404" pitchFamily="49" charset="0"/>
              </a:rPr>
              <a:t> </a:t>
            </a:r>
            <a:endParaRPr lang="uk-UA" altLang="ru-RU" sz="2400" b="1" dirty="0">
              <a:latin typeface="Courier New" panose="02070309020205020404" pitchFamily="49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uk-UA" altLang="ru-RU" sz="2400" b="1" dirty="0">
                <a:solidFill>
                  <a:srgbClr val="00CC00"/>
                </a:solidFill>
                <a:latin typeface="Courier New" panose="02070309020205020404" pitchFamily="49" charset="0"/>
              </a:rPr>
              <a:t>    </a:t>
            </a:r>
            <a:r>
              <a:rPr lang="en-US" altLang="ru-RU" sz="2400" b="1" dirty="0">
                <a:solidFill>
                  <a:srgbClr val="00CC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400" b="1" dirty="0">
                <a:solidFill>
                  <a:srgbClr val="00CC00"/>
                </a:solidFill>
                <a:latin typeface="Courier New" panose="02070309020205020404" pitchFamily="49" charset="0"/>
              </a:rPr>
              <a:t>код віртуального методу</a:t>
            </a:r>
            <a:endParaRPr lang="en-US" altLang="ru-RU" sz="2400" b="1" dirty="0">
              <a:latin typeface="Courier New" panose="02070309020205020404" pitchFamily="49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ru-RU" sz="2400" b="1" dirty="0">
                <a:latin typeface="Courier New" panose="02070309020205020404" pitchFamily="49" charset="0"/>
              </a:rPr>
              <a:t>    </a:t>
            </a:r>
            <a:r>
              <a:rPr lang="uk-UA" altLang="ru-RU" sz="2400" b="1" dirty="0">
                <a:latin typeface="Courier New" panose="02070309020205020404" pitchFamily="49" charset="0"/>
              </a:rPr>
              <a:t>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ru-RU" sz="2400" b="1" dirty="0">
                <a:latin typeface="Courier New" panose="02070309020205020404" pitchFamily="49" charset="0"/>
              </a:rPr>
              <a:t>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ru-RU" sz="2400" b="1" dirty="0">
                <a:solidFill>
                  <a:srgbClr val="0099FF"/>
                </a:solidFill>
                <a:latin typeface="Courier New" panose="02070309020205020404" pitchFamily="49" charset="0"/>
              </a:rPr>
              <a:t>class</a:t>
            </a:r>
            <a:r>
              <a:rPr lang="en-US" altLang="ru-RU" sz="2400" b="1" dirty="0">
                <a:latin typeface="Courier New" panose="02070309020205020404" pitchFamily="49" charset="0"/>
              </a:rPr>
              <a:t> </a:t>
            </a:r>
            <a:r>
              <a:rPr lang="en-US" altLang="ru-RU" sz="2400" b="1" dirty="0" err="1">
                <a:latin typeface="Courier New" panose="02070309020205020404" pitchFamily="49" charset="0"/>
              </a:rPr>
              <a:t>SubBase</a:t>
            </a:r>
            <a:r>
              <a:rPr lang="en-US" altLang="ru-RU" sz="2400" b="1" dirty="0">
                <a:latin typeface="Courier New" panose="02070309020205020404" pitchFamily="49" charset="0"/>
              </a:rPr>
              <a:t> : Base</a:t>
            </a:r>
            <a:r>
              <a:rPr lang="uk-UA" altLang="ru-RU" sz="2400" b="1" dirty="0">
                <a:latin typeface="Courier New" panose="02070309020205020404" pitchFamily="49" charset="0"/>
              </a:rPr>
              <a:t> </a:t>
            </a:r>
            <a:r>
              <a:rPr lang="en-US" altLang="ru-RU" sz="2400" b="1" dirty="0">
                <a:solidFill>
                  <a:srgbClr val="00CC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400" b="1" dirty="0">
                <a:solidFill>
                  <a:srgbClr val="00CC00"/>
                </a:solidFill>
                <a:latin typeface="Courier New" panose="02070309020205020404" pitchFamily="49" charset="0"/>
              </a:rPr>
              <a:t>похідний клас</a:t>
            </a:r>
            <a:endParaRPr lang="en-US" altLang="ru-RU" sz="2400" b="1" dirty="0">
              <a:latin typeface="Courier New" panose="02070309020205020404" pitchFamily="49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ru-RU" sz="2400" b="1" dirty="0">
                <a:latin typeface="Courier New" panose="02070309020205020404" pitchFamily="49" charset="0"/>
              </a:rPr>
              <a:t>{</a:t>
            </a:r>
            <a:r>
              <a:rPr lang="uk-UA" altLang="ru-RU" sz="2400" b="1" dirty="0">
                <a:latin typeface="Courier New" panose="02070309020205020404" pitchFamily="49" charset="0"/>
              </a:rPr>
              <a:t>  </a:t>
            </a:r>
            <a:r>
              <a:rPr lang="en-US" altLang="ru-RU" sz="2400" b="1" dirty="0">
                <a:solidFill>
                  <a:srgbClr val="00CC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400" b="1" dirty="0">
                <a:solidFill>
                  <a:srgbClr val="00CC00"/>
                </a:solidFill>
                <a:latin typeface="Courier New" panose="02070309020205020404" pitchFamily="49" charset="0"/>
              </a:rPr>
              <a:t>цей метод заміщає віртуальний</a:t>
            </a:r>
            <a:endParaRPr lang="en-US" altLang="ru-RU" sz="2400" b="1" dirty="0">
              <a:latin typeface="Courier New" panose="02070309020205020404" pitchFamily="49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ru-RU" sz="2400" b="1" dirty="0">
                <a:latin typeface="Courier New" panose="02070309020205020404" pitchFamily="49" charset="0"/>
              </a:rPr>
              <a:t>   </a:t>
            </a:r>
            <a:r>
              <a:rPr lang="en-US" altLang="ru-RU" sz="2400" b="1" dirty="0">
                <a:solidFill>
                  <a:srgbClr val="0099FF"/>
                </a:solidFill>
                <a:latin typeface="Courier New" panose="02070309020205020404" pitchFamily="49" charset="0"/>
              </a:rPr>
              <a:t>public </a:t>
            </a:r>
            <a:r>
              <a:rPr lang="en-US" altLang="ru-RU" sz="2400" b="1" u="sng" dirty="0">
                <a:solidFill>
                  <a:srgbClr val="0099FF"/>
                </a:solidFill>
                <a:latin typeface="Courier New" panose="02070309020205020404" pitchFamily="49" charset="0"/>
              </a:rPr>
              <a:t>override</a:t>
            </a:r>
            <a:r>
              <a:rPr lang="en-US" altLang="ru-RU" sz="2400" b="1" dirty="0">
                <a:solidFill>
                  <a:srgbClr val="0099FF"/>
                </a:solidFill>
                <a:latin typeface="Courier New" panose="02070309020205020404" pitchFamily="49" charset="0"/>
              </a:rPr>
              <a:t> void </a:t>
            </a:r>
            <a:r>
              <a:rPr lang="en-US" altLang="ru-RU" sz="2400" b="1" dirty="0">
                <a:latin typeface="Courier New" panose="02070309020205020404" pitchFamily="49" charset="0"/>
              </a:rPr>
              <a:t>DoSomething ()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ru-RU" sz="2400" b="1" dirty="0">
                <a:latin typeface="Courier New" panose="02070309020205020404" pitchFamily="49" charset="0"/>
              </a:rPr>
              <a:t>	</a:t>
            </a:r>
            <a:r>
              <a:rPr lang="uk-UA" altLang="ru-RU" sz="2400" b="1" dirty="0">
                <a:latin typeface="Courier New" panose="02070309020205020404" pitchFamily="49" charset="0"/>
              </a:rPr>
              <a:t>	</a:t>
            </a:r>
            <a:r>
              <a:rPr lang="en-US" altLang="ru-RU" sz="2400" b="1" dirty="0">
                <a:latin typeface="Courier New" panose="02070309020205020404" pitchFamily="49" charset="0"/>
              </a:rPr>
              <a:t>{</a:t>
            </a:r>
            <a:endParaRPr lang="uk-UA" altLang="ru-RU" sz="2400" b="1" dirty="0">
              <a:latin typeface="Courier New" panose="02070309020205020404" pitchFamily="49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uk-UA" altLang="ru-RU" sz="2400" b="1" dirty="0">
                <a:solidFill>
                  <a:srgbClr val="00CC00"/>
                </a:solidFill>
                <a:latin typeface="Courier New" panose="02070309020205020404" pitchFamily="49" charset="0"/>
              </a:rPr>
              <a:t>    </a:t>
            </a:r>
            <a:r>
              <a:rPr lang="en-US" altLang="ru-RU" sz="2400" b="1" dirty="0">
                <a:solidFill>
                  <a:srgbClr val="00CC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400" b="1" dirty="0">
                <a:solidFill>
                  <a:srgbClr val="00CC00"/>
                </a:solidFill>
                <a:latin typeface="Courier New" panose="02070309020205020404" pitchFamily="49" charset="0"/>
              </a:rPr>
              <a:t>код методу, що заміщає віртуальний</a:t>
            </a:r>
            <a:endParaRPr lang="en-US" altLang="ru-RU" sz="2400" b="1" dirty="0">
              <a:latin typeface="Courier New" panose="02070309020205020404" pitchFamily="49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ru-RU" sz="2400" b="1" dirty="0">
                <a:latin typeface="Courier New" panose="02070309020205020404" pitchFamily="49" charset="0"/>
              </a:rPr>
              <a:t>		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altLang="ru-RU" sz="2400" b="1" dirty="0">
                <a:latin typeface="Courier New" panose="02070309020205020404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323529" y="404664"/>
            <a:ext cx="8136260" cy="6081861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FontTx/>
              <a:buNone/>
            </a:pPr>
            <a:r>
              <a:rPr lang="uk-UA" altLang="ru-RU" sz="2800" dirty="0">
                <a:solidFill>
                  <a:schemeClr val="tx1">
                    <a:lumMod val="95000"/>
                  </a:schemeClr>
                </a:solidFill>
              </a:rPr>
              <a:t>Розглянемо  тепер наступний приклад, в якому в класах з прикладу 1 визначимо справжній поліморфний метод </a:t>
            </a:r>
            <a:r>
              <a:rPr lang="en-US" altLang="ru-RU" sz="28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Meth()</a:t>
            </a:r>
            <a:r>
              <a:rPr lang="uk-UA" altLang="ru-RU" sz="2800" dirty="0">
                <a:solidFill>
                  <a:schemeClr val="tx1">
                    <a:lumMod val="95000"/>
                  </a:schemeClr>
                </a:solidFill>
              </a:rPr>
              <a:t> та зовнішню функцію </a:t>
            </a:r>
            <a:r>
              <a:rPr lang="en-US" altLang="ru-RU" sz="2800" b="1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fun</a:t>
            </a:r>
            <a:r>
              <a:rPr lang="uk-UA" altLang="ru-RU" sz="2800" b="1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(</a:t>
            </a:r>
            <a:r>
              <a:rPr lang="en-US" altLang="ru-RU" sz="2800" b="1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Base b</a:t>
            </a:r>
            <a:r>
              <a:rPr lang="uk-UA" altLang="ru-RU" sz="2800" b="1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)</a:t>
            </a:r>
            <a:r>
              <a:rPr lang="uk-UA" altLang="ru-RU" sz="2800" dirty="0">
                <a:solidFill>
                  <a:schemeClr val="tx1">
                    <a:lumMod val="95000"/>
                  </a:schemeClr>
                </a:solidFill>
              </a:rPr>
              <a:t>, яка, як і раніше, приймає аргумент типу </a:t>
            </a:r>
            <a:r>
              <a:rPr lang="en-US" altLang="ru-RU" sz="2800" b="1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Base</a:t>
            </a:r>
            <a:r>
              <a:rPr lang="uk-UA" altLang="ru-RU" sz="2800" dirty="0">
                <a:solidFill>
                  <a:schemeClr val="tx1">
                    <a:lumMod val="95000"/>
                  </a:schemeClr>
                </a:solidFill>
              </a:rPr>
              <a:t>, та помістимо в неї звертання до методу </a:t>
            </a:r>
            <a:r>
              <a:rPr lang="en-US" altLang="ru-RU" sz="28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Meth()</a:t>
            </a:r>
            <a:r>
              <a:rPr lang="uk-UA" altLang="ru-RU" sz="2800" dirty="0">
                <a:solidFill>
                  <a:schemeClr val="tx1">
                    <a:lumMod val="95000"/>
                  </a:schemeClr>
                </a:solidFill>
              </a:rPr>
              <a:t> . Функція </a:t>
            </a:r>
            <a:r>
              <a:rPr lang="en-US" altLang="ru-RU" sz="2800" b="1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fun</a:t>
            </a:r>
            <a:r>
              <a:rPr lang="uk-UA" altLang="ru-RU" sz="2800" dirty="0">
                <a:solidFill>
                  <a:schemeClr val="tx1">
                    <a:lumMod val="95000"/>
                  </a:schemeClr>
                </a:solidFill>
              </a:rPr>
              <a:t> може бути викликана як для екземпляру класу </a:t>
            </a:r>
            <a:r>
              <a:rPr lang="en-US" altLang="ru-RU" sz="2800" b="1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Base</a:t>
            </a:r>
            <a:r>
              <a:rPr lang="uk-UA" altLang="ru-RU" sz="2800" dirty="0">
                <a:solidFill>
                  <a:schemeClr val="tx1">
                    <a:lumMod val="95000"/>
                  </a:schemeClr>
                </a:solidFill>
              </a:rPr>
              <a:t>, так і для екземпляру класу </a:t>
            </a:r>
            <a:r>
              <a:rPr lang="en-US" altLang="ru-RU" sz="2800" b="1" dirty="0" err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SubBase</a:t>
            </a:r>
            <a:r>
              <a:rPr lang="uk-UA" altLang="ru-RU" sz="2800" b="1" dirty="0">
                <a:solidFill>
                  <a:schemeClr val="tx1">
                    <a:lumMod val="95000"/>
                  </a:schemeClr>
                </a:solidFill>
              </a:rPr>
              <a:t>,</a:t>
            </a:r>
            <a:r>
              <a:rPr lang="uk-UA" altLang="ru-RU" sz="2800" dirty="0">
                <a:solidFill>
                  <a:schemeClr val="tx1">
                    <a:lumMod val="95000"/>
                  </a:schemeClr>
                </a:solidFill>
              </a:rPr>
              <a:t> і у випадку використання в ній поліморфного методу </a:t>
            </a:r>
            <a:r>
              <a:rPr lang="en-US" altLang="ru-RU" sz="28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Meth()</a:t>
            </a:r>
            <a:r>
              <a:rPr lang="uk-UA" altLang="ru-RU" sz="2800" dirty="0">
                <a:solidFill>
                  <a:schemeClr val="tx1">
                    <a:lumMod val="95000"/>
                  </a:schemeClr>
                </a:solidFill>
              </a:rPr>
              <a:t> рішення про те, який саме метод  (базового чи похідного класу) буде викликаний, неможливо прийняти у момент компіляції програми, а лише </a:t>
            </a:r>
            <a:r>
              <a:rPr lang="uk-UA" altLang="ru-RU" sz="2800" u="sng" dirty="0">
                <a:solidFill>
                  <a:schemeClr val="tx1">
                    <a:lumMod val="95000"/>
                  </a:schemeClr>
                </a:solidFill>
              </a:rPr>
              <a:t>під час виконання програми</a:t>
            </a:r>
            <a:r>
              <a:rPr lang="uk-UA" altLang="ru-RU" sz="2800" dirty="0">
                <a:solidFill>
                  <a:schemeClr val="tx1">
                    <a:lumMod val="95000"/>
                  </a:schemeClr>
                </a:solidFill>
              </a:rPr>
              <a:t>. Цей механізм називається </a:t>
            </a:r>
            <a:r>
              <a:rPr lang="uk-UA" altLang="ru-RU" sz="2800" b="1" i="1" dirty="0">
                <a:solidFill>
                  <a:schemeClr val="tx1">
                    <a:lumMod val="95000"/>
                  </a:schemeClr>
                </a:solidFill>
              </a:rPr>
              <a:t>динамічним поліморфізмом</a:t>
            </a:r>
            <a:r>
              <a:rPr lang="uk-UA" altLang="ru-RU" sz="2800" dirty="0">
                <a:solidFill>
                  <a:schemeClr val="tx1">
                    <a:lumMod val="95000"/>
                  </a:schemeClr>
                </a:solidFill>
              </a:rPr>
              <a:t> або </a:t>
            </a:r>
            <a:r>
              <a:rPr lang="uk-UA" altLang="ru-RU" sz="2800" b="1" i="1" dirty="0">
                <a:solidFill>
                  <a:schemeClr val="tx1">
                    <a:lumMod val="95000"/>
                  </a:schemeClr>
                </a:solidFill>
              </a:rPr>
              <a:t>динамічною диспетчеризацією методів</a:t>
            </a:r>
            <a:r>
              <a:rPr lang="uk-UA" altLang="ru-RU" sz="2800" dirty="0">
                <a:solidFill>
                  <a:schemeClr val="tx1">
                    <a:lumMod val="95000"/>
                  </a:schemeClr>
                </a:solidFill>
              </a:rPr>
              <a:t>. (Інколи по аналогії з мовою С++ </a:t>
            </a:r>
            <a:r>
              <a:rPr lang="uk-UA" altLang="ru-RU" sz="2800" b="1" i="1" dirty="0">
                <a:solidFill>
                  <a:schemeClr val="tx1">
                    <a:lumMod val="95000"/>
                  </a:schemeClr>
                </a:solidFill>
              </a:rPr>
              <a:t>–</a:t>
            </a:r>
            <a:r>
              <a:rPr lang="uk-UA" altLang="ru-RU" sz="2800" dirty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uk-UA" altLang="ru-RU" sz="2800" b="1" i="1" dirty="0">
                <a:solidFill>
                  <a:schemeClr val="tx1">
                    <a:lumMod val="95000"/>
                  </a:schemeClr>
                </a:solidFill>
              </a:rPr>
              <a:t>пізнім зв’язуванням</a:t>
            </a:r>
            <a:r>
              <a:rPr lang="uk-UA" altLang="ru-RU" sz="2800" dirty="0">
                <a:solidFill>
                  <a:schemeClr val="tx1">
                    <a:lumMod val="95000"/>
                  </a:schemeClr>
                </a:solidFill>
              </a:rPr>
              <a:t>.)	</a:t>
            </a:r>
            <a:endParaRPr lang="ru-RU" altLang="ru-RU" sz="2800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188913"/>
            <a:ext cx="7988300" cy="287337"/>
          </a:xfrm>
        </p:spPr>
        <p:txBody>
          <a:bodyPr anchor="ctr">
            <a:noAutofit/>
          </a:bodyPr>
          <a:lstStyle/>
          <a:p>
            <a:pPr algn="l"/>
            <a:r>
              <a:rPr lang="uk-UA" altLang="ru-RU" sz="2800" b="1" dirty="0">
                <a:solidFill>
                  <a:srgbClr val="FFC000"/>
                </a:solidFill>
              </a:rPr>
              <a:t>Приклад </a:t>
            </a:r>
            <a:r>
              <a:rPr lang="uk-UA" altLang="ru-RU" sz="2800" b="1" dirty="0" smtClean="0">
                <a:solidFill>
                  <a:srgbClr val="FFC000"/>
                </a:solidFill>
              </a:rPr>
              <a:t> 2</a:t>
            </a:r>
            <a:r>
              <a:rPr lang="uk-UA" altLang="ru-RU" sz="2800" b="1" dirty="0">
                <a:solidFill>
                  <a:srgbClr val="FFC000"/>
                </a:solidFill>
              </a:rPr>
              <a:t>.</a:t>
            </a:r>
            <a:endParaRPr lang="ru-RU" altLang="ru-RU" sz="2800" b="1" dirty="0">
              <a:solidFill>
                <a:srgbClr val="FFC000"/>
              </a:solidFill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850" y="476250"/>
            <a:ext cx="8496300" cy="6193110"/>
          </a:xfrm>
          <a:noFill/>
          <a:ln/>
        </p:spPr>
        <p:txBody>
          <a:bodyPr>
            <a:noAutofit/>
          </a:bodyPr>
          <a:lstStyle/>
          <a:p>
            <a:pPr algn="l">
              <a:lnSpc>
                <a:spcPct val="70000"/>
              </a:lnSpc>
            </a:pPr>
            <a:r>
              <a:rPr lang="en-US" altLang="ru-RU" sz="1900" b="1" noProof="1">
                <a:solidFill>
                  <a:srgbClr val="0099FF"/>
                </a:solidFill>
                <a:latin typeface="Courier New" panose="02070309020205020404" pitchFamily="49" charset="0"/>
              </a:rPr>
              <a:t>class</a:t>
            </a:r>
            <a:r>
              <a:rPr lang="en-US" altLang="ru-RU" sz="19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 Base  {</a:t>
            </a:r>
            <a:r>
              <a:rPr lang="uk-UA" altLang="ru-RU" sz="1900" b="1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   </a:t>
            </a:r>
            <a:r>
              <a:rPr lang="en-US" altLang="ru-RU" sz="1900" b="1" dirty="0">
                <a:solidFill>
                  <a:srgbClr val="00B05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1900" b="1" dirty="0">
                <a:solidFill>
                  <a:srgbClr val="00B050"/>
                </a:solidFill>
                <a:latin typeface="Courier New" panose="02070309020205020404" pitchFamily="49" charset="0"/>
              </a:rPr>
              <a:t>базовий клас </a:t>
            </a:r>
            <a:endParaRPr lang="uk-UA" altLang="ru-RU" sz="1900" b="1" noProof="1">
              <a:solidFill>
                <a:srgbClr val="00B050"/>
              </a:solidFill>
              <a:latin typeface="Courier New" panose="02070309020205020404" pitchFamily="49" charset="0"/>
            </a:endParaRPr>
          </a:p>
          <a:p>
            <a:pPr algn="l">
              <a:lnSpc>
                <a:spcPct val="70000"/>
              </a:lnSpc>
            </a:pPr>
            <a:r>
              <a:rPr lang="uk-UA" altLang="ru-RU" sz="19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  </a:t>
            </a:r>
            <a:r>
              <a:rPr lang="en-US" altLang="ru-RU" sz="1900" b="1" noProof="1">
                <a:solidFill>
                  <a:srgbClr val="0099FF"/>
                </a:solidFill>
                <a:latin typeface="Courier New" panose="02070309020205020404" pitchFamily="49" charset="0"/>
              </a:rPr>
              <a:t>public </a:t>
            </a:r>
            <a:r>
              <a:rPr lang="en-US" altLang="ru-RU" sz="1900" b="1" u="sng" dirty="0">
                <a:solidFill>
                  <a:srgbClr val="0099FF"/>
                </a:solidFill>
                <a:latin typeface="Courier New" panose="02070309020205020404" pitchFamily="49" charset="0"/>
              </a:rPr>
              <a:t>virtual</a:t>
            </a:r>
            <a:r>
              <a:rPr lang="en-US" altLang="ru-RU" sz="1900" b="1" dirty="0">
                <a:solidFill>
                  <a:srgbClr val="0099FF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1900" b="1" noProof="1">
                <a:solidFill>
                  <a:srgbClr val="0099FF"/>
                </a:solidFill>
                <a:latin typeface="Courier New" panose="02070309020205020404" pitchFamily="49" charset="0"/>
              </a:rPr>
              <a:t>void </a:t>
            </a:r>
            <a:r>
              <a:rPr lang="en-US" altLang="ru-RU" sz="19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Meth()</a:t>
            </a:r>
            <a:r>
              <a:rPr lang="uk-UA" altLang="ru-RU" sz="1900" b="1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1900" b="1" dirty="0">
                <a:solidFill>
                  <a:srgbClr val="00B050"/>
                </a:solidFill>
                <a:latin typeface="Courier New" panose="02070309020205020404" pitchFamily="49" charset="0"/>
              </a:rPr>
              <a:t>//</a:t>
            </a:r>
            <a:r>
              <a:rPr lang="uk-UA" altLang="ru-RU" sz="1900" b="1" dirty="0">
                <a:solidFill>
                  <a:srgbClr val="00B050"/>
                </a:solidFill>
                <a:latin typeface="Courier New" panose="02070309020205020404" pitchFamily="49" charset="0"/>
              </a:rPr>
              <a:t> віртуальний метод</a:t>
            </a:r>
            <a:endParaRPr lang="uk-UA" altLang="ru-RU" sz="1900" b="1" noProof="1">
              <a:solidFill>
                <a:srgbClr val="00B050"/>
              </a:solidFill>
              <a:latin typeface="Courier New" panose="02070309020205020404" pitchFamily="49" charset="0"/>
            </a:endParaRPr>
          </a:p>
          <a:p>
            <a:pPr algn="l">
              <a:lnSpc>
                <a:spcPct val="70000"/>
              </a:lnSpc>
            </a:pPr>
            <a:r>
              <a:rPr lang="uk-UA" altLang="ru-RU" sz="19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  {  </a:t>
            </a:r>
            <a:r>
              <a:rPr lang="en-US" altLang="ru-RU" sz="19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Console.WriteLine(</a:t>
            </a:r>
            <a:r>
              <a:rPr lang="en-US" altLang="ru-RU" sz="1900" b="1" noProof="1">
                <a:solidFill>
                  <a:srgbClr val="C00000"/>
                </a:solidFill>
                <a:latin typeface="Courier New" panose="02070309020205020404" pitchFamily="49" charset="0"/>
              </a:rPr>
              <a:t>"Meth  класу Base"</a:t>
            </a:r>
            <a:r>
              <a:rPr lang="en-US" altLang="ru-RU" sz="19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);  }</a:t>
            </a:r>
          </a:p>
          <a:p>
            <a:pPr algn="l">
              <a:lnSpc>
                <a:spcPct val="70000"/>
              </a:lnSpc>
            </a:pPr>
            <a:r>
              <a:rPr lang="en-US" altLang="ru-RU" sz="19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}</a:t>
            </a:r>
          </a:p>
          <a:p>
            <a:pPr algn="l">
              <a:lnSpc>
                <a:spcPct val="70000"/>
              </a:lnSpc>
            </a:pPr>
            <a:r>
              <a:rPr lang="en-US" altLang="ru-RU" sz="1900" b="1" noProof="1">
                <a:solidFill>
                  <a:srgbClr val="0099FF"/>
                </a:solidFill>
                <a:latin typeface="Courier New" panose="02070309020205020404" pitchFamily="49" charset="0"/>
              </a:rPr>
              <a:t>class</a:t>
            </a:r>
            <a:r>
              <a:rPr lang="en-US" altLang="ru-RU" sz="19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 SubBase : Base  {</a:t>
            </a:r>
            <a:r>
              <a:rPr lang="uk-UA" altLang="ru-RU" sz="1900" b="1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   </a:t>
            </a:r>
            <a:r>
              <a:rPr lang="en-US" altLang="ru-RU" sz="1900" b="1" dirty="0">
                <a:solidFill>
                  <a:srgbClr val="00B05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1900" b="1" dirty="0">
                <a:solidFill>
                  <a:srgbClr val="00B050"/>
                </a:solidFill>
                <a:latin typeface="Courier New" panose="02070309020205020404" pitchFamily="49" charset="0"/>
              </a:rPr>
              <a:t>похідний клас</a:t>
            </a:r>
            <a:endParaRPr lang="uk-UA" altLang="ru-RU" sz="1900" b="1" noProof="1">
              <a:solidFill>
                <a:srgbClr val="00B050"/>
              </a:solidFill>
              <a:latin typeface="Courier New" panose="02070309020205020404" pitchFamily="49" charset="0"/>
            </a:endParaRPr>
          </a:p>
          <a:p>
            <a:pPr algn="l">
              <a:lnSpc>
                <a:spcPct val="70000"/>
              </a:lnSpc>
            </a:pPr>
            <a:r>
              <a:rPr lang="uk-UA" altLang="ru-RU" sz="19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  </a:t>
            </a:r>
            <a:r>
              <a:rPr lang="en-US" altLang="ru-RU" sz="1900" b="1" noProof="1">
                <a:solidFill>
                  <a:srgbClr val="0099FF"/>
                </a:solidFill>
                <a:latin typeface="Courier New" panose="02070309020205020404" pitchFamily="49" charset="0"/>
              </a:rPr>
              <a:t>public </a:t>
            </a:r>
            <a:r>
              <a:rPr lang="en-US" altLang="ru-RU" sz="1900" b="1" u="sng" dirty="0">
                <a:solidFill>
                  <a:srgbClr val="0099FF"/>
                </a:solidFill>
                <a:latin typeface="Courier New" panose="02070309020205020404" pitchFamily="49" charset="0"/>
              </a:rPr>
              <a:t>override</a:t>
            </a:r>
            <a:r>
              <a:rPr lang="en-US" altLang="ru-RU" sz="1900" b="1" dirty="0">
                <a:solidFill>
                  <a:srgbClr val="0099FF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1900" b="1" noProof="1">
                <a:solidFill>
                  <a:srgbClr val="0099FF"/>
                </a:solidFill>
                <a:latin typeface="Courier New" panose="02070309020205020404" pitchFamily="49" charset="0"/>
              </a:rPr>
              <a:t>void </a:t>
            </a:r>
            <a:r>
              <a:rPr lang="en-US" altLang="ru-RU" sz="19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Meth()</a:t>
            </a:r>
            <a:r>
              <a:rPr lang="uk-UA" altLang="ru-RU" sz="1900" b="1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1900" b="1" dirty="0">
                <a:solidFill>
                  <a:srgbClr val="00B050"/>
                </a:solidFill>
                <a:latin typeface="Courier New" panose="02070309020205020404" pitchFamily="49" charset="0"/>
              </a:rPr>
              <a:t>// </a:t>
            </a:r>
            <a:r>
              <a:rPr lang="ru-RU" altLang="ru-RU" sz="1900" b="1" dirty="0" err="1">
                <a:solidFill>
                  <a:srgbClr val="00B050"/>
                </a:solidFill>
                <a:latin typeface="Courier New" panose="02070309020205020404" pitchFamily="49" charset="0"/>
              </a:rPr>
              <a:t>заміщаємо</a:t>
            </a:r>
            <a:r>
              <a:rPr lang="ru-RU" altLang="ru-RU" sz="1900" b="1" dirty="0">
                <a:solidFill>
                  <a:srgbClr val="00B050"/>
                </a:solidFill>
                <a:latin typeface="Courier New" panose="02070309020205020404" pitchFamily="49" charset="0"/>
              </a:rPr>
              <a:t> метод</a:t>
            </a:r>
            <a:endParaRPr lang="ru-RU" altLang="ru-RU" sz="1900" b="1" noProof="1">
              <a:solidFill>
                <a:srgbClr val="00B050"/>
              </a:solidFill>
              <a:latin typeface="Courier New" panose="02070309020205020404" pitchFamily="49" charset="0"/>
            </a:endParaRPr>
          </a:p>
          <a:p>
            <a:pPr algn="l">
              <a:lnSpc>
                <a:spcPct val="70000"/>
              </a:lnSpc>
            </a:pPr>
            <a:r>
              <a:rPr lang="ru-RU" altLang="ru-RU" sz="19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  {   </a:t>
            </a:r>
            <a:r>
              <a:rPr lang="en-US" altLang="ru-RU" sz="19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Console.WriteLine(</a:t>
            </a:r>
            <a:r>
              <a:rPr lang="en-US" altLang="ru-RU" sz="1900" b="1" noProof="1">
                <a:solidFill>
                  <a:srgbClr val="C00000"/>
                </a:solidFill>
                <a:latin typeface="Courier New" panose="02070309020205020404" pitchFamily="49" charset="0"/>
              </a:rPr>
              <a:t>"Meth  класу SubBase"</a:t>
            </a:r>
            <a:r>
              <a:rPr lang="en-US" altLang="ru-RU" sz="19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);</a:t>
            </a:r>
            <a:r>
              <a:rPr lang="en-US" altLang="ru-RU" sz="1900" b="1" noProof="1">
                <a:solidFill>
                  <a:srgbClr val="C00000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19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}</a:t>
            </a:r>
          </a:p>
          <a:p>
            <a:pPr algn="l">
              <a:lnSpc>
                <a:spcPct val="70000"/>
              </a:lnSpc>
            </a:pPr>
            <a:r>
              <a:rPr lang="en-US" altLang="ru-RU" sz="19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}</a:t>
            </a:r>
          </a:p>
          <a:p>
            <a:pPr algn="l">
              <a:lnSpc>
                <a:spcPct val="70000"/>
              </a:lnSpc>
            </a:pPr>
            <a:r>
              <a:rPr lang="en-US" altLang="ru-RU" sz="1900" b="1" noProof="1">
                <a:solidFill>
                  <a:srgbClr val="0099FF"/>
                </a:solidFill>
                <a:latin typeface="Courier New" panose="02070309020205020404" pitchFamily="49" charset="0"/>
              </a:rPr>
              <a:t>class</a:t>
            </a:r>
            <a:r>
              <a:rPr lang="en-US" altLang="ru-RU" sz="19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 Program</a:t>
            </a:r>
          </a:p>
          <a:p>
            <a:pPr algn="l">
              <a:lnSpc>
                <a:spcPct val="70000"/>
              </a:lnSpc>
            </a:pPr>
            <a:r>
              <a:rPr lang="en-US" altLang="ru-RU" sz="19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{</a:t>
            </a:r>
            <a:endParaRPr lang="uk-UA" altLang="ru-RU" sz="1900" b="1" dirty="0">
              <a:solidFill>
                <a:schemeClr val="tx1">
                  <a:lumMod val="95000"/>
                </a:schemeClr>
              </a:solidFill>
              <a:latin typeface="Courier New" panose="02070309020205020404" pitchFamily="49" charset="0"/>
            </a:endParaRPr>
          </a:p>
          <a:p>
            <a:pPr algn="l">
              <a:lnSpc>
                <a:spcPct val="70000"/>
              </a:lnSpc>
            </a:pPr>
            <a:r>
              <a:rPr lang="uk-UA" altLang="ru-RU" sz="1900" b="1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   </a:t>
            </a:r>
            <a:r>
              <a:rPr lang="en-US" altLang="ru-RU" sz="19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static void Main()</a:t>
            </a:r>
          </a:p>
          <a:p>
            <a:pPr algn="l">
              <a:lnSpc>
                <a:spcPct val="70000"/>
              </a:lnSpc>
            </a:pPr>
            <a:r>
              <a:rPr lang="en-US" altLang="ru-RU" sz="19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   {</a:t>
            </a:r>
          </a:p>
          <a:p>
            <a:pPr algn="l">
              <a:lnSpc>
                <a:spcPct val="70000"/>
              </a:lnSpc>
            </a:pPr>
            <a:r>
              <a:rPr lang="en-US" altLang="ru-RU" sz="19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     </a:t>
            </a:r>
            <a:r>
              <a:rPr lang="uk-UA" altLang="ru-RU" sz="1900" b="1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19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Base b = </a:t>
            </a:r>
            <a:r>
              <a:rPr lang="en-US" altLang="ru-RU" sz="1900" b="1" noProof="1">
                <a:solidFill>
                  <a:srgbClr val="0099FF"/>
                </a:solidFill>
                <a:latin typeface="Courier New" panose="02070309020205020404" pitchFamily="49" charset="0"/>
              </a:rPr>
              <a:t>new</a:t>
            </a:r>
            <a:r>
              <a:rPr lang="en-US" altLang="ru-RU" sz="19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 Base();</a:t>
            </a:r>
          </a:p>
          <a:p>
            <a:pPr algn="l">
              <a:lnSpc>
                <a:spcPct val="70000"/>
              </a:lnSpc>
            </a:pPr>
            <a:r>
              <a:rPr lang="en-US" altLang="ru-RU" sz="19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      SubBase sb = </a:t>
            </a:r>
            <a:r>
              <a:rPr lang="en-US" altLang="ru-RU" sz="1900" b="1" noProof="1">
                <a:solidFill>
                  <a:srgbClr val="0099FF"/>
                </a:solidFill>
                <a:latin typeface="Courier New" panose="02070309020205020404" pitchFamily="49" charset="0"/>
              </a:rPr>
              <a:t>new </a:t>
            </a:r>
            <a:r>
              <a:rPr lang="en-US" altLang="ru-RU" sz="19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SubBase();</a:t>
            </a:r>
          </a:p>
          <a:p>
            <a:pPr algn="l">
              <a:lnSpc>
                <a:spcPct val="70000"/>
              </a:lnSpc>
            </a:pPr>
            <a:r>
              <a:rPr lang="en-US" altLang="ru-RU" sz="19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      Base g = new SubBase();</a:t>
            </a:r>
          </a:p>
          <a:p>
            <a:pPr algn="l">
              <a:lnSpc>
                <a:spcPct val="70000"/>
              </a:lnSpc>
            </a:pPr>
            <a:r>
              <a:rPr lang="en-US" altLang="ru-RU" sz="19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      b.Meth();</a:t>
            </a:r>
          </a:p>
          <a:p>
            <a:pPr algn="l">
              <a:lnSpc>
                <a:spcPct val="70000"/>
              </a:lnSpc>
            </a:pPr>
            <a:r>
              <a:rPr lang="en-US" altLang="ru-RU" sz="19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      sb.Meth();</a:t>
            </a:r>
          </a:p>
          <a:p>
            <a:pPr algn="l">
              <a:lnSpc>
                <a:spcPct val="70000"/>
              </a:lnSpc>
            </a:pPr>
            <a:r>
              <a:rPr lang="en-US" altLang="ru-RU" sz="19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      g.Meth();</a:t>
            </a:r>
          </a:p>
          <a:p>
            <a:pPr algn="l">
              <a:lnSpc>
                <a:spcPct val="70000"/>
              </a:lnSpc>
            </a:pPr>
            <a:r>
              <a:rPr lang="en-US" altLang="ru-RU" sz="19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    }</a:t>
            </a:r>
          </a:p>
          <a:p>
            <a:pPr algn="l">
              <a:lnSpc>
                <a:spcPct val="70000"/>
              </a:lnSpc>
            </a:pPr>
            <a:r>
              <a:rPr lang="en-US" altLang="ru-RU" sz="19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 }</a:t>
            </a:r>
            <a:endParaRPr lang="ru-RU" altLang="ru-RU" sz="1900" b="1" dirty="0">
              <a:solidFill>
                <a:schemeClr val="tx1">
                  <a:lumMod val="95000"/>
                </a:schemeClr>
              </a:solidFill>
              <a:latin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51520" y="260648"/>
            <a:ext cx="8568630" cy="6408440"/>
          </a:xfrm>
          <a:noFill/>
          <a:ln/>
        </p:spPr>
        <p:txBody>
          <a:bodyPr anchor="t">
            <a:noAutofit/>
          </a:bodyPr>
          <a:lstStyle/>
          <a:p>
            <a:pPr algn="l">
              <a:lnSpc>
                <a:spcPct val="70000"/>
              </a:lnSpc>
            </a:pP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Після запуску цього проекту на екрані  побачимо наступні повідомлення:</a:t>
            </a:r>
          </a:p>
          <a:p>
            <a:pPr algn="l">
              <a:lnSpc>
                <a:spcPct val="70000"/>
              </a:lnSpc>
            </a:pP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Meth  класу Base</a:t>
            </a:r>
            <a:endParaRPr lang="uk-UA" altLang="ru-RU" sz="2100" b="1" dirty="0">
              <a:solidFill>
                <a:schemeClr val="tx1">
                  <a:lumMod val="95000"/>
                </a:schemeClr>
              </a:solidFill>
              <a:latin typeface="Courier New" panose="02070309020205020404" pitchFamily="49" charset="0"/>
            </a:endParaRPr>
          </a:p>
          <a:p>
            <a:pPr algn="l">
              <a:lnSpc>
                <a:spcPct val="70000"/>
              </a:lnSpc>
            </a:pP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Meth  класу </a:t>
            </a:r>
            <a:r>
              <a:rPr lang="en-US" altLang="ru-RU" sz="2100" b="1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Sub</a:t>
            </a: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Base</a:t>
            </a:r>
            <a:endParaRPr lang="uk-UA" altLang="ru-RU" sz="2100" b="1" dirty="0">
              <a:solidFill>
                <a:schemeClr val="tx1">
                  <a:lumMod val="95000"/>
                </a:schemeClr>
              </a:solidFill>
              <a:latin typeface="Courier New" panose="02070309020205020404" pitchFamily="49" charset="0"/>
            </a:endParaRPr>
          </a:p>
          <a:p>
            <a:pPr algn="l">
              <a:lnSpc>
                <a:spcPct val="70000"/>
              </a:lnSpc>
            </a:pP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Meth  класу </a:t>
            </a:r>
            <a:r>
              <a:rPr lang="en-US" altLang="ru-RU" sz="2100" b="1" u="sng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Sub</a:t>
            </a:r>
            <a:r>
              <a:rPr lang="en-US" altLang="ru-RU" sz="2100" b="1" u="sng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Base</a:t>
            </a:r>
            <a:endParaRPr lang="uk-UA" altLang="ru-RU" sz="2100" u="sng" dirty="0">
              <a:solidFill>
                <a:schemeClr val="tx1">
                  <a:lumMod val="95000"/>
                </a:schemeClr>
              </a:solidFill>
            </a:endParaRPr>
          </a:p>
          <a:p>
            <a:pPr algn="l">
              <a:lnSpc>
                <a:spcPct val="70000"/>
              </a:lnSpc>
            </a:pP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Зверніть увагу, на відміну від попереднього прикладу, останнє повідомлення, яке виникає при виклику поліморфного методу </a:t>
            </a: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Meth()</a:t>
            </a: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 для екземпляру</a:t>
            </a:r>
            <a:r>
              <a:rPr lang="en-US" altLang="ru-RU" sz="2100" dirty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en-US" altLang="ru-RU" sz="2100" b="1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g</a:t>
            </a:r>
            <a:r>
              <a:rPr lang="en-US" altLang="ru-RU" sz="2100" dirty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(він створювався як екземпляр класу </a:t>
            </a:r>
            <a:r>
              <a:rPr lang="en-US" altLang="ru-RU" sz="2100" b="1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Sub</a:t>
            </a: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Base</a:t>
            </a: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, але приводився до типу </a:t>
            </a: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Base</a:t>
            </a: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). </a:t>
            </a:r>
            <a:r>
              <a:rPr lang="uk-UA" altLang="ru-RU" sz="2100" dirty="0" err="1">
                <a:solidFill>
                  <a:schemeClr val="tx1">
                    <a:lumMod val="95000"/>
                  </a:schemeClr>
                </a:solidFill>
              </a:rPr>
              <a:t>Додамо</a:t>
            </a: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 у приклад метод </a:t>
            </a: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fun()</a:t>
            </a: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 :</a:t>
            </a:r>
            <a:endParaRPr lang="en-US" altLang="ru-RU" sz="2100" dirty="0">
              <a:solidFill>
                <a:schemeClr val="tx1">
                  <a:lumMod val="95000"/>
                </a:schemeClr>
              </a:solidFill>
            </a:endParaRPr>
          </a:p>
          <a:p>
            <a:pPr algn="l">
              <a:lnSpc>
                <a:spcPct val="70000"/>
              </a:lnSpc>
            </a:pPr>
            <a:r>
              <a:rPr lang="en-US" altLang="ru-RU" sz="2100" b="1" noProof="1">
                <a:solidFill>
                  <a:srgbClr val="0099FF"/>
                </a:solidFill>
                <a:latin typeface="Courier New" panose="02070309020205020404" pitchFamily="49" charset="0"/>
              </a:rPr>
              <a:t>static void </a:t>
            </a: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fun(Base b)</a:t>
            </a:r>
          </a:p>
          <a:p>
            <a:pPr algn="l">
              <a:lnSpc>
                <a:spcPct val="70000"/>
              </a:lnSpc>
            </a:pP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{  b.Meth();</a:t>
            </a:r>
            <a:r>
              <a:rPr lang="en-US" altLang="ru-RU" sz="2100" b="1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  </a:t>
            </a: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}</a:t>
            </a:r>
            <a:endParaRPr lang="en-US" altLang="ru-RU" sz="2100" b="1" dirty="0">
              <a:solidFill>
                <a:schemeClr val="tx1">
                  <a:lumMod val="95000"/>
                </a:schemeClr>
              </a:solidFill>
              <a:latin typeface="Courier New" panose="02070309020205020404" pitchFamily="49" charset="0"/>
            </a:endParaRPr>
          </a:p>
          <a:p>
            <a:pPr algn="l">
              <a:lnSpc>
                <a:spcPct val="70000"/>
              </a:lnSpc>
            </a:pP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Виклик цього методу для змінних </a:t>
            </a: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b</a:t>
            </a: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, </a:t>
            </a: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sb</a:t>
            </a: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 та</a:t>
            </a:r>
            <a:r>
              <a:rPr lang="en-US" altLang="ru-RU" sz="2100" dirty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en-US" altLang="ru-RU" sz="2100" b="1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g</a:t>
            </a:r>
            <a:r>
              <a:rPr lang="en-US" altLang="ru-RU" sz="2100" dirty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приведе до з'явлення таких повідомлень: </a:t>
            </a:r>
          </a:p>
          <a:p>
            <a:pPr algn="l">
              <a:lnSpc>
                <a:spcPct val="70000"/>
              </a:lnSpc>
            </a:pP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Meth  класу Base</a:t>
            </a:r>
            <a:endParaRPr lang="uk-UA" altLang="ru-RU" sz="2100" b="1" dirty="0">
              <a:solidFill>
                <a:schemeClr val="tx1">
                  <a:lumMod val="95000"/>
                </a:schemeClr>
              </a:solidFill>
              <a:latin typeface="Courier New" panose="02070309020205020404" pitchFamily="49" charset="0"/>
            </a:endParaRPr>
          </a:p>
          <a:p>
            <a:pPr algn="l">
              <a:lnSpc>
                <a:spcPct val="70000"/>
              </a:lnSpc>
            </a:pP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Meth  класу </a:t>
            </a:r>
            <a:r>
              <a:rPr lang="en-US" altLang="ru-RU" sz="2100" b="1" u="sng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Sub</a:t>
            </a:r>
            <a:r>
              <a:rPr lang="en-US" altLang="ru-RU" sz="2100" b="1" u="sng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Base</a:t>
            </a:r>
            <a:endParaRPr lang="uk-UA" altLang="ru-RU" sz="2100" b="1" dirty="0">
              <a:solidFill>
                <a:schemeClr val="tx1">
                  <a:lumMod val="95000"/>
                </a:schemeClr>
              </a:solidFill>
              <a:latin typeface="Courier New" panose="02070309020205020404" pitchFamily="49" charset="0"/>
            </a:endParaRPr>
          </a:p>
          <a:p>
            <a:pPr algn="l">
              <a:lnSpc>
                <a:spcPct val="70000"/>
              </a:lnSpc>
            </a:pP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Meth  класу </a:t>
            </a:r>
            <a:r>
              <a:rPr lang="en-US" altLang="ru-RU" sz="2100" b="1" u="sng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Sub</a:t>
            </a:r>
            <a:r>
              <a:rPr lang="en-US" altLang="ru-RU" sz="2100" b="1" u="sng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Base</a:t>
            </a: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 </a:t>
            </a:r>
            <a:endParaRPr lang="uk-UA" altLang="ru-RU" sz="2100" b="1" dirty="0">
              <a:solidFill>
                <a:schemeClr val="tx1">
                  <a:lumMod val="95000"/>
                </a:schemeClr>
              </a:solidFill>
              <a:latin typeface="Courier New" panose="02070309020205020404" pitchFamily="49" charset="0"/>
            </a:endParaRPr>
          </a:p>
          <a:p>
            <a:pPr algn="l">
              <a:lnSpc>
                <a:spcPct val="70000"/>
              </a:lnSpc>
            </a:pP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Тепер задіяний механізм пізнього зв'язування</a:t>
            </a:r>
            <a:r>
              <a:rPr lang="en-US" altLang="ru-RU" sz="2100" dirty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і для екземпляру </a:t>
            </a: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sb</a:t>
            </a: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 виклик методу </a:t>
            </a: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Meth()</a:t>
            </a: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 означає саме виклик заміщеного у класі </a:t>
            </a:r>
            <a:r>
              <a:rPr lang="en-US" altLang="ru-RU" sz="2100" b="1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Sub</a:t>
            </a:r>
            <a:r>
              <a:rPr lang="en-US" altLang="ru-RU" sz="2100" b="1" noProof="1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Base</a:t>
            </a: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 методу! </a:t>
            </a:r>
          </a:p>
          <a:p>
            <a:pPr algn="l">
              <a:lnSpc>
                <a:spcPct val="70000"/>
              </a:lnSpc>
            </a:pP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Зверніть увагу, що такий самий результат буде одержаний для “змішаного” екземпляру </a:t>
            </a:r>
            <a:r>
              <a:rPr lang="en-US" altLang="ru-RU" sz="2100" b="1" dirty="0">
                <a:solidFill>
                  <a:schemeClr val="tx1">
                    <a:lumMod val="95000"/>
                  </a:schemeClr>
                </a:solidFill>
                <a:latin typeface="Courier New" panose="02070309020205020404" pitchFamily="49" charset="0"/>
              </a:rPr>
              <a:t>g</a:t>
            </a:r>
            <a:r>
              <a:rPr lang="uk-UA" altLang="ru-RU" sz="2100" dirty="0">
                <a:solidFill>
                  <a:schemeClr val="tx1">
                    <a:lumMod val="95000"/>
                  </a:schemeClr>
                </a:solidFill>
              </a:rPr>
              <a:t>. </a:t>
            </a:r>
            <a:endParaRPr lang="ru-RU" altLang="ru-RU" sz="2100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лубина">
  <a:themeElements>
    <a:clrScheme name="Глубина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Глубина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убина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1129</TotalTime>
  <Words>1807</Words>
  <Application>Microsoft Office PowerPoint</Application>
  <PresentationFormat>Экран (4:3)</PresentationFormat>
  <Paragraphs>199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Corbel</vt:lpstr>
      <vt:lpstr>Courier New</vt:lpstr>
      <vt:lpstr>Wingdings</vt:lpstr>
      <vt:lpstr>Глубина</vt:lpstr>
      <vt:lpstr>Поліморфізм методів</vt:lpstr>
      <vt:lpstr>Презентация PowerPoint</vt:lpstr>
      <vt:lpstr>Приклад  1.  (Тут  не  використовується  заміщення)</vt:lpstr>
      <vt:lpstr>Презентация PowerPoint</vt:lpstr>
      <vt:lpstr>Зауваження.</vt:lpstr>
      <vt:lpstr>Синтаксис поліморфних методів при пізньому звязуванні.</vt:lpstr>
      <vt:lpstr>Презентация PowerPoint</vt:lpstr>
      <vt:lpstr>Приклад  2.</vt:lpstr>
      <vt:lpstr>Презентация PowerPoint</vt:lpstr>
      <vt:lpstr>Важливі зауваження</vt:lpstr>
      <vt:lpstr>Завдання для самоперевірки</vt:lpstr>
      <vt:lpstr>Вказати, що буде виведено на екран</vt:lpstr>
      <vt:lpstr>Правильні відповіді:</vt:lpstr>
      <vt:lpstr>Абстрактні методи та класи</vt:lpstr>
      <vt:lpstr>Інтерфейс.</vt:lpstr>
      <vt:lpstr>Презентация PowerPoint</vt:lpstr>
      <vt:lpstr>Приклад.</vt:lpstr>
    </vt:vector>
  </TitlesOfParts>
  <Company>MyOrg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Поліморфізм методів</dc:title>
  <dc:creator>Konstantin</dc:creator>
  <cp:lastModifiedBy>Admin</cp:lastModifiedBy>
  <cp:revision>60</cp:revision>
  <dcterms:created xsi:type="dcterms:W3CDTF">2009-12-21T17:39:03Z</dcterms:created>
  <dcterms:modified xsi:type="dcterms:W3CDTF">2023-12-01T07:38:31Z</dcterms:modified>
</cp:coreProperties>
</file>