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notesMasterIdLst>
    <p:notesMasterId r:id="rId7"/>
  </p:notesMasterIdLst>
  <p:sldIdLst>
    <p:sldId id="264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0"/>
    <a:srgbClr val="FF0000"/>
    <a:srgbClr val="42B0E2"/>
    <a:srgbClr val="23A3DD"/>
    <a:srgbClr val="00E200"/>
    <a:srgbClr val="00C400"/>
    <a:srgbClr val="0756F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68E6C2A-8FA8-4CBE-95BD-F64E3AD99A0D}" type="datetimeFigureOut">
              <a:rPr lang="ru-RU"/>
              <a:pPr>
                <a:defRPr/>
              </a:pPr>
              <a:t>09.11.2023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4A2C634-2360-41B9-B1A3-617329E83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85814E-5262-43D4-BB1A-CE3D6677611D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1079C8-0B59-4257-9F84-3E6F7BA72E0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4241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4A320-CC30-4622-90F2-32DF2E4197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051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4A320-CC30-4622-90F2-32DF2E4197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574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4A320-CC30-4622-90F2-32DF2E4197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410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4A320-CC30-4622-90F2-32DF2E4197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8465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4A320-CC30-4622-90F2-32DF2E4197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214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4A320-CC30-4622-90F2-32DF2E4197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4798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15EE8-8CFE-4CE8-A1AF-5B62D7134AC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5478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620F71-0F16-462F-AF2F-EA32A89EFEF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9041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706495-AE53-4A6A-B3A6-AB2F678FAD7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5302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022283-68DA-46BD-914E-281181A5FEF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2078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F1E169-A051-485D-8E35-BB1D92C8430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256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42739A-7BCC-41CA-9870-C9171320027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367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4FD65-8192-4E65-B87E-B6C7995CC5E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7392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C19E4F-904C-4F00-9CFF-1F5B2098F86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404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F06CC2-9835-4BD1-9AAB-EF5C2410BF7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220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0E45B-8FDD-4347-AFDE-8B36FF92CBF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470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1FF4A320-CC30-4622-90F2-32DF2E4197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5212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713788" cy="720725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Перевантаження </a:t>
            </a:r>
            <a:r>
              <a:rPr lang="uk-UA" altLang="ru-RU" sz="4000" b="1" dirty="0" smtClean="0">
                <a:solidFill>
                  <a:srgbClr val="FFC000"/>
                </a:solidFill>
              </a:rPr>
              <a:t>операцій</a:t>
            </a:r>
            <a:r>
              <a:rPr lang="en-US" altLang="ru-RU" sz="4000" b="1" dirty="0" smtClean="0">
                <a:solidFill>
                  <a:srgbClr val="FFC000"/>
                </a:solidFill>
              </a:rPr>
              <a:t> </a:t>
            </a:r>
            <a:r>
              <a:rPr lang="uk-UA" altLang="ru-RU" sz="4000" b="1" dirty="0">
                <a:solidFill>
                  <a:srgbClr val="FFC000"/>
                </a:solidFill>
              </a:rPr>
              <a:t>з класами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836613"/>
            <a:ext cx="8713788" cy="58324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uk-UA" altLang="ru-RU" sz="2200" dirty="0"/>
              <a:t>Уявіть собі, що ми маємо визначення класу, який реалізує деякий суто математичний об'єкт, наприклад – комплексне число, вектор, матрицю, тощо. В математиці такі об'єкти можуть бути операндами </a:t>
            </a:r>
            <a:r>
              <a:rPr lang="uk-UA" altLang="ru-RU" sz="2200" dirty="0" smtClean="0"/>
              <a:t>(тобто учасниками) математичних </a:t>
            </a:r>
            <a:r>
              <a:rPr lang="uk-UA" altLang="ru-RU" sz="2200" dirty="0"/>
              <a:t>операцій. </a:t>
            </a:r>
          </a:p>
          <a:p>
            <a:pPr marL="0" indent="0" eaLnBrk="1" hangingPunct="1">
              <a:buFontTx/>
              <a:buNone/>
              <a:defRPr/>
            </a:pPr>
            <a:r>
              <a:rPr lang="uk-UA" altLang="ru-RU" sz="2200" b="1" u="sng" dirty="0">
                <a:solidFill>
                  <a:schemeClr val="accent6">
                    <a:lumMod val="75000"/>
                  </a:schemeClr>
                </a:solidFill>
              </a:rPr>
              <a:t>Приклад.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ru-RU" sz="2200" b="1" dirty="0">
                <a:solidFill>
                  <a:srgbClr val="23A3DD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200" b="1" dirty="0"/>
              <a:t> </a:t>
            </a:r>
            <a:r>
              <a:rPr lang="en-US" altLang="ru-RU" sz="2200" b="1" dirty="0">
                <a:latin typeface="Courier New" panose="02070309020205020404" pitchFamily="49" charset="0"/>
              </a:rPr>
              <a:t>Vector</a:t>
            </a:r>
            <a:r>
              <a:rPr lang="uk-UA" altLang="ru-RU" sz="2200" b="1" dirty="0">
                <a:latin typeface="Courier New" panose="02070309020205020404" pitchFamily="49" charset="0"/>
              </a:rPr>
              <a:t> </a:t>
            </a:r>
            <a:endParaRPr lang="en-US" altLang="ru-RU" sz="2200" b="1" dirty="0">
              <a:latin typeface="Courier New" panose="02070309020205020404" pitchFamily="49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altLang="ru-RU" sz="22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altLang="ru-RU" sz="2200" b="1" dirty="0">
                <a:latin typeface="Courier New" panose="02070309020205020404" pitchFamily="49" charset="0"/>
              </a:rPr>
              <a:t>   </a:t>
            </a:r>
            <a:r>
              <a:rPr lang="ru-RU" altLang="ru-RU" sz="2200" b="1" dirty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200" b="1" dirty="0">
                <a:solidFill>
                  <a:srgbClr val="00CC00"/>
                </a:solidFill>
                <a:latin typeface="Courier New" panose="02070309020205020404" pitchFamily="49" charset="0"/>
              </a:rPr>
              <a:t>  визначення класу для реалізації </a:t>
            </a:r>
            <a:r>
              <a:rPr lang="uk-UA" altLang="ru-RU" sz="2200" b="1" dirty="0" err="1">
                <a:solidFill>
                  <a:srgbClr val="00CC00"/>
                </a:solidFill>
                <a:latin typeface="Courier New" panose="02070309020205020404" pitchFamily="49" charset="0"/>
              </a:rPr>
              <a:t>вектора</a:t>
            </a:r>
            <a:endParaRPr lang="ru-RU" altLang="ru-RU" sz="22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altLang="ru-RU" sz="2200" b="1" dirty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200" dirty="0"/>
              <a:t>Хотілося б мати можливість реалізувати операції, які реально допустимі з геометричними векторами</a:t>
            </a:r>
            <a:r>
              <a:rPr lang="uk-UA" altLang="ru-RU" sz="2200" dirty="0">
                <a:latin typeface="Arial Unicode MS" pitchFamily="34" charset="-128"/>
              </a:rPr>
              <a:t>, </a:t>
            </a:r>
            <a:r>
              <a:rPr lang="uk-UA" altLang="ru-RU" sz="2200" dirty="0"/>
              <a:t>наприклад, таким чином: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200" b="1" dirty="0">
                <a:latin typeface="Courier New" panose="02070309020205020404" pitchFamily="49" charset="0"/>
              </a:rPr>
              <a:t>Vector</a:t>
            </a:r>
            <a:r>
              <a:rPr lang="uk-UA" altLang="ru-RU" sz="2200" b="1" dirty="0">
                <a:latin typeface="Courier New" panose="02070309020205020404" pitchFamily="49" charset="0"/>
              </a:rPr>
              <a:t> </a:t>
            </a:r>
            <a:r>
              <a:rPr lang="en-US" altLang="ru-RU" sz="2200" b="1" dirty="0">
                <a:latin typeface="Courier New" panose="02070309020205020404" pitchFamily="49" charset="0"/>
              </a:rPr>
              <a:t>a, b, c;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2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…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200" b="1" dirty="0">
                <a:latin typeface="Courier New" panose="02070309020205020404" pitchFamily="49" charset="0"/>
              </a:rPr>
              <a:t>c = a + b;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200" b="1" dirty="0">
                <a:latin typeface="Courier New" panose="02070309020205020404" pitchFamily="49" charset="0"/>
              </a:rPr>
              <a:t>c = 2*a - b;</a:t>
            </a:r>
            <a:endParaRPr lang="ru-RU" altLang="ru-RU" sz="2200" b="1" dirty="0">
              <a:latin typeface="Courier New" panose="02070309020205020404" pitchFamily="49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260350"/>
            <a:ext cx="8642350" cy="648176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500" dirty="0"/>
              <a:t>Для реалізації операцій над екземплярами класу необхідне </a:t>
            </a:r>
            <a:r>
              <a:rPr lang="uk-UA" altLang="ru-RU" sz="2500" b="1" i="1" dirty="0"/>
              <a:t>перевантаження операцій</a:t>
            </a:r>
            <a:r>
              <a:rPr lang="uk-UA" altLang="ru-RU" sz="2500" dirty="0"/>
              <a:t>. Перевантаження операцій у класі виконують </a:t>
            </a:r>
            <a:r>
              <a:rPr lang="uk-UA" altLang="ru-RU" sz="2500" b="1" i="1" dirty="0"/>
              <a:t>операторні методи</a:t>
            </a:r>
            <a:r>
              <a:rPr lang="uk-UA" altLang="ru-RU" sz="2500" dirty="0"/>
              <a:t> – спеціальні члени класу, які мають ідентифікатором службове слово </a:t>
            </a:r>
            <a:r>
              <a:rPr lang="en-US" altLang="ru-RU" sz="2500" b="1" dirty="0">
                <a:solidFill>
                  <a:srgbClr val="23A3DD"/>
                </a:solidFill>
                <a:latin typeface="Courier New" panose="02070309020205020404" pitchFamily="49" charset="0"/>
              </a:rPr>
              <a:t>operator</a:t>
            </a:r>
            <a:r>
              <a:rPr lang="uk-UA" altLang="ru-RU" sz="2500" dirty="0">
                <a:latin typeface="Courier New" panose="02070309020205020404" pitchFamily="49" charset="0"/>
              </a:rPr>
              <a:t> </a:t>
            </a:r>
            <a:r>
              <a:rPr lang="uk-UA" altLang="ru-RU" sz="2500" dirty="0"/>
              <a:t>та знак операції, що перевантажується.</a:t>
            </a:r>
            <a:r>
              <a:rPr lang="en-US" altLang="ru-RU" sz="2500" dirty="0"/>
              <a:t> </a:t>
            </a:r>
            <a:r>
              <a:rPr lang="uk-UA" altLang="ru-RU" sz="2500" dirty="0"/>
              <a:t>Правила перевантаження </a:t>
            </a:r>
            <a:r>
              <a:rPr lang="uk-UA" altLang="ru-RU" sz="2500" dirty="0" err="1"/>
              <a:t>унарних</a:t>
            </a:r>
            <a:r>
              <a:rPr lang="uk-UA" altLang="ru-RU" sz="2500" dirty="0"/>
              <a:t> та бінарних операцій різняться.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500" dirty="0"/>
              <a:t>Синтаксис </a:t>
            </a:r>
            <a:r>
              <a:rPr lang="uk-UA" altLang="ru-RU" sz="2500" dirty="0" err="1"/>
              <a:t>операторного</a:t>
            </a:r>
            <a:r>
              <a:rPr lang="uk-UA" altLang="ru-RU" sz="2500" dirty="0"/>
              <a:t> методу для перевантаження </a:t>
            </a:r>
            <a:r>
              <a:rPr lang="uk-UA" altLang="ru-RU" sz="2500" b="1" i="1" u="sng" dirty="0" err="1"/>
              <a:t>унарної</a:t>
            </a:r>
            <a:r>
              <a:rPr lang="uk-UA" altLang="ru-RU" sz="2500" dirty="0"/>
              <a:t> операції </a:t>
            </a:r>
            <a:r>
              <a:rPr lang="en-US" altLang="ru-RU" sz="2500" b="1" dirty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500" dirty="0"/>
              <a:t>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2500" b="1" dirty="0">
                <a:solidFill>
                  <a:srgbClr val="23A3DD"/>
                </a:solidFill>
                <a:latin typeface="Courier New" panose="02070309020205020404" pitchFamily="49" charset="0"/>
              </a:rPr>
              <a:t>public static</a:t>
            </a:r>
            <a:r>
              <a:rPr lang="uk-UA" altLang="ru-RU" sz="2500" b="1" dirty="0">
                <a:solidFill>
                  <a:srgbClr val="23A3DD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500" b="1" dirty="0">
                <a:solidFill>
                  <a:srgbClr val="23A3DD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500" b="1" dirty="0">
                <a:latin typeface="Courier New" panose="02070309020205020404" pitchFamily="49" charset="0"/>
              </a:rPr>
              <a:t>&lt;</a:t>
            </a:r>
            <a:r>
              <a:rPr lang="uk-UA" altLang="ru-RU" sz="2500" b="1" dirty="0" err="1">
                <a:latin typeface="Courier New" panose="02070309020205020404" pitchFamily="49" charset="0"/>
              </a:rPr>
              <a:t>ідентифікатор_класу</a:t>
            </a:r>
            <a:r>
              <a:rPr lang="uk-UA" altLang="ru-RU" sz="2500" b="1" dirty="0">
                <a:latin typeface="Courier New" panose="02070309020205020404" pitchFamily="49" charset="0"/>
              </a:rPr>
              <a:t>&gt; </a:t>
            </a:r>
            <a:endParaRPr lang="en-US" altLang="ru-RU" sz="25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2500" b="1" dirty="0">
                <a:solidFill>
                  <a:srgbClr val="23A3DD"/>
                </a:solidFill>
                <a:latin typeface="Courier New" panose="02070309020205020404" pitchFamily="49" charset="0"/>
              </a:rPr>
              <a:t>operator</a:t>
            </a:r>
            <a:r>
              <a:rPr lang="en-US" altLang="ru-RU" sz="2500" b="1" dirty="0">
                <a:latin typeface="Courier New" panose="02070309020205020404" pitchFamily="49" charset="0"/>
              </a:rPr>
              <a:t> </a:t>
            </a:r>
            <a:r>
              <a:rPr lang="en-US" altLang="ru-RU" sz="2500" b="1" dirty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500" b="1" dirty="0">
                <a:latin typeface="Courier New" panose="02070309020205020404" pitchFamily="49" charset="0"/>
              </a:rPr>
              <a:t> (&lt;</a:t>
            </a:r>
            <a:r>
              <a:rPr lang="uk-UA" altLang="ru-RU" sz="2500" b="1" dirty="0" err="1">
                <a:latin typeface="Courier New" panose="02070309020205020404" pitchFamily="49" charset="0"/>
              </a:rPr>
              <a:t>ідентифікатор_класу</a:t>
            </a:r>
            <a:r>
              <a:rPr lang="uk-UA" altLang="ru-RU" sz="2500" b="1" dirty="0">
                <a:latin typeface="Courier New" panose="02070309020205020404" pitchFamily="49" charset="0"/>
              </a:rPr>
              <a:t>&gt; &lt;операнд&gt;)</a:t>
            </a:r>
            <a:endParaRPr lang="ru-RU" altLang="ru-RU" sz="25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5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500" b="1" dirty="0">
                <a:latin typeface="Courier New" panose="02070309020205020404" pitchFamily="49" charset="0"/>
              </a:rPr>
              <a:t>   </a:t>
            </a:r>
            <a:r>
              <a:rPr lang="ru-RU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  код </a:t>
            </a:r>
            <a:r>
              <a:rPr lang="uk-UA" altLang="ru-RU" sz="2500" b="1" dirty="0" err="1">
                <a:solidFill>
                  <a:srgbClr val="00CC00"/>
                </a:solidFill>
                <a:latin typeface="Courier New" panose="02070309020205020404" pitchFamily="49" charset="0"/>
              </a:rPr>
              <a:t>операторного</a:t>
            </a:r>
            <a:r>
              <a:rPr lang="uk-UA" altLang="ru-RU" sz="2500" b="1" dirty="0">
                <a:solidFill>
                  <a:srgbClr val="00CC00"/>
                </a:solidFill>
                <a:latin typeface="Courier New" panose="02070309020205020404" pitchFamily="49" charset="0"/>
              </a:rPr>
              <a:t> методу</a:t>
            </a:r>
            <a:endParaRPr lang="ru-RU" altLang="ru-RU" sz="25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500" b="1" dirty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500" dirty="0"/>
              <a:t>В результаті визначена операція </a:t>
            </a:r>
            <a:r>
              <a:rPr lang="en-US" altLang="ru-RU" sz="2500" dirty="0" smtClean="0"/>
              <a:t> </a:t>
            </a:r>
            <a:r>
              <a:rPr lang="en-US" altLang="ru-RU" sz="2500" b="1" dirty="0" smtClean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5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500" b="1" dirty="0">
                <a:latin typeface="Courier New" panose="02070309020205020404" pitchFamily="49" charset="0"/>
              </a:rPr>
              <a:t>A</a:t>
            </a:r>
            <a:r>
              <a:rPr lang="uk-UA" altLang="ru-RU" sz="2500" b="1" dirty="0">
                <a:latin typeface="Courier New" panose="02070309020205020404" pitchFamily="49" charset="0"/>
              </a:rPr>
              <a:t> , </a:t>
            </a:r>
            <a:r>
              <a:rPr lang="uk-UA" altLang="ru-RU" sz="2500" dirty="0"/>
              <a:t>де</a:t>
            </a:r>
            <a:r>
              <a:rPr lang="uk-UA" altLang="ru-RU" sz="2500" b="1" dirty="0">
                <a:latin typeface="Arial Unicode MS" pitchFamily="34" charset="-128"/>
              </a:rPr>
              <a:t> </a:t>
            </a:r>
            <a:r>
              <a:rPr lang="en-US" altLang="ru-RU" sz="2500" b="1" dirty="0">
                <a:latin typeface="Courier New" panose="02070309020205020404" pitchFamily="49" charset="0"/>
              </a:rPr>
              <a:t>A</a:t>
            </a:r>
            <a:r>
              <a:rPr lang="uk-UA" altLang="ru-RU" sz="2500" b="1" dirty="0">
                <a:latin typeface="Courier New" panose="02070309020205020404" pitchFamily="49" charset="0"/>
              </a:rPr>
              <a:t> </a:t>
            </a:r>
            <a:r>
              <a:rPr lang="uk-UA" altLang="ru-RU" sz="2500" dirty="0">
                <a:latin typeface="Arial Unicode MS" pitchFamily="34" charset="-128"/>
              </a:rPr>
              <a:t>– </a:t>
            </a:r>
            <a:r>
              <a:rPr lang="uk-UA" altLang="ru-RU" sz="2500" dirty="0"/>
              <a:t>екземпляр класу.</a:t>
            </a:r>
            <a:r>
              <a:rPr lang="en-US" altLang="ru-RU" sz="2500" dirty="0"/>
              <a:t> </a:t>
            </a:r>
            <a:r>
              <a:rPr lang="uk-UA" altLang="ru-RU" sz="2500" dirty="0"/>
              <a:t>Вона заміняється викликом методу: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500" b="1" dirty="0" err="1">
                <a:latin typeface="Courier New" panose="02070309020205020404" pitchFamily="49" charset="0"/>
              </a:rPr>
              <a:t>ідентифікатор_класу</a:t>
            </a:r>
            <a:r>
              <a:rPr lang="uk-UA" altLang="ru-RU" sz="2500" b="1" dirty="0">
                <a:latin typeface="Courier New" panose="02070309020205020404" pitchFamily="49" charset="0"/>
              </a:rPr>
              <a:t>.</a:t>
            </a:r>
            <a:r>
              <a:rPr lang="en-US" altLang="ru-RU" sz="2500" b="1" dirty="0">
                <a:solidFill>
                  <a:srgbClr val="23A3DD"/>
                </a:solidFill>
                <a:latin typeface="Courier New" panose="02070309020205020404" pitchFamily="49" charset="0"/>
              </a:rPr>
              <a:t>operator</a:t>
            </a:r>
            <a:r>
              <a:rPr lang="en-US" altLang="ru-RU" sz="2500" b="1" dirty="0">
                <a:latin typeface="Courier New" panose="02070309020205020404" pitchFamily="49" charset="0"/>
              </a:rPr>
              <a:t> </a:t>
            </a:r>
            <a:r>
              <a:rPr lang="en-US" altLang="ru-RU" sz="2500" b="1" dirty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500" b="1" dirty="0">
                <a:latin typeface="Courier New" panose="02070309020205020404" pitchFamily="49" charset="0"/>
              </a:rPr>
              <a:t>(</a:t>
            </a:r>
            <a:r>
              <a:rPr lang="en-US" altLang="ru-RU" sz="2500" b="1" dirty="0">
                <a:latin typeface="Courier New" panose="02070309020205020404" pitchFamily="49" charset="0"/>
              </a:rPr>
              <a:t>A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).</a:t>
            </a:r>
            <a:endParaRPr lang="ru-RU" altLang="ru-RU" sz="25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250825" y="333375"/>
            <a:ext cx="8642350" cy="6264275"/>
          </a:xfrm>
        </p:spPr>
        <p:txBody>
          <a:bodyPr>
            <a:normAutofit fontScale="925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700" dirty="0"/>
              <a:t>Для перевантаження бінарної операції </a:t>
            </a:r>
            <a:r>
              <a:rPr lang="en-US" altLang="ru-RU" sz="2700" b="1" dirty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700" dirty="0" smtClean="0"/>
              <a:t> </a:t>
            </a:r>
            <a:r>
              <a:rPr lang="uk-UA" altLang="ru-RU" sz="2700" dirty="0"/>
              <a:t>в класі необхідно визначити </a:t>
            </a:r>
            <a:r>
              <a:rPr lang="uk-UA" altLang="ru-RU" sz="2700" dirty="0" err="1"/>
              <a:t>операторний</a:t>
            </a:r>
            <a:r>
              <a:rPr lang="uk-UA" altLang="ru-RU" sz="2700" dirty="0"/>
              <a:t> метод з двома параметрами: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2700" b="1" dirty="0">
                <a:solidFill>
                  <a:srgbClr val="23A3DD"/>
                </a:solidFill>
                <a:latin typeface="Courier New" panose="02070309020205020404" pitchFamily="49" charset="0"/>
              </a:rPr>
              <a:t>public static</a:t>
            </a:r>
            <a:r>
              <a:rPr lang="uk-UA" altLang="ru-RU" sz="2700" b="1" dirty="0">
                <a:solidFill>
                  <a:srgbClr val="23A3DD"/>
                </a:solidFill>
              </a:rPr>
              <a:t> </a:t>
            </a:r>
            <a:r>
              <a:rPr lang="en-US" altLang="ru-RU" sz="2700" b="1" dirty="0">
                <a:solidFill>
                  <a:srgbClr val="23A3DD"/>
                </a:solidFill>
              </a:rPr>
              <a:t> </a:t>
            </a:r>
            <a:r>
              <a:rPr lang="uk-UA" altLang="ru-RU" sz="2700" b="1" dirty="0">
                <a:latin typeface="Courier New" panose="02070309020205020404" pitchFamily="49" charset="0"/>
              </a:rPr>
              <a:t>&lt;</a:t>
            </a:r>
            <a:r>
              <a:rPr lang="uk-UA" altLang="ru-RU" sz="2700" b="1" dirty="0" err="1">
                <a:latin typeface="Courier New" panose="02070309020205020404" pitchFamily="49" charset="0"/>
              </a:rPr>
              <a:t>тип_результату</a:t>
            </a:r>
            <a:r>
              <a:rPr lang="uk-UA" altLang="ru-RU" sz="2700" b="1" dirty="0">
                <a:latin typeface="Courier New" panose="02070309020205020404" pitchFamily="49" charset="0"/>
              </a:rPr>
              <a:t>&gt; </a:t>
            </a:r>
            <a:endParaRPr lang="en-US" altLang="ru-RU" sz="27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ru-RU" sz="2700" b="1" dirty="0">
                <a:solidFill>
                  <a:srgbClr val="23A3DD"/>
                </a:solidFill>
                <a:latin typeface="Courier New" panose="02070309020205020404" pitchFamily="49" charset="0"/>
              </a:rPr>
              <a:t>operator</a:t>
            </a:r>
            <a:r>
              <a:rPr lang="en-US" altLang="ru-RU" sz="2700" b="1" dirty="0">
                <a:latin typeface="Courier New" panose="02070309020205020404" pitchFamily="49" charset="0"/>
              </a:rPr>
              <a:t> </a:t>
            </a:r>
            <a:r>
              <a:rPr lang="en-US" altLang="ru-RU" sz="2700" b="1" dirty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7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700" b="1" dirty="0">
                <a:latin typeface="Courier New" panose="02070309020205020404" pitchFamily="49" charset="0"/>
              </a:rPr>
              <a:t>(&lt;тип_операнду_1&gt; &lt;операнд_1&gt;,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700" b="1" dirty="0">
                <a:latin typeface="Courier New" panose="02070309020205020404" pitchFamily="49" charset="0"/>
              </a:rPr>
              <a:t>		   &lt;тип_операнду_2&gt; &lt;операнд_2&gt;)</a:t>
            </a:r>
            <a:r>
              <a:rPr lang="ru-RU" altLang="ru-RU" sz="2700" dirty="0"/>
              <a:t> </a:t>
            </a:r>
            <a:endParaRPr lang="ru-RU" altLang="ru-RU" sz="2700" b="1" dirty="0"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700" b="1" dirty="0">
                <a:latin typeface="Courier New" panose="02070309020205020404" pitchFamily="49" charset="0"/>
              </a:rPr>
              <a:t>{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700" b="1" dirty="0">
                <a:latin typeface="Courier New" panose="02070309020205020404" pitchFamily="49" charset="0"/>
              </a:rPr>
              <a:t>   </a:t>
            </a:r>
            <a:r>
              <a:rPr lang="ru-RU" altLang="ru-RU" sz="2700" b="1" dirty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700" b="1" dirty="0">
                <a:solidFill>
                  <a:srgbClr val="00CC00"/>
                </a:solidFill>
                <a:latin typeface="Courier New" panose="02070309020205020404" pitchFamily="49" charset="0"/>
              </a:rPr>
              <a:t>  код </a:t>
            </a:r>
            <a:r>
              <a:rPr lang="uk-UA" altLang="ru-RU" sz="2700" b="1" dirty="0" err="1">
                <a:solidFill>
                  <a:srgbClr val="00CC00"/>
                </a:solidFill>
                <a:latin typeface="Courier New" panose="02070309020205020404" pitchFamily="49" charset="0"/>
              </a:rPr>
              <a:t>операторного</a:t>
            </a:r>
            <a:r>
              <a:rPr lang="uk-UA" altLang="ru-RU" sz="2700" b="1" dirty="0">
                <a:solidFill>
                  <a:srgbClr val="00CC00"/>
                </a:solidFill>
                <a:latin typeface="Courier New" panose="02070309020205020404" pitchFamily="49" charset="0"/>
              </a:rPr>
              <a:t> методу</a:t>
            </a:r>
            <a:endParaRPr lang="ru-RU" altLang="ru-RU" sz="27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700" b="1" dirty="0">
                <a:latin typeface="Courier New" panose="02070309020205020404" pitchFamily="49" charset="0"/>
              </a:rPr>
              <a:t>}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700" dirty="0"/>
              <a:t>При цьому тип принаймні одного операнду має бути</a:t>
            </a:r>
            <a:r>
              <a:rPr lang="en-US" altLang="ru-RU" sz="2700" dirty="0"/>
              <a:t> </a:t>
            </a:r>
            <a:r>
              <a:rPr lang="uk-UA" altLang="ru-RU" sz="2700" dirty="0"/>
              <a:t>типом класу, для якого перевантажується операція.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altLang="ru-RU" sz="2700" dirty="0"/>
              <a:t>В результаті визначена операція  </a:t>
            </a:r>
            <a:r>
              <a:rPr lang="en-US" altLang="ru-RU" sz="2700" b="1" dirty="0">
                <a:latin typeface="Courier New" panose="02070309020205020404" pitchFamily="49" charset="0"/>
              </a:rPr>
              <a:t>A</a:t>
            </a:r>
            <a:r>
              <a:rPr lang="uk-UA" altLang="ru-RU" sz="2700" dirty="0"/>
              <a:t> </a:t>
            </a:r>
            <a:r>
              <a:rPr lang="en-US" altLang="ru-RU" sz="2700" b="1" dirty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700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700" b="1" dirty="0">
                <a:latin typeface="Courier New" panose="02070309020205020404" pitchFamily="49" charset="0"/>
              </a:rPr>
              <a:t>B</a:t>
            </a:r>
            <a:r>
              <a:rPr lang="uk-UA" altLang="ru-RU" sz="2700" b="1" dirty="0">
                <a:latin typeface="Courier New" panose="02070309020205020404" pitchFamily="49" charset="0"/>
              </a:rPr>
              <a:t>, </a:t>
            </a:r>
            <a:r>
              <a:rPr lang="uk-UA" altLang="ru-RU" sz="2700" dirty="0"/>
              <a:t>де</a:t>
            </a:r>
            <a:r>
              <a:rPr lang="uk-UA" altLang="ru-RU" sz="2700" b="1" dirty="0">
                <a:latin typeface="Arial Unicode MS" pitchFamily="34" charset="-128"/>
              </a:rPr>
              <a:t> </a:t>
            </a:r>
            <a:r>
              <a:rPr lang="en-US" altLang="ru-RU" sz="2700" b="1" dirty="0">
                <a:latin typeface="Courier New" panose="02070309020205020404" pitchFamily="49" charset="0"/>
              </a:rPr>
              <a:t>A</a:t>
            </a:r>
            <a:r>
              <a:rPr lang="uk-UA" altLang="ru-RU" sz="2700" b="1" dirty="0">
                <a:latin typeface="Courier New" panose="02070309020205020404" pitchFamily="49" charset="0"/>
              </a:rPr>
              <a:t> </a:t>
            </a:r>
            <a:r>
              <a:rPr lang="uk-UA" altLang="ru-RU" sz="2700" dirty="0"/>
              <a:t>або</a:t>
            </a:r>
            <a:r>
              <a:rPr lang="uk-UA" altLang="ru-RU" sz="2700" dirty="0">
                <a:latin typeface="Arial Unicode MS" pitchFamily="34" charset="-128"/>
              </a:rPr>
              <a:t>  </a:t>
            </a:r>
            <a:r>
              <a:rPr lang="en-US" altLang="ru-RU" sz="2700" b="1" dirty="0">
                <a:latin typeface="Courier New" panose="02070309020205020404" pitchFamily="49" charset="0"/>
              </a:rPr>
              <a:t>B</a:t>
            </a:r>
            <a:r>
              <a:rPr lang="uk-UA" altLang="ru-RU" sz="2700" dirty="0">
                <a:latin typeface="Arial Unicode MS" pitchFamily="34" charset="-128"/>
              </a:rPr>
              <a:t> – </a:t>
            </a:r>
            <a:r>
              <a:rPr lang="uk-UA" altLang="ru-RU" sz="2700" dirty="0"/>
              <a:t>екземпляри даного класу</a:t>
            </a:r>
            <a:r>
              <a:rPr lang="uk-UA" altLang="ru-RU" sz="2700" dirty="0">
                <a:latin typeface="Arial Unicode MS" pitchFamily="34" charset="-128"/>
              </a:rPr>
              <a:t>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700" dirty="0"/>
              <a:t>Така операція реально заміняється викликом методу</a:t>
            </a:r>
            <a:r>
              <a:rPr lang="uk-UA" altLang="ru-RU" sz="2700" dirty="0">
                <a:latin typeface="Arial Unicode MS" pitchFamily="34" charset="-128"/>
              </a:rPr>
              <a:t>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700" b="1" dirty="0" err="1">
                <a:latin typeface="Courier New" panose="02070309020205020404" pitchFamily="49" charset="0"/>
              </a:rPr>
              <a:t>ідентифікатор_класу</a:t>
            </a:r>
            <a:r>
              <a:rPr lang="uk-UA" altLang="ru-RU" sz="2700" b="1" dirty="0">
                <a:latin typeface="Courier New" panose="02070309020205020404" pitchFamily="49" charset="0"/>
              </a:rPr>
              <a:t>.</a:t>
            </a:r>
            <a:r>
              <a:rPr lang="en-US" altLang="ru-RU" sz="2700" b="1" dirty="0">
                <a:solidFill>
                  <a:srgbClr val="23A3DD"/>
                </a:solidFill>
                <a:latin typeface="Courier New" panose="02070309020205020404" pitchFamily="49" charset="0"/>
              </a:rPr>
              <a:t>operator</a:t>
            </a:r>
            <a:r>
              <a:rPr lang="en-US" altLang="ru-RU" sz="2700" b="1" dirty="0">
                <a:latin typeface="Courier New" panose="02070309020205020404" pitchFamily="49" charset="0"/>
              </a:rPr>
              <a:t> </a:t>
            </a:r>
            <a:r>
              <a:rPr lang="en-US" altLang="ru-RU" sz="2700" b="1" dirty="0">
                <a:solidFill>
                  <a:srgbClr val="E60000"/>
                </a:solidFill>
                <a:latin typeface="Courier New" panose="02070309020205020404" pitchFamily="49" charset="0"/>
              </a:rPr>
              <a:t>op</a:t>
            </a:r>
            <a:r>
              <a:rPr lang="uk-UA" altLang="ru-RU" sz="27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700" b="1" dirty="0">
                <a:latin typeface="Courier New" panose="02070309020205020404" pitchFamily="49" charset="0"/>
              </a:rPr>
              <a:t>(</a:t>
            </a:r>
            <a:r>
              <a:rPr lang="en-US" altLang="ru-RU" sz="2700" b="1" dirty="0">
                <a:latin typeface="Courier New" panose="02070309020205020404" pitchFamily="49" charset="0"/>
              </a:rPr>
              <a:t>A, B</a:t>
            </a:r>
            <a:r>
              <a:rPr lang="uk-UA" altLang="ru-RU" sz="2700" dirty="0">
                <a:latin typeface="Arial Unicode MS" pitchFamily="34" charset="-128"/>
              </a:rPr>
              <a:t> </a:t>
            </a:r>
            <a:r>
              <a:rPr lang="ru-RU" altLang="ru-RU" sz="2700" b="1" dirty="0">
                <a:latin typeface="Courier New" panose="02070309020205020404" pitchFamily="49" charset="0"/>
              </a:rPr>
              <a:t>).</a:t>
            </a:r>
          </a:p>
          <a:p>
            <a:pPr marL="0" indent="0" eaLnBrk="1" hangingPunct="1">
              <a:buFontTx/>
              <a:buNone/>
              <a:defRPr/>
            </a:pPr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3" cy="1930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altLang="ru-RU" sz="4200" dirty="0">
                <a:solidFill>
                  <a:schemeClr val="tx1"/>
                </a:solidFill>
              </a:rPr>
              <a:t>Перелік операцій мови С</a:t>
            </a:r>
            <a:r>
              <a:rPr lang="ru-RU" altLang="ru-RU" sz="4200" dirty="0">
                <a:solidFill>
                  <a:schemeClr val="tx1"/>
                </a:solidFill>
              </a:rPr>
              <a:t>#</a:t>
            </a:r>
            <a:r>
              <a:rPr lang="uk-UA" altLang="ru-RU" sz="4200" dirty="0">
                <a:solidFill>
                  <a:schemeClr val="tx1"/>
                </a:solidFill>
              </a:rPr>
              <a:t>,</a:t>
            </a:r>
            <a:r>
              <a:rPr lang="uk-UA" altLang="ru-RU" sz="4200" dirty="0">
                <a:solidFill>
                  <a:srgbClr val="FF0000"/>
                </a:solidFill>
              </a:rPr>
              <a:t> </a:t>
            </a:r>
            <a:r>
              <a:rPr lang="uk-UA" altLang="ru-RU" sz="4200" dirty="0" smtClean="0">
                <a:solidFill>
                  <a:srgbClr val="FF0000"/>
                </a:solidFill>
              </a:rPr>
              <a:t/>
            </a:r>
            <a:br>
              <a:rPr lang="uk-UA" altLang="ru-RU" sz="4200" dirty="0" smtClean="0">
                <a:solidFill>
                  <a:srgbClr val="FF0000"/>
                </a:solidFill>
              </a:rPr>
            </a:br>
            <a:r>
              <a:rPr lang="uk-UA" altLang="ru-RU" sz="4200" b="1" dirty="0" smtClean="0">
                <a:solidFill>
                  <a:schemeClr val="accent6">
                    <a:lumMod val="75000"/>
                  </a:schemeClr>
                </a:solidFill>
              </a:rPr>
              <a:t>не </a:t>
            </a:r>
            <a:r>
              <a:rPr lang="uk-UA" altLang="ru-RU" sz="4200" b="1" dirty="0">
                <a:solidFill>
                  <a:schemeClr val="accent6">
                    <a:lumMod val="75000"/>
                  </a:schemeClr>
                </a:solidFill>
              </a:rPr>
              <a:t>дозволених</a:t>
            </a:r>
            <a:r>
              <a:rPr lang="uk-UA" altLang="ru-RU" sz="4200" dirty="0">
                <a:solidFill>
                  <a:srgbClr val="FF0000"/>
                </a:solidFill>
              </a:rPr>
              <a:t> </a:t>
            </a:r>
            <a:r>
              <a:rPr lang="uk-UA" altLang="ru-RU" sz="4200" dirty="0">
                <a:solidFill>
                  <a:schemeClr val="tx1"/>
                </a:solidFill>
              </a:rPr>
              <a:t>до</a:t>
            </a:r>
            <a:r>
              <a:rPr lang="uk-UA" altLang="ru-RU" sz="4200" dirty="0">
                <a:solidFill>
                  <a:srgbClr val="FF0000"/>
                </a:solidFill>
              </a:rPr>
              <a:t> </a:t>
            </a:r>
            <a:r>
              <a:rPr lang="uk-UA" altLang="ru-RU" sz="4200" dirty="0">
                <a:solidFill>
                  <a:schemeClr val="tx1"/>
                </a:solidFill>
              </a:rPr>
              <a:t>перевантаження</a:t>
            </a:r>
            <a:r>
              <a:rPr lang="ru-RU" altLang="ru-RU" sz="4200" dirty="0">
                <a:solidFill>
                  <a:schemeClr val="tx1"/>
                </a:solidFill>
              </a:rPr>
              <a:t> </a:t>
            </a:r>
            <a:r>
              <a:rPr lang="uk-UA" altLang="ru-RU" sz="4200" dirty="0">
                <a:solidFill>
                  <a:schemeClr val="tx1"/>
                </a:solidFill>
                <a:latin typeface="Arial Unicode MS" pitchFamily="34" charset="-128"/>
              </a:rPr>
              <a:t>:</a:t>
            </a:r>
            <a:endParaRPr lang="ru-RU" sz="4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175"/>
            <a:ext cx="8229600" cy="317182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&amp;&amp;			||		</a:t>
            </a:r>
            <a:r>
              <a:rPr lang="en-US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</a:t>
            </a: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[]		</a:t>
            </a:r>
            <a:endParaRPr lang="en-US" altLang="ru-RU" sz="4000" b="1" dirty="0">
              <a:solidFill>
                <a:srgbClr val="23A3DD"/>
              </a:solidFill>
              <a:latin typeface="Courier New" panose="02070309020205020404" pitchFamily="49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()</a:t>
            </a:r>
            <a:r>
              <a:rPr lang="en-US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		new</a:t>
            </a: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	</a:t>
            </a:r>
            <a:r>
              <a:rPr lang="en-US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is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ru-RU" sz="4000" b="1" dirty="0" err="1">
                <a:solidFill>
                  <a:srgbClr val="23A3DD"/>
                </a:solidFill>
                <a:latin typeface="Courier New" panose="02070309020205020404" pitchFamily="49" charset="0"/>
              </a:rPr>
              <a:t>sizeof</a:t>
            </a:r>
            <a:r>
              <a:rPr lang="en-US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	</a:t>
            </a:r>
            <a:r>
              <a:rPr lang="en-US" altLang="ru-RU" sz="4000" b="1" dirty="0" err="1">
                <a:solidFill>
                  <a:srgbClr val="23A3DD"/>
                </a:solidFill>
                <a:latin typeface="Courier New" panose="02070309020205020404" pitchFamily="49" charset="0"/>
              </a:rPr>
              <a:t>typeof</a:t>
            </a: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	?</a:t>
            </a:r>
            <a:r>
              <a:rPr lang="en-US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: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-&gt;		</a:t>
            </a:r>
            <a:r>
              <a:rPr lang="en-US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</a:t>
            </a: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.		</a:t>
            </a:r>
            <a:r>
              <a:rPr lang="en-US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	</a:t>
            </a:r>
            <a:r>
              <a:rPr lang="ru-RU" altLang="ru-RU" sz="4000" b="1" dirty="0">
                <a:solidFill>
                  <a:srgbClr val="23A3DD"/>
                </a:solidFill>
                <a:latin typeface="Courier New" panose="02070309020205020404" pitchFamily="49" charset="0"/>
              </a:rPr>
              <a:t>=</a:t>
            </a:r>
          </a:p>
          <a:p>
            <a:pPr marL="0" indent="0" eaLnBrk="1" hangingPunct="1">
              <a:buFontTx/>
              <a:buNone/>
              <a:defRPr/>
            </a:pPr>
            <a:endParaRPr lang="ru-RU" altLang="ru-RU" dirty="0"/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191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altLang="ru-RU" sz="4800" b="1" dirty="0">
                <a:solidFill>
                  <a:srgbClr val="FFC000"/>
                </a:solidFill>
              </a:rPr>
              <a:t>Важливі зауваження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908050"/>
            <a:ext cx="8785225" cy="5689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uk-UA" altLang="ru-RU" sz="2500" dirty="0"/>
              <a:t>Разом із операцією присвоєння (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=</a:t>
            </a:r>
            <a:r>
              <a:rPr lang="uk-UA" altLang="ru-RU" sz="2500" dirty="0"/>
              <a:t>)</a:t>
            </a:r>
            <a:r>
              <a:rPr lang="en-US" altLang="ru-RU" sz="2500" dirty="0"/>
              <a:t> </a:t>
            </a:r>
            <a:r>
              <a:rPr lang="uk-UA" altLang="ru-RU" sz="2500" b="1" i="1" dirty="0"/>
              <a:t>не можуть</a:t>
            </a:r>
            <a:r>
              <a:rPr lang="uk-UA" altLang="ru-RU" sz="2500" dirty="0"/>
              <a:t> перевантажуватись і всі складені операції присвоєння на кшталт </a:t>
            </a:r>
            <a:r>
              <a:rPr lang="uk-UA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+=</a:t>
            </a:r>
            <a:r>
              <a:rPr lang="uk-UA" altLang="ru-RU" sz="2500" dirty="0"/>
              <a:t>. Проте можете бути впевненими, що якщо в класі перевантажена операція, наприклад, додавання (</a:t>
            </a:r>
            <a:r>
              <a:rPr lang="uk-UA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+</a:t>
            </a:r>
            <a:r>
              <a:rPr lang="uk-UA" altLang="ru-RU" sz="2500" dirty="0"/>
              <a:t>), то автоматично стає доступною для екземплярів класу і операція </a:t>
            </a:r>
            <a:r>
              <a:rPr lang="uk-UA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+=</a:t>
            </a:r>
            <a:r>
              <a:rPr lang="uk-UA" altLang="ru-RU" sz="2500" b="1" dirty="0">
                <a:latin typeface="Courier New" panose="02070309020205020404" pitchFamily="49" charset="0"/>
              </a:rPr>
              <a:t> </a:t>
            </a:r>
            <a:r>
              <a:rPr lang="en-US" altLang="ru-RU" sz="2500" dirty="0"/>
              <a:t/>
            </a:r>
            <a:br>
              <a:rPr lang="en-US" altLang="ru-RU" sz="2500" dirty="0"/>
            </a:br>
            <a:endParaRPr lang="uk-UA" altLang="ru-RU" sz="25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uk-UA" altLang="ru-RU" sz="2500" dirty="0"/>
              <a:t> Хоча логічні операції </a:t>
            </a:r>
            <a:r>
              <a:rPr lang="ru-RU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&amp;&amp;</a:t>
            </a:r>
            <a:r>
              <a:rPr lang="uk-UA" altLang="ru-RU" sz="2500" dirty="0"/>
              <a:t> та </a:t>
            </a:r>
            <a:r>
              <a:rPr lang="ru-RU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||</a:t>
            </a:r>
            <a:r>
              <a:rPr lang="uk-UA" altLang="ru-RU" sz="2500" dirty="0"/>
              <a:t> не перевантажуються, проте можна перевантажити операції </a:t>
            </a:r>
            <a:r>
              <a:rPr lang="ru-RU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&amp;</a:t>
            </a:r>
            <a:r>
              <a:rPr lang="uk-UA" altLang="ru-RU" sz="2500" dirty="0"/>
              <a:t>  та </a:t>
            </a:r>
            <a:r>
              <a:rPr lang="ru-RU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|</a:t>
            </a:r>
            <a:r>
              <a:rPr lang="uk-UA" altLang="ru-RU" sz="2500" dirty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altLang="ru-RU" sz="25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uk-UA" altLang="ru-RU" sz="2500" dirty="0"/>
              <a:t>Операції відношення </a:t>
            </a:r>
            <a:r>
              <a:rPr lang="en-US" altLang="ru-RU" sz="2500" dirty="0"/>
              <a:t> 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&gt;</a:t>
            </a:r>
            <a:r>
              <a:rPr lang="en-US" altLang="ru-RU" sz="2500" b="1" dirty="0">
                <a:solidFill>
                  <a:srgbClr val="0033CC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500" dirty="0"/>
              <a:t> та</a:t>
            </a:r>
            <a:r>
              <a:rPr lang="en-US" altLang="ru-RU" sz="2500" dirty="0"/>
              <a:t> </a:t>
            </a:r>
            <a:r>
              <a:rPr lang="uk-UA" altLang="ru-RU" sz="2500" dirty="0"/>
              <a:t> 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500" dirty="0"/>
              <a:t>, а також</a:t>
            </a:r>
            <a:r>
              <a:rPr lang="en-US" altLang="ru-RU" sz="2500" dirty="0"/>
              <a:t> </a:t>
            </a:r>
            <a:r>
              <a:rPr lang="uk-UA" altLang="ru-RU" sz="2500" dirty="0"/>
              <a:t> 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&gt;=</a:t>
            </a:r>
            <a:r>
              <a:rPr lang="en-US" altLang="ru-RU" sz="2500" b="1" dirty="0">
                <a:solidFill>
                  <a:srgbClr val="0033CC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500" dirty="0"/>
              <a:t> та</a:t>
            </a:r>
            <a:r>
              <a:rPr lang="en-US" altLang="ru-RU" sz="2500" dirty="0"/>
              <a:t> </a:t>
            </a:r>
            <a:r>
              <a:rPr lang="uk-UA" altLang="ru-RU" sz="2500" dirty="0">
                <a:solidFill>
                  <a:srgbClr val="42B0E2"/>
                </a:solidFill>
              </a:rPr>
              <a:t> 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&lt;= </a:t>
            </a:r>
            <a:r>
              <a:rPr lang="uk-UA" altLang="ru-RU" sz="2500" dirty="0">
                <a:solidFill>
                  <a:srgbClr val="42B0E2"/>
                </a:solidFill>
              </a:rPr>
              <a:t> </a:t>
            </a:r>
            <a:r>
              <a:rPr lang="uk-UA" altLang="ru-RU" sz="2500" dirty="0"/>
              <a:t>повинні перевантажуватись </a:t>
            </a:r>
            <a:r>
              <a:rPr lang="uk-UA" altLang="ru-RU" sz="2500" u="sng" dirty="0"/>
              <a:t>парами</a:t>
            </a:r>
            <a:r>
              <a:rPr lang="uk-UA" altLang="ru-RU" sz="2500" dirty="0"/>
              <a:t>.</a:t>
            </a:r>
            <a:r>
              <a:rPr lang="ru-RU" altLang="ru-RU" sz="2500" dirty="0"/>
              <a:t> </a:t>
            </a:r>
            <a:r>
              <a:rPr lang="en-US" altLang="ru-RU" sz="2500" dirty="0"/>
              <a:t/>
            </a:r>
            <a:br>
              <a:rPr lang="en-US" altLang="ru-RU" sz="2500" dirty="0"/>
            </a:br>
            <a:endParaRPr lang="uk-UA" altLang="ru-RU" sz="25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uk-UA" altLang="ru-RU" sz="2500" dirty="0"/>
              <a:t> Те саме стосується і  </a:t>
            </a:r>
            <a:r>
              <a:rPr lang="uk-UA" altLang="ru-RU" sz="2500" u="sng" dirty="0"/>
              <a:t>пари операцій</a:t>
            </a:r>
            <a:r>
              <a:rPr lang="uk-UA" altLang="ru-RU" sz="2500" dirty="0"/>
              <a:t> </a:t>
            </a:r>
            <a:r>
              <a:rPr lang="uk-UA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==</a:t>
            </a:r>
            <a:r>
              <a:rPr lang="en-US" altLang="ru-RU" sz="2500" b="1" dirty="0">
                <a:solidFill>
                  <a:srgbClr val="0033CC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500" dirty="0"/>
              <a:t> та</a:t>
            </a:r>
            <a:r>
              <a:rPr lang="en-US" altLang="ru-RU" sz="2500" dirty="0"/>
              <a:t> </a:t>
            </a:r>
            <a:r>
              <a:rPr lang="uk-UA" altLang="ru-RU" sz="2500" dirty="0"/>
              <a:t> </a:t>
            </a:r>
            <a:r>
              <a:rPr lang="uk-UA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!=</a:t>
            </a:r>
            <a:r>
              <a:rPr lang="uk-UA" altLang="ru-RU" sz="2500" dirty="0"/>
              <a:t>. Крім того разом з ними компілятор радитиме перевизначити (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override</a:t>
            </a:r>
            <a:r>
              <a:rPr lang="uk-UA" altLang="ru-RU" sz="2500" dirty="0"/>
              <a:t>) і функції базового класу 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Object</a:t>
            </a:r>
            <a:r>
              <a:rPr lang="en-US" altLang="ru-RU" sz="2500" dirty="0">
                <a:solidFill>
                  <a:srgbClr val="42B0E2"/>
                </a:solidFill>
              </a:rPr>
              <a:t>  </a:t>
            </a:r>
            <a:r>
              <a:rPr lang="en-US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Equals</a:t>
            </a:r>
            <a:r>
              <a:rPr lang="ru-RU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(</a:t>
            </a:r>
            <a:r>
              <a:rPr lang="en-US" altLang="ru-RU" sz="2500" b="1" noProof="1">
                <a:solidFill>
                  <a:srgbClr val="42B0E2"/>
                </a:solidFill>
                <a:latin typeface="Courier New" panose="02070309020205020404" pitchFamily="49" charset="0"/>
              </a:rPr>
              <a:t>object obj</a:t>
            </a:r>
            <a:r>
              <a:rPr lang="ru-RU" altLang="ru-RU" sz="2500" b="1" dirty="0">
                <a:solidFill>
                  <a:srgbClr val="42B0E2"/>
                </a:solidFill>
                <a:latin typeface="Courier New" panose="02070309020205020404" pitchFamily="49" charset="0"/>
              </a:rPr>
              <a:t>)</a:t>
            </a:r>
            <a:r>
              <a:rPr lang="en-US" altLang="ru-RU" sz="2500" dirty="0"/>
              <a:t> </a:t>
            </a:r>
            <a:r>
              <a:rPr lang="ru-RU" altLang="ru-RU" sz="2500" dirty="0"/>
              <a:t>  та  </a:t>
            </a:r>
            <a:r>
              <a:rPr lang="en-US" altLang="ru-RU" sz="2500" b="1" noProof="1">
                <a:solidFill>
                  <a:srgbClr val="42B0E2"/>
                </a:solidFill>
                <a:latin typeface="Courier New" panose="02070309020205020404" pitchFamily="49" charset="0"/>
              </a:rPr>
              <a:t>GetHashCode()</a:t>
            </a:r>
            <a:r>
              <a:rPr lang="ru-RU" altLang="ru-RU" sz="2500" dirty="0"/>
              <a:t>.</a:t>
            </a:r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583</TotalTime>
  <Words>276</Words>
  <Application>Microsoft Office PowerPoint</Application>
  <PresentationFormat>Экран (4:3)</PresentationFormat>
  <Paragraphs>44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Arial Unicode MS</vt:lpstr>
      <vt:lpstr>Calibri</vt:lpstr>
      <vt:lpstr>Corbel</vt:lpstr>
      <vt:lpstr>Courier New</vt:lpstr>
      <vt:lpstr>Wingdings</vt:lpstr>
      <vt:lpstr>Глубина</vt:lpstr>
      <vt:lpstr>Перевантаження операцій з класами</vt:lpstr>
      <vt:lpstr>Презентация PowerPoint</vt:lpstr>
      <vt:lpstr>Презентация PowerPoint</vt:lpstr>
      <vt:lpstr>Перелік операцій мови С#,  не дозволених до перевантаження :</vt:lpstr>
      <vt:lpstr>Важливі зауваження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Статичні члени класу.</dc:title>
  <dc:creator>KOTIK</dc:creator>
  <cp:lastModifiedBy>Admin</cp:lastModifiedBy>
  <cp:revision>52</cp:revision>
  <dcterms:created xsi:type="dcterms:W3CDTF">2009-12-03T11:30:01Z</dcterms:created>
  <dcterms:modified xsi:type="dcterms:W3CDTF">2023-11-09T18:54:05Z</dcterms:modified>
</cp:coreProperties>
</file>