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86" r:id="rId2"/>
    <p:sldId id="257" r:id="rId3"/>
    <p:sldId id="262" r:id="rId4"/>
    <p:sldId id="282" r:id="rId5"/>
    <p:sldId id="283" r:id="rId6"/>
    <p:sldId id="284" r:id="rId7"/>
    <p:sldId id="285" r:id="rId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EA00"/>
    <a:srgbClr val="009900"/>
    <a:srgbClr val="ACDCF2"/>
    <a:srgbClr val="AAEBF4"/>
    <a:srgbClr val="0000FF"/>
    <a:srgbClr val="339933"/>
    <a:srgbClr val="008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4464028"/>
            <a:ext cx="6858000" cy="1194650"/>
          </a:xfrm>
        </p:spPr>
        <p:txBody>
          <a:bodyPr wrap="none" anchor="t">
            <a:normAutofit/>
          </a:bodyPr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3829878"/>
            <a:ext cx="6858000" cy="618523"/>
          </a:xfrm>
        </p:spPr>
        <p:txBody>
          <a:bodyPr anchor="b">
            <a:normAutofit/>
          </a:bodyPr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CA5C21-349A-4455-9403-B42DCFC0560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784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187894-9342-4214-9387-FF4B95FC0A5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6135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353434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489399"/>
            <a:ext cx="7885509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187894-9342-4214-9387-FF4B95FC0A5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80421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365125"/>
            <a:ext cx="6977064" cy="2992904"/>
          </a:xfrm>
        </p:spPr>
        <p:txBody>
          <a:bodyPr anchor="ctr"/>
          <a:lstStyle>
            <a:lvl1pPr>
              <a:defRPr sz="33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650" y="4501729"/>
            <a:ext cx="7884318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187894-9342-4214-9387-FF4B95FC0A5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9" name="TextBox 8"/>
          <p:cNvSpPr txBox="1"/>
          <p:nvPr/>
        </p:nvSpPr>
        <p:spPr>
          <a:xfrm>
            <a:off x="833283" y="786824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28359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99309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326968"/>
            <a:ext cx="7886700" cy="2511835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850581"/>
            <a:ext cx="7885509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187894-9342-4214-9387-FF4B95FC0A5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935753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187894-9342-4214-9387-FF4B95FC0A5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66662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99064" y="4297503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99064" y="2256354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99064" y="4873766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748" y="4297503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256354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5733" y="4873765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53242" y="4297503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53241" y="2256354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53148" y="4873763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187894-9342-4214-9387-FF4B95FC0A5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117670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B41E32-E729-4A54-8E7F-B5DD58D34F8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63432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CCB9AC-76F0-4E3F-BA97-5E6C5D155B5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6221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E7823-B693-4AA1-AF60-D18D29510B3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7068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40899" y="4464028"/>
            <a:ext cx="6858000" cy="1194650"/>
          </a:xfrm>
        </p:spPr>
        <p:txBody>
          <a:bodyPr wrap="none" anchor="t">
            <a:normAutofit/>
          </a:bodyPr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40899" y="3829878"/>
            <a:ext cx="6858000" cy="617822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21B15C-581D-4486-93AF-01DC7B2DDC9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47120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0000" y="1825625"/>
            <a:ext cx="3768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880" y="1825625"/>
            <a:ext cx="377547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05C065-4A0F-41EA-9292-E8FA0E564B2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5211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681163"/>
            <a:ext cx="37689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0" y="2505075"/>
            <a:ext cx="376891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880" y="1681163"/>
            <a:ext cx="3776661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9880" y="2505075"/>
            <a:ext cx="377666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ADF966-50F8-474E-8C0D-3EBF6A030CA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5374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2120EE-8F6E-4F34-8AB3-A197C8B5815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9635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4A31E6-C070-440E-87F9-47CB92DF808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2885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C3DE74-93CB-4014-943E-46D06DA219C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62797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64CAB2-8CBD-4BC2-B34A-A72555374BF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8345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825625"/>
            <a:ext cx="76753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fld id="{82187894-9342-4214-9387-FF4B95FC0A5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927423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uk-UA" altLang="ru-RU" b="1" dirty="0">
                <a:solidFill>
                  <a:schemeClr val="accent6">
                    <a:lumMod val="75000"/>
                  </a:schemeClr>
                </a:solidFill>
              </a:rPr>
              <a:t>Основні оператори мови </a:t>
            </a:r>
            <a:r>
              <a:rPr lang="en-US" altLang="ru-RU" b="1" dirty="0">
                <a:solidFill>
                  <a:schemeClr val="accent6">
                    <a:lumMod val="75000"/>
                  </a:schemeClr>
                </a:solidFill>
              </a:rPr>
              <a:t>C#</a:t>
            </a:r>
            <a:endParaRPr lang="ru-RU" alt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908050"/>
            <a:ext cx="8435975" cy="568960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90000"/>
              </a:lnSpc>
              <a:buFontTx/>
              <a:buNone/>
              <a:defRPr/>
            </a:pPr>
            <a:r>
              <a:rPr lang="uk-UA" altLang="ru-RU" sz="2600" b="1" i="1" dirty="0"/>
              <a:t>Інструкцією</a:t>
            </a:r>
            <a:r>
              <a:rPr lang="uk-UA" altLang="ru-RU" sz="2600" dirty="0"/>
              <a:t> будемо називати вираз, що завершений </a:t>
            </a:r>
            <a:r>
              <a:rPr lang="uk-UA" altLang="ru-RU" sz="2600" b="1" i="1" dirty="0"/>
              <a:t>крапкою з комою</a:t>
            </a:r>
            <a:r>
              <a:rPr lang="uk-UA" altLang="ru-RU" sz="2600" dirty="0"/>
              <a:t>.</a:t>
            </a:r>
          </a:p>
          <a:p>
            <a:pPr marL="0" indent="0">
              <a:lnSpc>
                <a:spcPct val="90000"/>
              </a:lnSpc>
              <a:buFontTx/>
              <a:buNone/>
              <a:defRPr/>
            </a:pPr>
            <a:r>
              <a:rPr lang="uk-UA" altLang="ru-RU" sz="2600" dirty="0"/>
              <a:t>Хорошим тоном програмування будемо вважати написання не більше однієї інструкції в рядку</a:t>
            </a:r>
            <a:r>
              <a:rPr lang="en-US" altLang="ru-RU" sz="2600" dirty="0"/>
              <a:t>.</a:t>
            </a:r>
            <a:endParaRPr lang="uk-UA" altLang="ru-RU" sz="2600" dirty="0"/>
          </a:p>
          <a:p>
            <a:pPr marL="0" indent="0">
              <a:lnSpc>
                <a:spcPct val="90000"/>
              </a:lnSpc>
              <a:buFontTx/>
              <a:buNone/>
              <a:defRPr/>
            </a:pPr>
            <a:r>
              <a:rPr lang="uk-UA" altLang="ru-RU" sz="2600" dirty="0"/>
              <a:t>Із трьох основних операторів, яких достатньо для написання програми довільної складності (що це за оператори?) найпростіший оператор – </a:t>
            </a:r>
            <a:r>
              <a:rPr lang="uk-UA" altLang="ru-RU" sz="2600" b="1" i="1" dirty="0"/>
              <a:t>слідування</a:t>
            </a:r>
            <a:r>
              <a:rPr lang="uk-UA" altLang="ru-RU" sz="2600" dirty="0"/>
              <a:t> полягає у послідовному виконанні інструкцій програми.</a:t>
            </a:r>
          </a:p>
          <a:p>
            <a:pPr marL="0" indent="0">
              <a:lnSpc>
                <a:spcPct val="90000"/>
              </a:lnSpc>
              <a:buFontTx/>
              <a:buNone/>
              <a:defRPr/>
            </a:pPr>
            <a:r>
              <a:rPr lang="uk-UA" altLang="ru-RU" sz="2600" dirty="0"/>
              <a:t>Якщо синтаксис вимагає написання </a:t>
            </a:r>
            <a:r>
              <a:rPr lang="uk-UA" altLang="ru-RU" sz="2600" u="sng" dirty="0"/>
              <a:t>лише однієї інструкції</a:t>
            </a:r>
            <a:r>
              <a:rPr lang="uk-UA" altLang="ru-RU" sz="2600" dirty="0"/>
              <a:t>, а реально потрібно виконати більше – використовуємо </a:t>
            </a:r>
            <a:r>
              <a:rPr lang="uk-UA" altLang="ru-RU" sz="2600" u="sng" dirty="0"/>
              <a:t>блок інструкцій</a:t>
            </a:r>
            <a:r>
              <a:rPr lang="uk-UA" altLang="ru-RU" sz="2600" dirty="0"/>
              <a:t>, об'єднаних фігурними дужками:</a:t>
            </a:r>
          </a:p>
          <a:p>
            <a:pPr marL="0" indent="0">
              <a:lnSpc>
                <a:spcPct val="90000"/>
              </a:lnSpc>
              <a:buFontTx/>
              <a:buNone/>
              <a:defRPr/>
            </a:pPr>
            <a:r>
              <a:rPr lang="en-US" altLang="ru-RU" sz="2600" b="1" dirty="0">
                <a:latin typeface="Courier New" panose="02070309020205020404" pitchFamily="49" charset="0"/>
              </a:rPr>
              <a:t>{</a:t>
            </a:r>
          </a:p>
          <a:p>
            <a:pPr marL="0" indent="0">
              <a:lnSpc>
                <a:spcPct val="90000"/>
              </a:lnSpc>
              <a:buFontTx/>
              <a:buNone/>
              <a:defRPr/>
            </a:pPr>
            <a:r>
              <a:rPr lang="en-US" altLang="ru-RU" sz="2600" b="1" dirty="0">
                <a:latin typeface="Courier New" panose="02070309020205020404" pitchFamily="49" charset="0"/>
              </a:rPr>
              <a:t>   </a:t>
            </a:r>
            <a:r>
              <a:rPr lang="en-US" altLang="ru-RU" sz="2600" b="1" dirty="0">
                <a:solidFill>
                  <a:srgbClr val="00EA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600" b="1" dirty="0">
                <a:solidFill>
                  <a:srgbClr val="00EA00"/>
                </a:solidFill>
                <a:latin typeface="Courier New" panose="02070309020205020404" pitchFamily="49" charset="0"/>
              </a:rPr>
              <a:t>це блок інструкцій</a:t>
            </a:r>
            <a:endParaRPr lang="en-US" altLang="ru-RU" sz="2600" b="1" dirty="0">
              <a:solidFill>
                <a:srgbClr val="00EA0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90000"/>
              </a:lnSpc>
              <a:buFontTx/>
              <a:buNone/>
              <a:defRPr/>
            </a:pPr>
            <a:r>
              <a:rPr lang="en-US" altLang="ru-RU" sz="2600" b="1" dirty="0">
                <a:latin typeface="Courier New" panose="02070309020205020404" pitchFamily="49" charset="0"/>
              </a:rPr>
              <a:t>}</a:t>
            </a:r>
            <a:endParaRPr lang="ru-RU" altLang="ru-RU" sz="2600" b="1" dirty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08050"/>
            <a:ext cx="8208962" cy="5257254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3500" b="1" dirty="0"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  <a:r>
              <a:rPr lang="uk-UA" altLang="ru-RU" sz="3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uk-UA" altLang="ru-RU" sz="3500" b="1" dirty="0">
                <a:latin typeface="Calibri" panose="020F0502020204030204" pitchFamily="34" charset="0"/>
                <a:cs typeface="Calibri" panose="020F0502020204030204" pitchFamily="34" charset="0"/>
              </a:rPr>
              <a:t>Розгалуження (умовні конструкції)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800" dirty="0"/>
              <a:t>Синтаксис умовної конструкції: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600" b="1" dirty="0" err="1">
                <a:solidFill>
                  <a:srgbClr val="0070C0"/>
                </a:solidFill>
                <a:latin typeface="Courier New" panose="02070309020205020404" pitchFamily="49" charset="0"/>
              </a:rPr>
              <a:t>if</a:t>
            </a:r>
            <a:r>
              <a:rPr lang="uk-UA" altLang="ru-RU" sz="2600" b="1" dirty="0">
                <a:latin typeface="Courier New" panose="02070309020205020404" pitchFamily="49" charset="0"/>
              </a:rPr>
              <a:t> (&lt;умова&gt;) інструкція_1;</a:t>
            </a:r>
            <a:endParaRPr lang="en-US" altLang="ru-RU" sz="2600" b="1" dirty="0"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en-US" altLang="ru-RU" sz="2600" b="1" dirty="0">
                <a:solidFill>
                  <a:srgbClr val="0070C0"/>
                </a:solidFill>
                <a:latin typeface="Courier New" panose="02070309020205020404" pitchFamily="49" charset="0"/>
              </a:rPr>
              <a:t>else</a:t>
            </a:r>
            <a:r>
              <a:rPr lang="en-US" altLang="ru-RU" sz="2600" b="1" dirty="0">
                <a:latin typeface="Courier New" panose="02070309020205020404" pitchFamily="49" charset="0"/>
              </a:rPr>
              <a:t> </a:t>
            </a:r>
            <a:r>
              <a:rPr lang="uk-UA" altLang="ru-RU" sz="2600" b="1" dirty="0">
                <a:latin typeface="Courier New" panose="02070309020205020404" pitchFamily="49" charset="0"/>
              </a:rPr>
              <a:t>інструкція_2;</a:t>
            </a:r>
            <a:r>
              <a:rPr lang="ru-RU" altLang="ru-RU" sz="2600" b="1" dirty="0">
                <a:solidFill>
                  <a:srgbClr val="00EA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600" b="1" dirty="0" err="1">
                <a:solidFill>
                  <a:srgbClr val="00EA00"/>
                </a:solidFill>
                <a:latin typeface="Courier New" panose="02070309020205020404" pitchFamily="49" charset="0"/>
              </a:rPr>
              <a:t>необов</a:t>
            </a:r>
            <a:r>
              <a:rPr lang="ru-RU" altLang="ru-RU" sz="2600" b="1" dirty="0">
                <a:solidFill>
                  <a:srgbClr val="00EA00"/>
                </a:solidFill>
                <a:latin typeface="Courier New" panose="02070309020205020404" pitchFamily="49" charset="0"/>
              </a:rPr>
              <a:t>’</a:t>
            </a:r>
            <a:r>
              <a:rPr lang="uk-UA" altLang="ru-RU" sz="2600" b="1" dirty="0" err="1">
                <a:solidFill>
                  <a:srgbClr val="00EA00"/>
                </a:solidFill>
                <a:latin typeface="Courier New" panose="02070309020205020404" pitchFamily="49" charset="0"/>
              </a:rPr>
              <a:t>язкова</a:t>
            </a:r>
            <a:r>
              <a:rPr lang="en-US" altLang="ru-RU" sz="2600" b="1" dirty="0">
                <a:solidFill>
                  <a:srgbClr val="00EA00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600" b="1" dirty="0">
                <a:solidFill>
                  <a:srgbClr val="00EA00"/>
                </a:solidFill>
                <a:latin typeface="Courier New" panose="02070309020205020404" pitchFamily="49" charset="0"/>
              </a:rPr>
              <a:t>частина 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600" b="1" dirty="0">
                <a:latin typeface="Courier New" panose="02070309020205020404" pitchFamily="49" charset="0"/>
              </a:rPr>
              <a:t>або 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600" b="1" dirty="0" err="1">
                <a:solidFill>
                  <a:srgbClr val="0070C0"/>
                </a:solidFill>
                <a:latin typeface="Courier New" panose="02070309020205020404" pitchFamily="49" charset="0"/>
              </a:rPr>
              <a:t>if</a:t>
            </a:r>
            <a:r>
              <a:rPr lang="uk-UA" altLang="ru-RU" sz="2600" b="1" dirty="0">
                <a:latin typeface="Courier New" panose="02070309020205020404" pitchFamily="49" charset="0"/>
              </a:rPr>
              <a:t> (&lt;умова&gt;) 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600" b="1" dirty="0">
                <a:latin typeface="Courier New" panose="02070309020205020404" pitchFamily="49" charset="0"/>
              </a:rPr>
              <a:t>	{ </a:t>
            </a:r>
            <a:r>
              <a:rPr lang="uk-UA" altLang="ru-RU" sz="2600" b="1" dirty="0">
                <a:solidFill>
                  <a:srgbClr val="00EA00"/>
                </a:solidFill>
                <a:latin typeface="Courier New" panose="02070309020205020404" pitchFamily="49" charset="0"/>
              </a:rPr>
              <a:t>// блок інструкцій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600" b="1" dirty="0">
                <a:latin typeface="Courier New" panose="02070309020205020404" pitchFamily="49" charset="0"/>
              </a:rPr>
              <a:t>	}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600" b="1" dirty="0" err="1">
                <a:solidFill>
                  <a:srgbClr val="0070C0"/>
                </a:solidFill>
                <a:latin typeface="Courier New" panose="02070309020205020404" pitchFamily="49" charset="0"/>
              </a:rPr>
              <a:t>else</a:t>
            </a:r>
            <a:endParaRPr lang="uk-UA" altLang="ru-RU" sz="2600" b="1" dirty="0">
              <a:solidFill>
                <a:srgbClr val="0070C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600" b="1" dirty="0">
                <a:latin typeface="Courier New" panose="02070309020205020404" pitchFamily="49" charset="0"/>
              </a:rPr>
              <a:t>	{ </a:t>
            </a:r>
            <a:r>
              <a:rPr lang="uk-UA" altLang="ru-RU" sz="2600" b="1" dirty="0">
                <a:solidFill>
                  <a:srgbClr val="00EA00"/>
                </a:solidFill>
                <a:latin typeface="Courier New" panose="02070309020205020404" pitchFamily="49" charset="0"/>
              </a:rPr>
              <a:t>// блок інструкцій 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600" b="1" dirty="0">
                <a:latin typeface="Courier New" panose="02070309020205020404" pitchFamily="49" charset="0"/>
              </a:rPr>
              <a:t>	}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800" dirty="0"/>
              <a:t>Тут</a:t>
            </a:r>
            <a:r>
              <a:rPr lang="uk-UA" altLang="ru-RU" sz="2800" b="1" dirty="0">
                <a:latin typeface="Courier New" panose="02070309020205020404" pitchFamily="49" charset="0"/>
              </a:rPr>
              <a:t>  &lt;умова&gt; </a:t>
            </a:r>
            <a:r>
              <a:rPr lang="uk-UA" altLang="ru-RU" sz="2800" dirty="0">
                <a:latin typeface="Courier New" panose="02070309020205020404" pitchFamily="49" charset="0"/>
              </a:rPr>
              <a:t>- </a:t>
            </a:r>
            <a:r>
              <a:rPr lang="uk-UA" altLang="ru-RU" sz="2800" dirty="0"/>
              <a:t>це вираз типу</a:t>
            </a:r>
            <a:r>
              <a:rPr lang="uk-UA" altLang="ru-RU" sz="2800" dirty="0">
                <a:latin typeface="Courier New" panose="02070309020205020404" pitchFamily="49" charset="0"/>
              </a:rPr>
              <a:t> </a:t>
            </a:r>
            <a:r>
              <a:rPr lang="en-US" altLang="ru-RU" sz="2600" b="1" dirty="0">
                <a:solidFill>
                  <a:srgbClr val="0070C0"/>
                </a:solidFill>
                <a:latin typeface="Courier New" panose="02070309020205020404" pitchFamily="49" charset="0"/>
              </a:rPr>
              <a:t>bool</a:t>
            </a:r>
            <a:r>
              <a:rPr lang="ru-RU" altLang="ru-RU" sz="2800" b="1" dirty="0">
                <a:latin typeface="Courier New" panose="02070309020205020404" pitchFamily="49" charset="0"/>
              </a:rPr>
              <a:t>.</a:t>
            </a:r>
            <a:endParaRPr lang="en-US" altLang="ru-RU" sz="2800" b="1" dirty="0"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800" dirty="0"/>
              <a:t>Частина </a:t>
            </a:r>
            <a:r>
              <a:rPr lang="uk-UA" altLang="ru-RU" sz="2600" b="1" dirty="0" err="1">
                <a:solidFill>
                  <a:srgbClr val="0070C0"/>
                </a:solidFill>
                <a:latin typeface="Courier New" panose="02070309020205020404" pitchFamily="49" charset="0"/>
              </a:rPr>
              <a:t>else</a:t>
            </a:r>
            <a:r>
              <a:rPr lang="uk-UA" altLang="ru-RU" sz="2800" dirty="0"/>
              <a:t> може бути відсутня.	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6334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uk-UA" altLang="ru-RU" b="1" dirty="0" smtClean="0">
                <a:solidFill>
                  <a:schemeClr val="accent6">
                    <a:lumMod val="75000"/>
                  </a:schemeClr>
                </a:solidFill>
              </a:rPr>
              <a:t>Основні оператори мови </a:t>
            </a:r>
            <a:r>
              <a:rPr lang="en-US" altLang="ru-RU" b="1" dirty="0" smtClean="0">
                <a:solidFill>
                  <a:schemeClr val="accent6">
                    <a:lumMod val="75000"/>
                  </a:schemeClr>
                </a:solidFill>
              </a:rPr>
              <a:t>C#</a:t>
            </a:r>
            <a:endParaRPr lang="ru-RU" alt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260350"/>
            <a:ext cx="8642350" cy="633730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2. Перемикач (конструкція вибору)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400" dirty="0"/>
              <a:t>Синтаксис перемикача: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solidFill>
                  <a:srgbClr val="0070C0"/>
                </a:solidFill>
                <a:latin typeface="Courier New" panose="02070309020205020404" pitchFamily="49" charset="0"/>
              </a:rPr>
              <a:t>switch</a:t>
            </a:r>
            <a:r>
              <a:rPr lang="uk-UA" altLang="ru-RU" sz="2400" b="1" dirty="0">
                <a:latin typeface="Courier New" panose="02070309020205020404" pitchFamily="49" charset="0"/>
              </a:rPr>
              <a:t> (&lt;вираз&gt;)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400" b="1" dirty="0">
                <a:latin typeface="Courier New" panose="02070309020205020404" pitchFamily="49" charset="0"/>
              </a:rPr>
              <a:t>{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400" b="1" dirty="0">
                <a:latin typeface="Courier New" panose="02070309020205020404" pitchFamily="49" charset="0"/>
              </a:rPr>
              <a:t>   </a:t>
            </a:r>
            <a:r>
              <a:rPr lang="en-US" altLang="ru-RU" sz="2400" b="1" dirty="0">
                <a:solidFill>
                  <a:srgbClr val="0070C0"/>
                </a:solidFill>
                <a:latin typeface="Courier New" panose="02070309020205020404" pitchFamily="49" charset="0"/>
              </a:rPr>
              <a:t>case</a:t>
            </a:r>
            <a:r>
              <a:rPr lang="uk-UA" altLang="ru-RU" sz="2400" b="1" dirty="0">
                <a:latin typeface="Courier New" panose="02070309020205020404" pitchFamily="49" charset="0"/>
              </a:rPr>
              <a:t> &lt;константа_1&gt; : &lt;інструкції&gt;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400" b="1" dirty="0">
                <a:latin typeface="Courier New" panose="02070309020205020404" pitchFamily="49" charset="0"/>
              </a:rPr>
              <a:t>  </a:t>
            </a:r>
            <a:r>
              <a:rPr lang="en-US" altLang="ru-RU" sz="2400" b="1" dirty="0">
                <a:latin typeface="Courier New" panose="02070309020205020404" pitchFamily="49" charset="0"/>
              </a:rPr>
              <a:t>                       </a:t>
            </a:r>
            <a:r>
              <a:rPr lang="en-US" altLang="ru-RU" sz="2400" b="1" dirty="0">
                <a:solidFill>
                  <a:srgbClr val="0070C0"/>
                </a:solidFill>
                <a:latin typeface="Courier New" panose="02070309020205020404" pitchFamily="49" charset="0"/>
              </a:rPr>
              <a:t>break</a:t>
            </a:r>
            <a:r>
              <a:rPr lang="uk-UA" altLang="ru-RU" sz="2400" b="1" dirty="0">
                <a:latin typeface="Courier New" panose="02070309020205020404" pitchFamily="49" charset="0"/>
              </a:rPr>
              <a:t>;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400" b="1" dirty="0">
                <a:latin typeface="Courier New" panose="02070309020205020404" pitchFamily="49" charset="0"/>
              </a:rPr>
              <a:t>   </a:t>
            </a:r>
            <a:r>
              <a:rPr lang="en-US" altLang="ru-RU" sz="2400" b="1" dirty="0">
                <a:solidFill>
                  <a:srgbClr val="0070C0"/>
                </a:solidFill>
                <a:latin typeface="Courier New" panose="02070309020205020404" pitchFamily="49" charset="0"/>
              </a:rPr>
              <a:t>case</a:t>
            </a:r>
            <a:r>
              <a:rPr lang="uk-UA" altLang="ru-RU" sz="2400" b="1" dirty="0">
                <a:latin typeface="Courier New" panose="02070309020205020404" pitchFamily="49" charset="0"/>
              </a:rPr>
              <a:t> &lt;константа_2&gt; : &lt;інструкції&gt;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400" b="1" dirty="0">
                <a:latin typeface="Courier New" panose="02070309020205020404" pitchFamily="49" charset="0"/>
              </a:rPr>
              <a:t> 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                      </a:t>
            </a:r>
            <a:r>
              <a:rPr lang="en-US" altLang="ru-RU" sz="2400" b="1" dirty="0" smtClean="0">
                <a:solidFill>
                  <a:srgbClr val="0070C0"/>
                </a:solidFill>
                <a:latin typeface="Courier New" panose="02070309020205020404" pitchFamily="49" charset="0"/>
              </a:rPr>
              <a:t>break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;</a:t>
            </a:r>
            <a:endParaRPr lang="uk-UA" altLang="ru-RU" sz="2400" b="1" dirty="0"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4000" b="1" dirty="0">
                <a:latin typeface="Courier New" panose="02070309020205020404" pitchFamily="49" charset="0"/>
              </a:rPr>
              <a:t>…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400" b="1" dirty="0">
                <a:latin typeface="Courier New" panose="02070309020205020404" pitchFamily="49" charset="0"/>
              </a:rPr>
              <a:t>   </a:t>
            </a:r>
            <a:r>
              <a:rPr lang="en-US" altLang="ru-RU" b="1" dirty="0">
                <a:solidFill>
                  <a:srgbClr val="0070C0"/>
                </a:solidFill>
                <a:latin typeface="Courier New" panose="02070309020205020404" pitchFamily="49" charset="0"/>
              </a:rPr>
              <a:t>case</a:t>
            </a:r>
            <a:r>
              <a:rPr lang="uk-UA" altLang="ru-RU" sz="2400" b="1" dirty="0">
                <a:latin typeface="Courier New" panose="02070309020205020404" pitchFamily="49" charset="0"/>
              </a:rPr>
              <a:t> &lt;константа_</a:t>
            </a:r>
            <a:r>
              <a:rPr lang="en-US" altLang="ru-RU" sz="2400" b="1" dirty="0">
                <a:latin typeface="Courier New" panose="02070309020205020404" pitchFamily="49" charset="0"/>
              </a:rPr>
              <a:t>n</a:t>
            </a:r>
            <a:r>
              <a:rPr lang="uk-UA" altLang="ru-RU" sz="2400" b="1" dirty="0">
                <a:latin typeface="Courier New" panose="02070309020205020404" pitchFamily="49" charset="0"/>
              </a:rPr>
              <a:t>&gt; : &lt;інструкції&gt;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400" b="1" dirty="0">
                <a:latin typeface="Courier New" panose="02070309020205020404" pitchFamily="49" charset="0"/>
              </a:rPr>
              <a:t>                         </a:t>
            </a:r>
            <a:r>
              <a:rPr lang="en-US" altLang="ru-RU" b="1" dirty="0">
                <a:solidFill>
                  <a:srgbClr val="0070C0"/>
                </a:solidFill>
                <a:latin typeface="Courier New" panose="02070309020205020404" pitchFamily="49" charset="0"/>
              </a:rPr>
              <a:t>break</a:t>
            </a:r>
            <a:r>
              <a:rPr lang="uk-UA" altLang="ru-RU" sz="2400" b="1" dirty="0">
                <a:latin typeface="Courier New" panose="02070309020205020404" pitchFamily="49" charset="0"/>
              </a:rPr>
              <a:t>;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400" b="1" dirty="0">
                <a:latin typeface="Courier New" panose="02070309020205020404" pitchFamily="49" charset="0"/>
              </a:rPr>
              <a:t>  </a:t>
            </a:r>
            <a:r>
              <a:rPr lang="uk-UA" altLang="ru-RU" sz="2400" b="1" dirty="0">
                <a:solidFill>
                  <a:srgbClr val="339933"/>
                </a:solidFill>
                <a:latin typeface="Courier New" panose="02070309020205020404" pitchFamily="49" charset="0"/>
              </a:rPr>
              <a:t>// наступна частина необов’язкова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400" b="1" dirty="0">
                <a:latin typeface="Courier New" panose="02070309020205020404" pitchFamily="49" charset="0"/>
              </a:rPr>
              <a:t>   </a:t>
            </a:r>
            <a:r>
              <a:rPr lang="en-US" altLang="ru-RU" b="1" dirty="0">
                <a:solidFill>
                  <a:srgbClr val="0070C0"/>
                </a:solidFill>
                <a:latin typeface="Courier New" panose="02070309020205020404" pitchFamily="49" charset="0"/>
              </a:rPr>
              <a:t>default</a:t>
            </a:r>
            <a:r>
              <a:rPr lang="en-US" altLang="ru-RU" sz="2400" b="1" dirty="0">
                <a:latin typeface="Courier New" panose="02070309020205020404" pitchFamily="49" charset="0"/>
              </a:rPr>
              <a:t> </a:t>
            </a:r>
            <a:r>
              <a:rPr lang="uk-UA" altLang="ru-RU" sz="2400" b="1" dirty="0">
                <a:latin typeface="Courier New" panose="02070309020205020404" pitchFamily="49" charset="0"/>
              </a:rPr>
              <a:t>: &lt;інструкції&gt; </a:t>
            </a:r>
            <a:r>
              <a:rPr lang="en-US" altLang="ru-RU" b="1" dirty="0">
                <a:solidFill>
                  <a:srgbClr val="0070C0"/>
                </a:solidFill>
                <a:latin typeface="Courier New" panose="02070309020205020404" pitchFamily="49" charset="0"/>
              </a:rPr>
              <a:t>break</a:t>
            </a:r>
            <a:r>
              <a:rPr lang="uk-UA" altLang="ru-RU" sz="2400" b="1" dirty="0">
                <a:latin typeface="Courier New" panose="02070309020205020404" pitchFamily="49" charset="0"/>
              </a:rPr>
              <a:t>;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400" b="1" dirty="0">
                <a:latin typeface="Courier New" panose="02070309020205020404" pitchFamily="49" charset="0"/>
              </a:rPr>
              <a:t>}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600" dirty="0"/>
              <a:t>Тут</a:t>
            </a:r>
            <a:r>
              <a:rPr lang="uk-UA" altLang="ru-RU" sz="2600" b="1" dirty="0">
                <a:latin typeface="Courier New" panose="02070309020205020404" pitchFamily="49" charset="0"/>
              </a:rPr>
              <a:t>  &lt;вираз&gt; - </a:t>
            </a:r>
            <a:r>
              <a:rPr lang="uk-UA" altLang="ru-RU" sz="2600" b="1" dirty="0"/>
              <a:t>це вираз </a:t>
            </a:r>
            <a:r>
              <a:rPr lang="uk-UA" altLang="ru-RU" sz="2600" b="1" u="sng" dirty="0"/>
              <a:t>цілого</a:t>
            </a:r>
            <a:r>
              <a:rPr lang="uk-UA" altLang="ru-RU" sz="2600" b="1" dirty="0"/>
              <a:t> або </a:t>
            </a:r>
            <a:r>
              <a:rPr lang="uk-UA" altLang="ru-RU" sz="2600" b="1" u="sng" dirty="0"/>
              <a:t>символьного</a:t>
            </a:r>
            <a:r>
              <a:rPr lang="uk-UA" altLang="ru-RU" sz="2600" b="1" dirty="0"/>
              <a:t> типу</a:t>
            </a:r>
            <a:r>
              <a:rPr lang="en-US" altLang="ru-RU" sz="2600" b="1" dirty="0"/>
              <a:t>    (</a:t>
            </a:r>
            <a:r>
              <a:rPr lang="uk-UA" altLang="ru-RU" sz="2600" b="1" dirty="0"/>
              <a:t>але </a:t>
            </a:r>
            <a:r>
              <a:rPr lang="uk-UA" altLang="ru-RU" sz="2600" b="1" u="sng" dirty="0"/>
              <a:t>не дійсного</a:t>
            </a:r>
            <a:r>
              <a:rPr lang="uk-UA" altLang="ru-RU" sz="2600" b="1" dirty="0"/>
              <a:t> типу!</a:t>
            </a:r>
            <a:r>
              <a:rPr lang="en-US" altLang="ru-RU" sz="2600" b="1" dirty="0"/>
              <a:t>)</a:t>
            </a:r>
            <a:r>
              <a:rPr lang="ru-RU" altLang="ru-RU" sz="2600" b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idx="1"/>
          </p:nvPr>
        </p:nvSpPr>
        <p:spPr>
          <a:xfrm>
            <a:off x="251520" y="332656"/>
            <a:ext cx="8642350" cy="633730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90000"/>
              </a:lnSpc>
              <a:buFontTx/>
              <a:buNone/>
              <a:defRPr/>
            </a:pPr>
            <a:r>
              <a:rPr lang="uk-UA" alt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3. Цикл</a:t>
            </a:r>
            <a:r>
              <a:rPr lang="uk-UA" altLang="ru-RU" sz="2800" b="1" dirty="0"/>
              <a:t>  </a:t>
            </a:r>
            <a:r>
              <a:rPr lang="en-US" altLang="ru-RU" sz="3200" b="1" dirty="0">
                <a:solidFill>
                  <a:srgbClr val="0070C0"/>
                </a:solidFill>
                <a:latin typeface="Courier New" panose="02070309020205020404" pitchFamily="49" charset="0"/>
              </a:rPr>
              <a:t>for</a:t>
            </a:r>
            <a:endParaRPr lang="uk-UA" altLang="ru-RU" sz="3200" b="1" dirty="0">
              <a:solidFill>
                <a:srgbClr val="0070C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90000"/>
              </a:lnSpc>
              <a:buFontTx/>
              <a:buNone/>
              <a:defRPr/>
            </a:pPr>
            <a:r>
              <a:rPr lang="uk-UA" altLang="ru-RU" sz="2200" dirty="0"/>
              <a:t>Синтаксис </a:t>
            </a:r>
            <a:r>
              <a:rPr lang="ru-RU" altLang="ru-RU" sz="2200" dirty="0"/>
              <a:t>циклу </a:t>
            </a:r>
            <a:r>
              <a:rPr lang="en-US" altLang="ru-RU" sz="2200" b="1" dirty="0">
                <a:solidFill>
                  <a:srgbClr val="0070C0"/>
                </a:solidFill>
                <a:latin typeface="Courier New" panose="02070309020205020404" pitchFamily="49" charset="0"/>
              </a:rPr>
              <a:t>for</a:t>
            </a:r>
            <a:r>
              <a:rPr lang="uk-UA" altLang="ru-RU" sz="2200" dirty="0"/>
              <a:t>:</a:t>
            </a:r>
          </a:p>
          <a:p>
            <a:pPr marL="0" indent="0">
              <a:lnSpc>
                <a:spcPct val="90000"/>
              </a:lnSpc>
              <a:buFontTx/>
              <a:buNone/>
              <a:defRPr/>
            </a:pPr>
            <a:r>
              <a:rPr lang="en-US" altLang="ru-RU" sz="2200" b="1" dirty="0">
                <a:solidFill>
                  <a:srgbClr val="0070C0"/>
                </a:solidFill>
                <a:latin typeface="Courier New" panose="02070309020205020404" pitchFamily="49" charset="0"/>
              </a:rPr>
              <a:t>for</a:t>
            </a:r>
            <a:r>
              <a:rPr lang="uk-UA" altLang="ru-RU" sz="2200" dirty="0"/>
              <a:t> (&lt;вираз</a:t>
            </a:r>
            <a:r>
              <a:rPr lang="ru-RU" altLang="ru-RU" sz="2200" dirty="0"/>
              <a:t>_1</a:t>
            </a:r>
            <a:r>
              <a:rPr lang="uk-UA" altLang="ru-RU" sz="2200" dirty="0"/>
              <a:t>&gt;; &lt;вираз</a:t>
            </a:r>
            <a:r>
              <a:rPr lang="ru-RU" altLang="ru-RU" sz="2200" dirty="0"/>
              <a:t>_2</a:t>
            </a:r>
            <a:r>
              <a:rPr lang="uk-UA" altLang="ru-RU" sz="2200" dirty="0"/>
              <a:t>&gt;; &lt;вираз</a:t>
            </a:r>
            <a:r>
              <a:rPr lang="ru-RU" altLang="ru-RU" sz="2200" dirty="0"/>
              <a:t>_3</a:t>
            </a:r>
            <a:r>
              <a:rPr lang="uk-UA" altLang="ru-RU" sz="2200" dirty="0"/>
              <a:t>&gt;) &lt;інструкція</a:t>
            </a:r>
            <a:r>
              <a:rPr lang="ru-RU" altLang="ru-RU" sz="2200" dirty="0"/>
              <a:t>_</a:t>
            </a:r>
            <a:r>
              <a:rPr lang="uk-UA" altLang="ru-RU" sz="2200" dirty="0"/>
              <a:t>циклу&gt;;</a:t>
            </a:r>
          </a:p>
          <a:p>
            <a:pPr marL="0" indent="0">
              <a:lnSpc>
                <a:spcPct val="90000"/>
              </a:lnSpc>
              <a:buFontTx/>
              <a:buNone/>
              <a:defRPr/>
            </a:pPr>
            <a:r>
              <a:rPr lang="uk-UA" altLang="ru-RU" sz="2200" dirty="0"/>
              <a:t>або</a:t>
            </a:r>
            <a:endParaRPr lang="en-US" altLang="ru-RU" sz="2200" dirty="0"/>
          </a:p>
          <a:p>
            <a:pPr marL="0" indent="0">
              <a:lnSpc>
                <a:spcPct val="90000"/>
              </a:lnSpc>
              <a:buFontTx/>
              <a:buNone/>
              <a:defRPr/>
            </a:pPr>
            <a:r>
              <a:rPr lang="en-US" altLang="ru-RU" sz="2200" b="1" dirty="0">
                <a:solidFill>
                  <a:srgbClr val="0070C0"/>
                </a:solidFill>
                <a:latin typeface="Courier New" panose="02070309020205020404" pitchFamily="49" charset="0"/>
              </a:rPr>
              <a:t>for</a:t>
            </a:r>
            <a:r>
              <a:rPr lang="uk-UA" altLang="ru-RU" sz="2200" dirty="0"/>
              <a:t> (&lt;вираз</a:t>
            </a:r>
            <a:r>
              <a:rPr lang="ru-RU" altLang="ru-RU" sz="2200" dirty="0"/>
              <a:t>_1</a:t>
            </a:r>
            <a:r>
              <a:rPr lang="uk-UA" altLang="ru-RU" sz="2200" dirty="0"/>
              <a:t>&gt;; &lt;вираз</a:t>
            </a:r>
            <a:r>
              <a:rPr lang="ru-RU" altLang="ru-RU" sz="2200" dirty="0"/>
              <a:t>_2</a:t>
            </a:r>
            <a:r>
              <a:rPr lang="uk-UA" altLang="ru-RU" sz="2200" dirty="0"/>
              <a:t>&gt;; &lt;вираз</a:t>
            </a:r>
            <a:r>
              <a:rPr lang="ru-RU" altLang="ru-RU" sz="2200" dirty="0"/>
              <a:t>_3</a:t>
            </a:r>
            <a:r>
              <a:rPr lang="uk-UA" altLang="ru-RU" sz="2200" dirty="0"/>
              <a:t>&gt;) </a:t>
            </a:r>
          </a:p>
          <a:p>
            <a:pPr marL="0" indent="0">
              <a:lnSpc>
                <a:spcPct val="50000"/>
              </a:lnSpc>
              <a:buFontTx/>
              <a:buNone/>
              <a:defRPr/>
            </a:pPr>
            <a:r>
              <a:rPr lang="uk-UA" altLang="ru-RU" sz="2200" dirty="0"/>
              <a:t>	</a:t>
            </a:r>
            <a:r>
              <a:rPr lang="ru-RU" altLang="ru-RU" sz="2200" b="1" dirty="0">
                <a:latin typeface="Courier New" panose="02070309020205020404" pitchFamily="49" charset="0"/>
              </a:rPr>
              <a:t>{</a:t>
            </a:r>
          </a:p>
          <a:p>
            <a:pPr marL="0" indent="0">
              <a:lnSpc>
                <a:spcPct val="50000"/>
              </a:lnSpc>
              <a:buFontTx/>
              <a:buNone/>
              <a:defRPr/>
            </a:pPr>
            <a:r>
              <a:rPr lang="ru-RU" altLang="ru-RU" sz="2200" dirty="0"/>
              <a:t>	</a:t>
            </a:r>
            <a:r>
              <a:rPr lang="uk-UA" altLang="ru-RU" sz="2200" dirty="0"/>
              <a:t>&lt;група інструкцій&gt;;</a:t>
            </a:r>
            <a:endParaRPr lang="ru-RU" altLang="ru-RU" sz="2200" dirty="0"/>
          </a:p>
          <a:p>
            <a:pPr marL="0" indent="0">
              <a:lnSpc>
                <a:spcPct val="50000"/>
              </a:lnSpc>
              <a:buFontTx/>
              <a:buNone/>
              <a:defRPr/>
            </a:pPr>
            <a:r>
              <a:rPr lang="ru-RU" altLang="ru-RU" sz="2200" dirty="0"/>
              <a:t>	</a:t>
            </a:r>
            <a:r>
              <a:rPr lang="ru-RU" altLang="ru-RU" sz="2200" b="1" dirty="0">
                <a:latin typeface="Courier New" panose="02070309020205020404" pitchFamily="49" charset="0"/>
              </a:rPr>
              <a:t>}</a:t>
            </a:r>
            <a:endParaRPr lang="uk-UA" altLang="ru-RU" sz="2200" b="1" dirty="0">
              <a:latin typeface="Courier New" panose="02070309020205020404" pitchFamily="49" charset="0"/>
            </a:endParaRPr>
          </a:p>
          <a:p>
            <a:pPr marL="0" indent="0">
              <a:lnSpc>
                <a:spcPct val="90000"/>
              </a:lnSpc>
              <a:buFontTx/>
              <a:buNone/>
              <a:defRPr/>
            </a:pPr>
            <a:r>
              <a:rPr lang="uk-UA" altLang="ru-RU" sz="2200" dirty="0"/>
              <a:t>&lt;вираз</a:t>
            </a:r>
            <a:r>
              <a:rPr lang="ru-RU" altLang="ru-RU" sz="2200" dirty="0"/>
              <a:t>_1</a:t>
            </a:r>
            <a:r>
              <a:rPr lang="uk-UA" altLang="ru-RU" sz="2200" dirty="0"/>
              <a:t>&gt; </a:t>
            </a:r>
            <a:r>
              <a:rPr lang="en-US" altLang="ru-RU" sz="2200" dirty="0"/>
              <a:t>–</a:t>
            </a:r>
            <a:r>
              <a:rPr lang="ru-RU" altLang="ru-RU" sz="2200" dirty="0"/>
              <a:t> </a:t>
            </a:r>
            <a:r>
              <a:rPr lang="ru-RU" altLang="ru-RU" sz="2200" dirty="0" err="1"/>
              <a:t>це</a:t>
            </a:r>
            <a:r>
              <a:rPr lang="uk-UA" altLang="ru-RU" sz="2200" dirty="0"/>
              <a:t> </a:t>
            </a:r>
            <a:r>
              <a:rPr lang="uk-UA" altLang="ru-RU" sz="2200" b="1" i="1" dirty="0">
                <a:solidFill>
                  <a:srgbClr val="FF3300"/>
                </a:solidFill>
              </a:rPr>
              <a:t>ініціалізація</a:t>
            </a:r>
            <a:r>
              <a:rPr lang="uk-UA" altLang="ru-RU" sz="2200" dirty="0"/>
              <a:t> циклу, </a:t>
            </a:r>
          </a:p>
          <a:p>
            <a:pPr marL="0" indent="0">
              <a:lnSpc>
                <a:spcPct val="90000"/>
              </a:lnSpc>
              <a:buFontTx/>
              <a:buNone/>
              <a:defRPr/>
            </a:pPr>
            <a:r>
              <a:rPr lang="uk-UA" altLang="ru-RU" sz="2200" dirty="0"/>
              <a:t>&lt;вираз</a:t>
            </a:r>
            <a:r>
              <a:rPr lang="ru-RU" altLang="ru-RU" sz="2200" dirty="0"/>
              <a:t>_</a:t>
            </a:r>
            <a:r>
              <a:rPr lang="uk-UA" altLang="ru-RU" sz="2200" dirty="0"/>
              <a:t>2&gt;  визначає умову </a:t>
            </a:r>
            <a:r>
              <a:rPr lang="uk-UA" altLang="ru-RU" sz="2200" b="1" i="1" dirty="0">
                <a:solidFill>
                  <a:srgbClr val="FF3300"/>
                </a:solidFill>
              </a:rPr>
              <a:t>продовження</a:t>
            </a:r>
            <a:r>
              <a:rPr lang="uk-UA" altLang="ru-RU" sz="2200" dirty="0"/>
              <a:t> циклу, </a:t>
            </a:r>
          </a:p>
          <a:p>
            <a:pPr marL="0" indent="0">
              <a:lnSpc>
                <a:spcPct val="90000"/>
              </a:lnSpc>
              <a:buFontTx/>
              <a:buNone/>
              <a:defRPr/>
            </a:pPr>
            <a:r>
              <a:rPr lang="uk-UA" altLang="ru-RU" sz="2200" dirty="0"/>
              <a:t>&lt;вираз</a:t>
            </a:r>
            <a:r>
              <a:rPr lang="ru-RU" altLang="ru-RU" sz="2200" dirty="0"/>
              <a:t>_</a:t>
            </a:r>
            <a:r>
              <a:rPr lang="uk-UA" altLang="ru-RU" sz="2200" dirty="0"/>
              <a:t>3&gt; </a:t>
            </a:r>
            <a:r>
              <a:rPr lang="en-US" altLang="ru-RU" sz="2200" dirty="0"/>
              <a:t>–</a:t>
            </a:r>
            <a:r>
              <a:rPr lang="uk-UA" altLang="ru-RU" sz="2200" b="1" i="1" dirty="0"/>
              <a:t> </a:t>
            </a:r>
            <a:r>
              <a:rPr lang="uk-UA" altLang="ru-RU" sz="2200" b="1" i="1" dirty="0">
                <a:solidFill>
                  <a:srgbClr val="FF3300"/>
                </a:solidFill>
              </a:rPr>
              <a:t>ітерація</a:t>
            </a:r>
            <a:r>
              <a:rPr lang="uk-UA" altLang="ru-RU" sz="2200" dirty="0"/>
              <a:t> циклу. </a:t>
            </a:r>
          </a:p>
          <a:p>
            <a:pPr marL="0" indent="0">
              <a:lnSpc>
                <a:spcPct val="90000"/>
              </a:lnSpc>
              <a:buFontTx/>
              <a:buNone/>
              <a:defRPr/>
            </a:pPr>
            <a:r>
              <a:rPr lang="uk-UA" altLang="ru-RU" sz="2200" dirty="0"/>
              <a:t>Будь-який з виразів може бути </a:t>
            </a:r>
            <a:r>
              <a:rPr lang="uk-UA" altLang="ru-RU" sz="2200" b="1" i="1" dirty="0">
                <a:solidFill>
                  <a:srgbClr val="FF3300"/>
                </a:solidFill>
              </a:rPr>
              <a:t>відсутнім</a:t>
            </a:r>
            <a:r>
              <a:rPr lang="uk-UA" altLang="ru-RU" sz="2200" dirty="0"/>
              <a:t>.</a:t>
            </a:r>
            <a:endParaRPr lang="en-US" altLang="ru-RU" sz="2200" dirty="0"/>
          </a:p>
          <a:p>
            <a:pPr marL="0" indent="0">
              <a:lnSpc>
                <a:spcPct val="90000"/>
              </a:lnSpc>
              <a:buFontTx/>
              <a:buNone/>
              <a:defRPr/>
            </a:pPr>
            <a:r>
              <a:rPr lang="uk-UA" altLang="ru-RU" sz="2200" u="sng" dirty="0"/>
              <a:t>Порядок виконання</a:t>
            </a:r>
            <a:r>
              <a:rPr lang="uk-UA" altLang="ru-RU" sz="2200" dirty="0"/>
              <a:t> циклу </a:t>
            </a:r>
            <a:r>
              <a:rPr lang="en-US" altLang="ru-RU" sz="2200" b="1" dirty="0">
                <a:solidFill>
                  <a:srgbClr val="0070C0"/>
                </a:solidFill>
                <a:latin typeface="Courier New" panose="02070309020205020404" pitchFamily="49" charset="0"/>
              </a:rPr>
              <a:t>for</a:t>
            </a:r>
            <a:r>
              <a:rPr lang="uk-UA" altLang="ru-RU" sz="2200" dirty="0"/>
              <a:t>:</a:t>
            </a:r>
          </a:p>
          <a:p>
            <a:pPr marL="0" indent="0">
              <a:lnSpc>
                <a:spcPct val="90000"/>
              </a:lnSpc>
              <a:buFontTx/>
              <a:buAutoNum type="arabicPeriod"/>
              <a:defRPr/>
            </a:pPr>
            <a:r>
              <a:rPr lang="uk-UA" altLang="ru-RU" sz="2200" dirty="0"/>
              <a:t>  Обчислюється &lt;вираз_1&gt; .</a:t>
            </a:r>
          </a:p>
          <a:p>
            <a:pPr marL="0" indent="0">
              <a:lnSpc>
                <a:spcPct val="90000"/>
              </a:lnSpc>
              <a:buFontTx/>
              <a:buAutoNum type="arabicPeriod"/>
              <a:defRPr/>
            </a:pPr>
            <a:r>
              <a:rPr lang="uk-UA" altLang="ru-RU" sz="2200" dirty="0"/>
              <a:t>  Обчислюється &lt;вираз_2&gt; . Якщо він має значення </a:t>
            </a:r>
            <a:r>
              <a:rPr lang="en-US" altLang="ru-RU" sz="2200" b="1" dirty="0">
                <a:solidFill>
                  <a:srgbClr val="0070C0"/>
                </a:solidFill>
                <a:latin typeface="Courier New" panose="02070309020205020404" pitchFamily="49" charset="0"/>
              </a:rPr>
              <a:t>false</a:t>
            </a:r>
            <a:r>
              <a:rPr lang="uk-UA" altLang="ru-RU" sz="2200" dirty="0"/>
              <a:t>, то дія циклу закінчується. Інакше виконується &lt;</a:t>
            </a:r>
            <a:r>
              <a:rPr lang="uk-UA" altLang="ru-RU" sz="2200" dirty="0" err="1"/>
              <a:t>інструкція_циклу</a:t>
            </a:r>
            <a:r>
              <a:rPr lang="uk-UA" altLang="ru-RU" sz="2200" dirty="0"/>
              <a:t>&gt;. </a:t>
            </a:r>
          </a:p>
          <a:p>
            <a:pPr marL="0" indent="0">
              <a:lnSpc>
                <a:spcPct val="90000"/>
              </a:lnSpc>
              <a:buFontTx/>
              <a:buAutoNum type="arabicPeriod"/>
              <a:defRPr/>
            </a:pPr>
            <a:r>
              <a:rPr lang="uk-UA" altLang="ru-RU" sz="2200" dirty="0"/>
              <a:t>  Обчислюється &lt;вираз_3&gt; .</a:t>
            </a:r>
          </a:p>
          <a:p>
            <a:pPr marL="0" indent="0">
              <a:lnSpc>
                <a:spcPct val="90000"/>
              </a:lnSpc>
              <a:buFontTx/>
              <a:buAutoNum type="arabicPeriod"/>
              <a:defRPr/>
            </a:pPr>
            <a:r>
              <a:rPr lang="uk-UA" altLang="ru-RU" sz="2200" dirty="0"/>
              <a:t>  Відбувається перехід до кроку 2.</a:t>
            </a:r>
            <a:endParaRPr lang="ru-RU" alt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idx="1"/>
          </p:nvPr>
        </p:nvSpPr>
        <p:spPr>
          <a:xfrm>
            <a:off x="250825" y="260350"/>
            <a:ext cx="8642350" cy="63373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uk-UA" alt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. Цикл  </a:t>
            </a:r>
            <a:r>
              <a:rPr lang="en-US" altLang="ru-RU" sz="3200" b="1" dirty="0">
                <a:solidFill>
                  <a:srgbClr val="0070C0"/>
                </a:solidFill>
                <a:latin typeface="Courier New" panose="02070309020205020404" pitchFamily="49" charset="0"/>
              </a:rPr>
              <a:t>while</a:t>
            </a:r>
          </a:p>
          <a:p>
            <a:pPr marL="0" indent="0">
              <a:buFontTx/>
              <a:buNone/>
              <a:defRPr/>
            </a:pPr>
            <a:endParaRPr lang="uk-UA" altLang="ru-RU" sz="2800" b="1" dirty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600" dirty="0"/>
              <a:t>Синтаксис </a:t>
            </a:r>
            <a:r>
              <a:rPr lang="ru-RU" altLang="ru-RU" sz="2600" dirty="0"/>
              <a:t>циклу </a:t>
            </a:r>
            <a:r>
              <a:rPr lang="en-US" altLang="ru-RU" sz="2600" b="1" dirty="0">
                <a:solidFill>
                  <a:srgbClr val="0070C0"/>
                </a:solidFill>
                <a:latin typeface="Courier New" panose="02070309020205020404" pitchFamily="49" charset="0"/>
              </a:rPr>
              <a:t>whil</a:t>
            </a:r>
            <a:r>
              <a:rPr lang="en-US" altLang="ru-RU" sz="2600" b="1" dirty="0">
                <a:solidFill>
                  <a:srgbClr val="0000FF"/>
                </a:solidFill>
                <a:latin typeface="Courier New" panose="02070309020205020404" pitchFamily="49" charset="0"/>
              </a:rPr>
              <a:t>e</a:t>
            </a:r>
            <a:r>
              <a:rPr lang="uk-UA" altLang="ru-RU" sz="2600" dirty="0"/>
              <a:t>:</a:t>
            </a:r>
          </a:p>
          <a:p>
            <a:pPr marL="0" indent="0">
              <a:buFontTx/>
              <a:buNone/>
              <a:defRPr/>
            </a:pPr>
            <a:r>
              <a:rPr lang="en-US" altLang="ru-RU" sz="2600" b="1" dirty="0">
                <a:solidFill>
                  <a:srgbClr val="0070C0"/>
                </a:solidFill>
                <a:latin typeface="Courier New" panose="02070309020205020404" pitchFamily="49" charset="0"/>
              </a:rPr>
              <a:t>while</a:t>
            </a:r>
            <a:r>
              <a:rPr lang="uk-UA" altLang="ru-RU" sz="2600" b="1" dirty="0"/>
              <a:t> </a:t>
            </a:r>
            <a:r>
              <a:rPr lang="uk-UA" altLang="ru-RU" sz="2600" dirty="0"/>
              <a:t>(&lt;умова&gt;) &lt;інструкція</a:t>
            </a:r>
            <a:r>
              <a:rPr lang="ru-RU" altLang="ru-RU" sz="2600" dirty="0"/>
              <a:t>_</a:t>
            </a:r>
            <a:r>
              <a:rPr lang="uk-UA" altLang="ru-RU" sz="2600" dirty="0"/>
              <a:t>циклу&gt;;</a:t>
            </a:r>
          </a:p>
          <a:p>
            <a:pPr marL="0" indent="0">
              <a:buFontTx/>
              <a:buNone/>
              <a:defRPr/>
            </a:pPr>
            <a:r>
              <a:rPr lang="uk-UA" altLang="ru-RU" sz="2600" dirty="0"/>
              <a:t>або</a:t>
            </a:r>
            <a:endParaRPr lang="en-US" altLang="ru-RU" sz="2600" b="1" dirty="0"/>
          </a:p>
          <a:p>
            <a:pPr marL="0" indent="0">
              <a:buFontTx/>
              <a:buNone/>
              <a:defRPr/>
            </a:pPr>
            <a:r>
              <a:rPr lang="en-US" altLang="ru-RU" sz="2600" b="1" dirty="0">
                <a:solidFill>
                  <a:srgbClr val="0070C0"/>
                </a:solidFill>
                <a:latin typeface="Courier New" panose="02070309020205020404" pitchFamily="49" charset="0"/>
              </a:rPr>
              <a:t>while</a:t>
            </a:r>
            <a:r>
              <a:rPr lang="uk-UA" altLang="ru-RU" sz="2600" b="1" dirty="0">
                <a:solidFill>
                  <a:srgbClr val="0070C0"/>
                </a:solidFill>
              </a:rPr>
              <a:t> </a:t>
            </a:r>
            <a:r>
              <a:rPr lang="uk-UA" altLang="ru-RU" sz="2600" b="1" dirty="0">
                <a:latin typeface="Courier New" panose="02070309020205020404" pitchFamily="49" charset="0"/>
              </a:rPr>
              <a:t>(&lt;умова&gt;)  </a:t>
            </a:r>
          </a:p>
          <a:p>
            <a:pPr marL="0" indent="0">
              <a:buFontTx/>
              <a:buNone/>
              <a:defRPr/>
            </a:pPr>
            <a:r>
              <a:rPr lang="uk-UA" altLang="ru-RU" sz="2600" b="1" dirty="0">
                <a:latin typeface="Courier New" panose="02070309020205020404" pitchFamily="49" charset="0"/>
              </a:rPr>
              <a:t>	</a:t>
            </a:r>
            <a:r>
              <a:rPr lang="ru-RU" altLang="ru-RU" sz="2600" b="1" dirty="0">
                <a:latin typeface="Courier New" panose="02070309020205020404" pitchFamily="49" charset="0"/>
              </a:rPr>
              <a:t>{</a:t>
            </a:r>
          </a:p>
          <a:p>
            <a:pPr marL="0" indent="0">
              <a:buFontTx/>
              <a:buNone/>
              <a:defRPr/>
            </a:pPr>
            <a:r>
              <a:rPr lang="ru-RU" altLang="ru-RU" sz="2600" b="1" dirty="0">
                <a:latin typeface="Courier New" panose="02070309020205020404" pitchFamily="49" charset="0"/>
              </a:rPr>
              <a:t>	</a:t>
            </a:r>
            <a:r>
              <a:rPr lang="uk-UA" altLang="ru-RU" sz="2600" b="1" dirty="0">
                <a:latin typeface="Courier New" panose="02070309020205020404" pitchFamily="49" charset="0"/>
              </a:rPr>
              <a:t>&lt;група інструкцій&gt;;</a:t>
            </a:r>
            <a:endParaRPr lang="ru-RU" altLang="ru-RU" sz="2600" b="1" dirty="0">
              <a:latin typeface="Courier New" panose="020703090202050204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ru-RU" altLang="ru-RU" sz="2600" b="1" dirty="0">
                <a:latin typeface="Courier New" panose="02070309020205020404" pitchFamily="49" charset="0"/>
              </a:rPr>
              <a:t>	}</a:t>
            </a:r>
            <a:endParaRPr lang="uk-UA" altLang="ru-RU" sz="2600" b="1" dirty="0">
              <a:latin typeface="Courier New" panose="020703090202050204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uk-UA" altLang="ru-RU" sz="2600" dirty="0"/>
              <a:t>Тут </a:t>
            </a:r>
            <a:r>
              <a:rPr lang="uk-UA" altLang="ru-RU" sz="2600" b="1" dirty="0">
                <a:latin typeface="Courier New" panose="02070309020205020404" pitchFamily="49" charset="0"/>
              </a:rPr>
              <a:t>&lt;умова&gt;</a:t>
            </a:r>
            <a:r>
              <a:rPr lang="uk-UA" altLang="ru-RU" sz="2600" dirty="0"/>
              <a:t>  –- це  вираз типу </a:t>
            </a:r>
            <a:r>
              <a:rPr lang="en-US" altLang="ru-RU" sz="2600" b="1" dirty="0">
                <a:solidFill>
                  <a:srgbClr val="0070C0"/>
                </a:solidFill>
                <a:latin typeface="Courier New" panose="02070309020205020404" pitchFamily="49" charset="0"/>
              </a:rPr>
              <a:t>bool</a:t>
            </a:r>
            <a:r>
              <a:rPr lang="ru-RU" altLang="ru-RU" sz="2600" dirty="0"/>
              <a:t>, </a:t>
            </a:r>
            <a:r>
              <a:rPr lang="uk-UA" altLang="ru-RU" sz="2600" dirty="0"/>
              <a:t>що визначає умову </a:t>
            </a:r>
            <a:r>
              <a:rPr lang="uk-UA" altLang="ru-RU" sz="2600" b="1" i="1" dirty="0">
                <a:solidFill>
                  <a:srgbClr val="FF3300"/>
                </a:solidFill>
              </a:rPr>
              <a:t>продовження</a:t>
            </a:r>
            <a:r>
              <a:rPr lang="uk-UA" altLang="ru-RU" sz="2600" dirty="0"/>
              <a:t> циклу. </a:t>
            </a:r>
            <a:endParaRPr lang="ru-RU" alt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idx="1"/>
          </p:nvPr>
        </p:nvSpPr>
        <p:spPr>
          <a:xfrm>
            <a:off x="250825" y="260350"/>
            <a:ext cx="8642350" cy="63373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uk-UA" alt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. Цикл</a:t>
            </a:r>
            <a:r>
              <a:rPr lang="uk-UA" altLang="ru-RU" sz="2800" b="1" dirty="0"/>
              <a:t> </a:t>
            </a:r>
            <a:r>
              <a:rPr lang="uk-UA" altLang="ru-RU" sz="2800" b="1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3200" b="1" dirty="0">
                <a:solidFill>
                  <a:srgbClr val="0070C0"/>
                </a:solidFill>
                <a:latin typeface="Courier New" panose="02070309020205020404" pitchFamily="49" charset="0"/>
              </a:rPr>
              <a:t>do-while</a:t>
            </a:r>
          </a:p>
          <a:p>
            <a:pPr marL="0" indent="0">
              <a:buFontTx/>
              <a:buNone/>
              <a:defRPr/>
            </a:pPr>
            <a:endParaRPr lang="uk-UA" altLang="ru-RU" sz="2800" b="1" dirty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400" dirty="0"/>
              <a:t>Синтаксис </a:t>
            </a:r>
            <a:r>
              <a:rPr lang="ru-RU" altLang="ru-RU" sz="2400" dirty="0"/>
              <a:t>циклу </a:t>
            </a:r>
            <a:r>
              <a:rPr lang="en-US" altLang="ru-RU" sz="2400" b="1" dirty="0">
                <a:solidFill>
                  <a:srgbClr val="0070C0"/>
                </a:solidFill>
                <a:latin typeface="Courier New" panose="02070309020205020404" pitchFamily="49" charset="0"/>
              </a:rPr>
              <a:t>do-while</a:t>
            </a:r>
            <a:r>
              <a:rPr lang="uk-UA" altLang="ru-RU" sz="2400" dirty="0"/>
              <a:t>:</a:t>
            </a:r>
          </a:p>
          <a:p>
            <a:pPr marL="0" indent="0">
              <a:buFontTx/>
              <a:buNone/>
              <a:defRPr/>
            </a:pPr>
            <a:r>
              <a:rPr lang="en-US" altLang="ru-RU" sz="2400" b="1" dirty="0">
                <a:solidFill>
                  <a:srgbClr val="0070C0"/>
                </a:solidFill>
                <a:latin typeface="Courier New" panose="02070309020205020404" pitchFamily="49" charset="0"/>
              </a:rPr>
              <a:t>do</a:t>
            </a:r>
            <a:r>
              <a:rPr lang="en-US" altLang="ru-RU" sz="2400" dirty="0"/>
              <a:t> </a:t>
            </a:r>
            <a:r>
              <a:rPr lang="uk-UA" altLang="ru-RU" sz="2400" dirty="0"/>
              <a:t>&lt;</a:t>
            </a:r>
            <a:r>
              <a:rPr lang="uk-UA" altLang="ru-RU" sz="2400" dirty="0" err="1"/>
              <a:t>інструкція_циклу</a:t>
            </a:r>
            <a:r>
              <a:rPr lang="uk-UA" altLang="ru-RU" sz="2400" dirty="0"/>
              <a:t>&gt;</a:t>
            </a:r>
            <a:endParaRPr lang="en-US" altLang="ru-RU" sz="2400" dirty="0"/>
          </a:p>
          <a:p>
            <a:pPr marL="0" indent="0">
              <a:buFontTx/>
              <a:buNone/>
              <a:defRPr/>
            </a:pPr>
            <a:r>
              <a:rPr lang="en-US" altLang="ru-RU" sz="2400" b="1" dirty="0">
                <a:solidFill>
                  <a:srgbClr val="0070C0"/>
                </a:solidFill>
                <a:latin typeface="Courier New" panose="02070309020205020404" pitchFamily="49" charset="0"/>
              </a:rPr>
              <a:t>while</a:t>
            </a:r>
            <a:r>
              <a:rPr lang="en-US" altLang="ru-RU" sz="2400" dirty="0"/>
              <a:t> </a:t>
            </a:r>
            <a:r>
              <a:rPr lang="uk-UA" altLang="ru-RU" sz="2400" dirty="0"/>
              <a:t>(&lt;умова&gt;);</a:t>
            </a:r>
            <a:endParaRPr lang="en-US" altLang="ru-RU" sz="2400" dirty="0"/>
          </a:p>
          <a:p>
            <a:pPr marL="0" indent="0">
              <a:buFontTx/>
              <a:buNone/>
              <a:defRPr/>
            </a:pPr>
            <a:endParaRPr lang="uk-UA" altLang="ru-RU" sz="2400" dirty="0"/>
          </a:p>
          <a:p>
            <a:pPr marL="0" indent="0">
              <a:buFontTx/>
              <a:buNone/>
              <a:defRPr/>
            </a:pPr>
            <a:r>
              <a:rPr lang="uk-UA" altLang="ru-RU" sz="2400" dirty="0"/>
              <a:t>або</a:t>
            </a:r>
            <a:endParaRPr lang="en-US" altLang="ru-RU" sz="2400" dirty="0"/>
          </a:p>
          <a:p>
            <a:pPr marL="0" indent="0">
              <a:buFontTx/>
              <a:buNone/>
              <a:defRPr/>
            </a:pPr>
            <a:r>
              <a:rPr lang="en-US" altLang="ru-RU" sz="2400" b="1" dirty="0">
                <a:solidFill>
                  <a:srgbClr val="0070C0"/>
                </a:solidFill>
                <a:latin typeface="Courier New" panose="02070309020205020404" pitchFamily="49" charset="0"/>
              </a:rPr>
              <a:t>do</a:t>
            </a:r>
            <a:r>
              <a:rPr lang="en-US" altLang="ru-RU" sz="2400" dirty="0"/>
              <a:t> </a:t>
            </a:r>
            <a:r>
              <a:rPr lang="uk-UA" altLang="ru-RU" sz="2400" dirty="0"/>
              <a:t> </a:t>
            </a:r>
          </a:p>
          <a:p>
            <a:pPr marL="0" indent="0">
              <a:buFontTx/>
              <a:buNone/>
              <a:defRPr/>
            </a:pPr>
            <a:r>
              <a:rPr lang="uk-UA" altLang="ru-RU" sz="2400" dirty="0"/>
              <a:t>	</a:t>
            </a:r>
            <a:r>
              <a:rPr lang="ru-RU" altLang="ru-RU" sz="2400" b="1" dirty="0">
                <a:latin typeface="Courier New" panose="02070309020205020404" pitchFamily="49" charset="0"/>
              </a:rPr>
              <a:t>{</a:t>
            </a:r>
          </a:p>
          <a:p>
            <a:pPr marL="0" indent="0">
              <a:buFontTx/>
              <a:buNone/>
              <a:defRPr/>
            </a:pPr>
            <a:r>
              <a:rPr lang="ru-RU" altLang="ru-RU" sz="2400" dirty="0"/>
              <a:t>	</a:t>
            </a:r>
            <a:r>
              <a:rPr lang="en-US" altLang="ru-RU" sz="2400" dirty="0"/>
              <a:t> </a:t>
            </a:r>
            <a:r>
              <a:rPr lang="uk-UA" altLang="ru-RU" sz="2400" dirty="0"/>
              <a:t>&lt;група інструкцій&gt;;</a:t>
            </a:r>
            <a:endParaRPr lang="ru-RU" altLang="ru-RU" sz="2400" dirty="0"/>
          </a:p>
          <a:p>
            <a:pPr marL="0" indent="0">
              <a:buFontTx/>
              <a:buNone/>
              <a:defRPr/>
            </a:pPr>
            <a:r>
              <a:rPr lang="ru-RU" altLang="ru-RU" sz="2400" dirty="0"/>
              <a:t>	</a:t>
            </a:r>
            <a:r>
              <a:rPr lang="ru-RU" altLang="ru-RU" sz="2400" b="1" dirty="0">
                <a:latin typeface="Courier New" panose="02070309020205020404" pitchFamily="49" charset="0"/>
              </a:rPr>
              <a:t>}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altLang="ru-RU" sz="2400" b="1" dirty="0">
                <a:solidFill>
                  <a:srgbClr val="0070C0"/>
                </a:solidFill>
                <a:latin typeface="Courier New" panose="02070309020205020404" pitchFamily="49" charset="0"/>
              </a:rPr>
              <a:t>while</a:t>
            </a:r>
            <a:r>
              <a:rPr lang="uk-UA" altLang="ru-RU" sz="2400" dirty="0"/>
              <a:t> (&lt;умова&gt;)</a:t>
            </a:r>
            <a:r>
              <a:rPr lang="en-US" altLang="ru-RU" sz="2400" dirty="0"/>
              <a:t>;</a:t>
            </a:r>
            <a:endParaRPr lang="uk-UA" altLang="ru-RU" sz="2400" dirty="0"/>
          </a:p>
          <a:p>
            <a:pPr marL="0" indent="0">
              <a:buFontTx/>
              <a:buNone/>
              <a:defRPr/>
            </a:pPr>
            <a:r>
              <a:rPr lang="uk-UA" altLang="ru-RU" sz="2600" dirty="0"/>
              <a:t>Тут </a:t>
            </a:r>
            <a:r>
              <a:rPr lang="uk-UA" altLang="ru-RU" sz="2600" b="1" dirty="0">
                <a:latin typeface="Courier New" panose="02070309020205020404" pitchFamily="49" charset="0"/>
              </a:rPr>
              <a:t>&lt;умова&gt;</a:t>
            </a:r>
            <a:r>
              <a:rPr lang="uk-UA" altLang="ru-RU" sz="2600" dirty="0"/>
              <a:t>  –- це  вираз типу </a:t>
            </a:r>
            <a:r>
              <a:rPr lang="en-US" altLang="ru-RU" sz="2600" b="1" dirty="0">
                <a:solidFill>
                  <a:srgbClr val="0070C0"/>
                </a:solidFill>
                <a:latin typeface="Courier New" panose="02070309020205020404" pitchFamily="49" charset="0"/>
              </a:rPr>
              <a:t>bool</a:t>
            </a:r>
            <a:r>
              <a:rPr lang="ru-RU" altLang="ru-RU" sz="2600" dirty="0"/>
              <a:t>, </a:t>
            </a:r>
            <a:r>
              <a:rPr lang="uk-UA" altLang="ru-RU" sz="2600" dirty="0"/>
              <a:t>що визначає умову </a:t>
            </a:r>
            <a:r>
              <a:rPr lang="uk-UA" altLang="ru-RU" sz="2600" b="1" i="1" dirty="0">
                <a:solidFill>
                  <a:srgbClr val="FF3300"/>
                </a:solidFill>
              </a:rPr>
              <a:t>продовження</a:t>
            </a:r>
            <a:r>
              <a:rPr lang="uk-UA" altLang="ru-RU" sz="2600" dirty="0"/>
              <a:t> циклу.</a:t>
            </a:r>
            <a:endParaRPr lang="ru-RU" alt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idx="1"/>
          </p:nvPr>
        </p:nvSpPr>
        <p:spPr>
          <a:xfrm>
            <a:off x="611188" y="404813"/>
            <a:ext cx="7993062" cy="4319587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ru-RU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uk-UA" altLang="ru-RU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Інструкції </a:t>
            </a:r>
            <a:r>
              <a:rPr lang="en-US" altLang="ru-RU" sz="3200" b="1" dirty="0" smtClean="0">
                <a:solidFill>
                  <a:srgbClr val="0070C0"/>
                </a:solidFill>
                <a:latin typeface="Courier New" panose="02070309020205020404" pitchFamily="49" charset="0"/>
              </a:rPr>
              <a:t>break</a:t>
            </a:r>
            <a:r>
              <a:rPr lang="en-US" altLang="ru-RU" sz="3200" b="1" dirty="0">
                <a:solidFill>
                  <a:srgbClr val="0070C0"/>
                </a:solidFill>
                <a:latin typeface="Courier New" panose="02070309020205020404" pitchFamily="49" charset="0"/>
              </a:rPr>
              <a:t>;</a:t>
            </a:r>
            <a:r>
              <a:rPr lang="en-US" altLang="ru-RU" b="1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та</a:t>
            </a:r>
            <a:r>
              <a:rPr lang="uk-UA" altLang="ru-RU" b="1" dirty="0"/>
              <a:t> </a:t>
            </a:r>
            <a:r>
              <a:rPr lang="en-US" altLang="ru-RU" b="1" dirty="0" smtClean="0"/>
              <a:t> </a:t>
            </a:r>
            <a:r>
              <a:rPr lang="en-US" altLang="ru-RU" sz="3200" b="1" dirty="0" smtClean="0">
                <a:solidFill>
                  <a:srgbClr val="0070C0"/>
                </a:solidFill>
                <a:latin typeface="Courier New" panose="02070309020205020404" pitchFamily="49" charset="0"/>
              </a:rPr>
              <a:t>continue</a:t>
            </a:r>
            <a:r>
              <a:rPr lang="en-US" altLang="ru-RU" sz="3200" b="1" dirty="0">
                <a:solidFill>
                  <a:srgbClr val="0070C0"/>
                </a:solidFill>
                <a:latin typeface="Courier New" panose="02070309020205020404" pitchFamily="49" charset="0"/>
              </a:rPr>
              <a:t>;</a:t>
            </a:r>
            <a:endParaRPr lang="uk-UA" altLang="ru-RU" sz="3200" b="1" dirty="0">
              <a:solidFill>
                <a:srgbClr val="0070C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uk-UA" altLang="ru-RU" dirty="0"/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800" dirty="0"/>
              <a:t>Якщо в тілі будь-якого циклу зустрілась інструкція </a:t>
            </a:r>
            <a:r>
              <a:rPr lang="en-US" altLang="ru-RU" sz="2800" b="1" dirty="0">
                <a:solidFill>
                  <a:srgbClr val="0070C0"/>
                </a:solidFill>
                <a:latin typeface="Courier New" panose="02070309020205020404" pitchFamily="49" charset="0"/>
              </a:rPr>
              <a:t>break;</a:t>
            </a:r>
            <a:r>
              <a:rPr lang="en-US" altLang="ru-RU" sz="2800" b="1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800" dirty="0"/>
              <a:t>то відбувається вихід з циклу.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uk-UA" altLang="ru-RU" sz="2800" dirty="0"/>
              <a:t>Інструкція </a:t>
            </a:r>
            <a:r>
              <a:rPr lang="en-US" altLang="ru-RU" sz="2800" b="1" dirty="0">
                <a:solidFill>
                  <a:srgbClr val="0070C0"/>
                </a:solidFill>
                <a:latin typeface="Courier New" panose="02070309020205020404" pitchFamily="49" charset="0"/>
              </a:rPr>
              <a:t>continue;</a:t>
            </a:r>
            <a:r>
              <a:rPr lang="en-US" altLang="ru-RU" sz="2800" b="1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800" dirty="0"/>
              <a:t>в циклі </a:t>
            </a:r>
            <a:r>
              <a:rPr lang="en-US" altLang="ru-RU" sz="2800" b="1" dirty="0">
                <a:solidFill>
                  <a:srgbClr val="0070C0"/>
                </a:solidFill>
                <a:latin typeface="Courier New" panose="02070309020205020404" pitchFamily="49" charset="0"/>
              </a:rPr>
              <a:t>for</a:t>
            </a:r>
            <a:r>
              <a:rPr lang="en-US" altLang="ru-RU" sz="2800" dirty="0"/>
              <a:t> </a:t>
            </a:r>
            <a:r>
              <a:rPr lang="uk-UA" altLang="ru-RU" sz="2800" dirty="0"/>
              <a:t> призведе до обчислення третього виразу, а у циклах </a:t>
            </a:r>
            <a:r>
              <a:rPr lang="en-US" altLang="ru-RU" sz="2800" b="1" dirty="0">
                <a:solidFill>
                  <a:srgbClr val="0070C0"/>
                </a:solidFill>
                <a:latin typeface="Courier New" panose="02070309020205020404" pitchFamily="49" charset="0"/>
              </a:rPr>
              <a:t>while</a:t>
            </a:r>
            <a:r>
              <a:rPr lang="uk-UA" altLang="ru-RU" sz="2800" dirty="0">
                <a:solidFill>
                  <a:srgbClr val="0070C0"/>
                </a:solidFill>
              </a:rPr>
              <a:t> </a:t>
            </a:r>
            <a:r>
              <a:rPr lang="uk-UA" altLang="ru-RU" sz="2800" dirty="0"/>
              <a:t>та </a:t>
            </a:r>
            <a:r>
              <a:rPr lang="en-US" altLang="ru-RU" sz="2800" b="1" dirty="0">
                <a:solidFill>
                  <a:srgbClr val="0070C0"/>
                </a:solidFill>
                <a:latin typeface="Courier New" panose="02070309020205020404" pitchFamily="49" charset="0"/>
              </a:rPr>
              <a:t>do-while</a:t>
            </a:r>
            <a:r>
              <a:rPr lang="en-US" altLang="ru-RU" sz="2800" b="1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800" dirty="0"/>
              <a:t>означає перехід до перевірки умови продовження циклів.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Глубина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Глубина</Template>
  <TotalTime>1375</TotalTime>
  <Words>337</Words>
  <Application>Microsoft Office PowerPoint</Application>
  <PresentationFormat>Экран (4:3)</PresentationFormat>
  <Paragraphs>81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Corbel</vt:lpstr>
      <vt:lpstr>Courier New</vt:lpstr>
      <vt:lpstr>Глубина</vt:lpstr>
      <vt:lpstr>Основні оператори мови C#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Lanakot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Розвиток мов програмування</dc:title>
  <dc:creator>Sveta</dc:creator>
  <cp:lastModifiedBy>Admin</cp:lastModifiedBy>
  <cp:revision>84</cp:revision>
  <dcterms:created xsi:type="dcterms:W3CDTF">2010-09-01T21:05:00Z</dcterms:created>
  <dcterms:modified xsi:type="dcterms:W3CDTF">2023-09-22T07:15:43Z</dcterms:modified>
</cp:coreProperties>
</file>