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93" r:id="rId2"/>
    <p:sldId id="294" r:id="rId3"/>
    <p:sldId id="295" r:id="rId4"/>
    <p:sldId id="282" r:id="rId5"/>
    <p:sldId id="274" r:id="rId6"/>
    <p:sldId id="277" r:id="rId7"/>
    <p:sldId id="278" r:id="rId8"/>
    <p:sldId id="280" r:id="rId9"/>
    <p:sldId id="275" r:id="rId10"/>
    <p:sldId id="271" r:id="rId11"/>
    <p:sldId id="273" r:id="rId12"/>
    <p:sldId id="281" r:id="rId13"/>
    <p:sldId id="283" r:id="rId14"/>
    <p:sldId id="284" r:id="rId15"/>
    <p:sldId id="287" r:id="rId16"/>
    <p:sldId id="288" r:id="rId17"/>
    <p:sldId id="289" r:id="rId18"/>
    <p:sldId id="286" r:id="rId19"/>
    <p:sldId id="290" r:id="rId20"/>
    <p:sldId id="291" r:id="rId21"/>
    <p:sldId id="292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D3E7"/>
    <a:srgbClr val="AAEBF4"/>
    <a:srgbClr val="2E9EFA"/>
    <a:srgbClr val="ACDCF2"/>
    <a:srgbClr val="2C71FC"/>
    <a:srgbClr val="FF0066"/>
    <a:srgbClr val="00CC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77F03-3FD7-4761-A05A-1FB1684D59B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410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96E0B-2BE8-4549-B3C1-4E4D821B60E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88766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96E0B-2BE8-4549-B3C1-4E4D821B60E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1808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96E0B-2BE8-4549-B3C1-4E4D821B60EC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28118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96E0B-2BE8-4549-B3C1-4E4D821B60E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51812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96E0B-2BE8-4549-B3C1-4E4D821B60E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1452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96E0B-2BE8-4549-B3C1-4E4D821B60E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2475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76BBE-2C42-4038-A068-30915D799B50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63542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D67F-D427-4485-88AB-3162038585F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02302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68973EC-5308-42A7-B957-B59F555D15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6926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A52EA-DA60-4308-86E0-5331980D74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9244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F947-4454-4E44-ADEF-F14166848B9A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6873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F458-1849-4C78-AFCB-A3A87119C323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6606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1E340-5351-448C-935B-2404C77350BE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1304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1D651-4E8E-432D-8A1E-D8047D29A39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4946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DB9DC-E72A-4B10-9AFD-3B3A2CB3ED13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484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9A72-04AC-44D4-946C-FDB2F8758C2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8755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6FA7-EA84-401A-8399-7F8CC8EBC04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6971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B4DED-E329-4562-BC6E-5FE41AFB30C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0749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EE996E0B-2BE8-4549-B3C1-4E4D821B60E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49775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  <p:sldLayoutId id="2147483695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>
          <a:xfrm>
            <a:off x="179512" y="274638"/>
            <a:ext cx="8928992" cy="634082"/>
          </a:xfrm>
          <a:noFill/>
          <a:ln/>
        </p:spPr>
        <p:txBody>
          <a:bodyPr anchorCtr="0">
            <a:noAutofit/>
          </a:bodyPr>
          <a:lstStyle/>
          <a:p>
            <a:r>
              <a:rPr lang="uk-UA" altLang="ru-RU" sz="4800" dirty="0">
                <a:solidFill>
                  <a:srgbClr val="FF9933"/>
                </a:solidFill>
              </a:rPr>
              <a:t>Зауваження до </a:t>
            </a:r>
            <a:r>
              <a:rPr lang="uk-UA" altLang="ru-RU" sz="4800" u="sng" dirty="0">
                <a:solidFill>
                  <a:srgbClr val="FF9933"/>
                </a:solidFill>
              </a:rPr>
              <a:t>лекції </a:t>
            </a:r>
            <a:r>
              <a:rPr lang="en-US" altLang="ru-RU" sz="4800" u="sng" dirty="0" smtClean="0">
                <a:solidFill>
                  <a:srgbClr val="FF9933"/>
                </a:solidFill>
              </a:rPr>
              <a:t>1</a:t>
            </a:r>
            <a:r>
              <a:rPr lang="uk-UA" altLang="ru-RU" sz="4800" dirty="0" smtClean="0">
                <a:solidFill>
                  <a:srgbClr val="FF9933"/>
                </a:solidFill>
              </a:rPr>
              <a:t>.</a:t>
            </a:r>
            <a:endParaRPr lang="ru-RU" altLang="ru-RU" sz="4600" b="0" dirty="0">
              <a:solidFill>
                <a:srgbClr val="FF9933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052736"/>
            <a:ext cx="8642350" cy="5615904"/>
          </a:xfrm>
        </p:spPr>
        <p:txBody>
          <a:bodyPr>
            <a:normAutofit fontScale="55000" lnSpcReduction="20000"/>
          </a:bodyPr>
          <a:lstStyle/>
          <a:p>
            <a:pPr marL="742950" indent="-742950">
              <a:buAutoNum type="arabicPeriod"/>
              <a:defRPr/>
            </a:pPr>
            <a:r>
              <a:rPr lang="uk-UA" altLang="ru-RU" sz="5800" dirty="0" smtClean="0"/>
              <a:t>Використання </a:t>
            </a:r>
            <a:r>
              <a:rPr lang="uk-UA" altLang="ru-RU" sz="5800" dirty="0"/>
              <a:t>коментарів у програмі – необхідність для забезпечення розуміння логіки програми</a:t>
            </a:r>
            <a:r>
              <a:rPr lang="uk-UA" altLang="ru-RU" sz="5800" dirty="0" smtClean="0"/>
              <a:t>.</a:t>
            </a:r>
            <a:endParaRPr lang="en-US" altLang="ru-RU" sz="5800" dirty="0" smtClean="0"/>
          </a:p>
          <a:p>
            <a:pPr marL="0" indent="0">
              <a:buNone/>
              <a:defRPr/>
            </a:pPr>
            <a:endParaRPr lang="uk-UA" altLang="ru-RU" sz="1300" dirty="0"/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5800" dirty="0"/>
              <a:t>Позначення коментарів:</a:t>
            </a:r>
          </a:p>
          <a:p>
            <a:pPr marL="0" indent="0">
              <a:buNone/>
              <a:defRPr/>
            </a:pPr>
            <a:r>
              <a:rPr lang="en-US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/* </a:t>
            </a:r>
            <a:r>
              <a:rPr lang="uk-UA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коментарі пояснюють програму </a:t>
            </a:r>
            <a:r>
              <a:rPr lang="en-US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*/</a:t>
            </a:r>
            <a:r>
              <a:rPr lang="uk-UA" altLang="ru-RU" sz="4000" b="1" dirty="0">
                <a:latin typeface="Courier New" panose="02070309020205020404" pitchFamily="49" charset="0"/>
              </a:rPr>
              <a:t> </a:t>
            </a:r>
            <a:endParaRPr lang="en-US" altLang="ru-RU" sz="4000" b="1" dirty="0">
              <a:latin typeface="Courier New" panose="02070309020205020404" pitchFamily="49" charset="0"/>
            </a:endParaRPr>
          </a:p>
          <a:p>
            <a:pPr marL="0" indent="0">
              <a:buNone/>
              <a:defRPr/>
            </a:pPr>
            <a:r>
              <a:rPr lang="en-US" altLang="ru-RU" sz="4000" b="1" dirty="0" err="1">
                <a:solidFill>
                  <a:srgbClr val="57BF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4000" b="1" dirty="0">
                <a:latin typeface="Courier New" panose="02070309020205020404" pitchFamily="49" charset="0"/>
              </a:rPr>
              <a:t> </a:t>
            </a:r>
            <a:r>
              <a:rPr lang="en-US" altLang="ru-RU" sz="4000" b="1" dirty="0" err="1">
                <a:latin typeface="Courier New" panose="02070309020205020404" pitchFamily="49" charset="0"/>
              </a:rPr>
              <a:t>i</a:t>
            </a:r>
            <a:r>
              <a:rPr lang="en-US" altLang="ru-RU" sz="4000" b="1" dirty="0">
                <a:latin typeface="Courier New" panose="02070309020205020404" pitchFamily="49" charset="0"/>
              </a:rPr>
              <a:t>;</a:t>
            </a:r>
            <a:r>
              <a:rPr lang="uk-UA" altLang="ru-RU" sz="4000" b="1" dirty="0">
                <a:latin typeface="Courier New" panose="02070309020205020404" pitchFamily="49" charset="0"/>
              </a:rPr>
              <a:t> </a:t>
            </a:r>
            <a:r>
              <a:rPr lang="en-US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коментар пояснює окрему інструкцію</a:t>
            </a:r>
            <a:endParaRPr lang="uk-UA" altLang="ru-RU" sz="4000" dirty="0">
              <a:solidFill>
                <a:srgbClr val="00FF00"/>
              </a:solidFill>
            </a:endParaRPr>
          </a:p>
          <a:p>
            <a:pPr marL="0" indent="0">
              <a:buNone/>
              <a:defRPr/>
            </a:pPr>
            <a:r>
              <a:rPr lang="uk-UA" altLang="ru-RU" sz="5800" dirty="0"/>
              <a:t>Крім того, можливе автоматичне створення блочного </a:t>
            </a:r>
            <a:r>
              <a:rPr lang="uk-UA" altLang="ru-RU" sz="5800" dirty="0" err="1"/>
              <a:t>коментара</a:t>
            </a:r>
            <a:r>
              <a:rPr lang="uk-UA" altLang="ru-RU" sz="5800" dirty="0"/>
              <a:t> – спробуйте набрати 3 знаки </a:t>
            </a:r>
            <a:r>
              <a:rPr lang="uk-UA" altLang="ru-RU" sz="5800" dirty="0" err="1"/>
              <a:t>слеш</a:t>
            </a:r>
            <a:r>
              <a:rPr lang="uk-UA" altLang="ru-RU" sz="5800" dirty="0"/>
              <a:t> підряд :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/// &lt;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summary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&gt;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///</a:t>
            </a:r>
            <a:r>
              <a:rPr lang="uk-UA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Коментар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для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автодокументації</a:t>
            </a:r>
            <a:r>
              <a:rPr lang="uk-UA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-</a:t>
            </a:r>
            <a:r>
              <a:rPr lang="uk-UA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тут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можуть</a:t>
            </a:r>
            <a:endParaRPr lang="ru-RU" altLang="ru-RU" sz="4000" b="1" dirty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///</a:t>
            </a:r>
            <a:r>
              <a:rPr lang="uk-UA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бути</a:t>
            </a:r>
            <a:r>
              <a:rPr lang="uk-UA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XML-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дескриптори</a:t>
            </a:r>
            <a:endParaRPr lang="ru-RU" altLang="ru-RU" sz="4000" b="1" dirty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/// Для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створення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пакету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автодокументації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при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///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компіляції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потрібна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опція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/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doc:My.xml</a:t>
            </a:r>
            <a:r>
              <a:rPr lang="uk-UA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.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en-US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/// 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Тут My.xml -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ім'я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файлу для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документації</a:t>
            </a:r>
            <a:endParaRPr lang="en-US" altLang="ru-RU" sz="4000" b="1" dirty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en-US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/// &lt;/summary&gt;</a:t>
            </a:r>
            <a:r>
              <a:rPr lang="uk-UA" altLang="ru-RU" sz="4000" dirty="0"/>
              <a:t>	</a:t>
            </a:r>
          </a:p>
          <a:p>
            <a:pPr marL="87313" indent="271463">
              <a:buFontTx/>
              <a:buNone/>
            </a:pPr>
            <a:endParaRPr lang="ru-RU" altLang="ru-RU" sz="4000" dirty="0"/>
          </a:p>
        </p:txBody>
      </p:sp>
    </p:spTree>
    <p:extLst>
      <p:ext uri="{BB962C8B-B14F-4D97-AF65-F5344CB8AC3E}">
        <p14:creationId xmlns:p14="http://schemas.microsoft.com/office/powerpoint/2010/main" val="397277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404813"/>
            <a:ext cx="8569325" cy="5976937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uk-UA" altLang="ru-RU" sz="2500"/>
              <a:t>Після знайомства із типами мови, повернемось до форматів плейсхолдерів. Пригадаємо синтаксис для визначення формату виводу: </a:t>
            </a:r>
            <a:r>
              <a:rPr lang="uk-UA" altLang="ru-RU" sz="2500" b="1">
                <a:latin typeface="Courier New" panose="02070309020205020404" pitchFamily="49" charset="0"/>
              </a:rPr>
              <a:t>{</a:t>
            </a:r>
            <a:r>
              <a:rPr lang="en-US" altLang="ru-RU" sz="2500" b="1">
                <a:latin typeface="Courier New" panose="02070309020205020404" pitchFamily="49" charset="0"/>
              </a:rPr>
              <a:t>n</a:t>
            </a:r>
            <a:r>
              <a:rPr lang="uk-UA" altLang="ru-RU" sz="2500" b="1">
                <a:latin typeface="Courier New" panose="02070309020205020404" pitchFamily="49" charset="0"/>
              </a:rPr>
              <a:t>, m :</a:t>
            </a:r>
            <a:r>
              <a:rPr lang="en-US" altLang="ru-RU" sz="2500" b="1">
                <a:latin typeface="Courier New" panose="02070309020205020404" pitchFamily="49" charset="0"/>
              </a:rPr>
              <a:t>fk</a:t>
            </a:r>
            <a:r>
              <a:rPr lang="uk-UA" altLang="ru-RU" sz="2500" b="1">
                <a:latin typeface="Courier New" panose="02070309020205020404" pitchFamily="49" charset="0"/>
              </a:rPr>
              <a:t>}</a:t>
            </a:r>
            <a:r>
              <a:rPr lang="uk-UA" altLang="ru-RU" sz="2500"/>
              <a:t>, де </a:t>
            </a:r>
            <a:r>
              <a:rPr lang="en-US" altLang="ru-RU" sz="2500" b="1">
                <a:latin typeface="Courier New" panose="02070309020205020404" pitchFamily="49" charset="0"/>
              </a:rPr>
              <a:t>f</a:t>
            </a:r>
            <a:r>
              <a:rPr lang="uk-UA" altLang="ru-RU" sz="2500" b="1">
                <a:latin typeface="Courier New" panose="02070309020205020404" pitchFamily="49" charset="0"/>
              </a:rPr>
              <a:t> </a:t>
            </a:r>
            <a:r>
              <a:rPr lang="uk-UA" altLang="ru-RU" sz="2500"/>
              <a:t>– символ специфікації формату. Основні символи специфікацій формату наступні: </a:t>
            </a:r>
          </a:p>
          <a:p>
            <a:pPr marL="0" indent="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500" b="1">
                <a:latin typeface="Courier New" panose="02070309020205020404" pitchFamily="49" charset="0"/>
              </a:rPr>
              <a:t>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F</a:t>
            </a:r>
            <a:r>
              <a:rPr lang="en-US" altLang="ru-RU" sz="2500"/>
              <a:t> </a:t>
            </a:r>
            <a:r>
              <a:rPr lang="uk-UA" altLang="ru-RU" sz="2500"/>
              <a:t>або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f</a:t>
            </a:r>
            <a:r>
              <a:rPr lang="en-US" altLang="ru-RU" sz="2500"/>
              <a:t> </a:t>
            </a:r>
            <a:r>
              <a:rPr lang="uk-UA" altLang="ru-RU" sz="2500"/>
              <a:t>– для виводу дійсних значень у форматі з фіксованою точністю;</a:t>
            </a:r>
          </a:p>
          <a:p>
            <a:pPr marL="0" indent="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500" b="1">
                <a:latin typeface="Courier New" panose="02070309020205020404" pitchFamily="49" charset="0"/>
              </a:rPr>
              <a:t>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E</a:t>
            </a:r>
            <a:r>
              <a:rPr lang="en-US" altLang="ru-RU" sz="2500"/>
              <a:t> </a:t>
            </a:r>
            <a:r>
              <a:rPr lang="uk-UA" altLang="ru-RU" sz="2500"/>
              <a:t>або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e</a:t>
            </a:r>
            <a:r>
              <a:rPr lang="en-US" altLang="ru-RU" sz="2500"/>
              <a:t> </a:t>
            </a:r>
            <a:r>
              <a:rPr lang="uk-UA" altLang="ru-RU" sz="2500"/>
              <a:t>– для виводу дійсних значень у експоненціальному форматі;</a:t>
            </a:r>
            <a:endParaRPr lang="en-US" altLang="ru-RU" sz="2500" b="1"/>
          </a:p>
          <a:p>
            <a:pPr marL="0" indent="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500" b="1">
                <a:latin typeface="Courier New" panose="02070309020205020404" pitchFamily="49" charset="0"/>
              </a:rPr>
              <a:t>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G</a:t>
            </a:r>
            <a:r>
              <a:rPr lang="en-US" altLang="ru-RU" sz="2500"/>
              <a:t> </a:t>
            </a:r>
            <a:r>
              <a:rPr lang="uk-UA" altLang="ru-RU" sz="2500"/>
              <a:t>або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g</a:t>
            </a:r>
            <a:r>
              <a:rPr lang="en-US" altLang="ru-RU" sz="2500"/>
              <a:t> </a:t>
            </a:r>
            <a:r>
              <a:rPr lang="uk-UA" altLang="ru-RU" sz="2500"/>
              <a:t>– загальний формат для виводу дійсних значень або у форматі з фіксованою точністю або у експоненціальному форматі;</a:t>
            </a:r>
            <a:endParaRPr lang="en-US" altLang="ru-RU" sz="2500" b="1"/>
          </a:p>
          <a:p>
            <a:pPr marL="0" indent="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500" b="1">
                <a:latin typeface="Courier New" panose="02070309020205020404" pitchFamily="49" charset="0"/>
              </a:rPr>
              <a:t>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N</a:t>
            </a:r>
            <a:r>
              <a:rPr lang="en-US" altLang="ru-RU" sz="2500"/>
              <a:t> </a:t>
            </a:r>
            <a:r>
              <a:rPr lang="uk-UA" altLang="ru-RU" sz="2500"/>
              <a:t>або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n</a:t>
            </a:r>
            <a:r>
              <a:rPr lang="en-US" altLang="ru-RU" sz="2500"/>
              <a:t> </a:t>
            </a:r>
            <a:r>
              <a:rPr lang="uk-UA" altLang="ru-RU" sz="2500"/>
              <a:t>– формат для виводу дійсних значень з відокремленням трійок розрядів пробілами;</a:t>
            </a:r>
          </a:p>
          <a:p>
            <a:pPr marL="0" indent="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500" b="1">
                <a:latin typeface="Courier New" panose="02070309020205020404" pitchFamily="49" charset="0"/>
              </a:rPr>
              <a:t>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C</a:t>
            </a:r>
            <a:r>
              <a:rPr lang="en-US" altLang="ru-RU" sz="2500"/>
              <a:t> </a:t>
            </a:r>
            <a:r>
              <a:rPr lang="uk-UA" altLang="ru-RU" sz="2500"/>
              <a:t>або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c</a:t>
            </a:r>
            <a:r>
              <a:rPr lang="en-US" altLang="ru-RU" sz="2500"/>
              <a:t> </a:t>
            </a:r>
            <a:r>
              <a:rPr lang="uk-UA" altLang="ru-RU" sz="2500"/>
              <a:t>– грошовий формат;</a:t>
            </a:r>
          </a:p>
          <a:p>
            <a:pPr marL="0" indent="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500" b="1">
                <a:latin typeface="Courier New" panose="02070309020205020404" pitchFamily="49" charset="0"/>
              </a:rPr>
              <a:t>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X</a:t>
            </a:r>
            <a:r>
              <a:rPr lang="en-US" altLang="ru-RU" sz="2500"/>
              <a:t> </a:t>
            </a:r>
            <a:r>
              <a:rPr lang="uk-UA" altLang="ru-RU" sz="2500"/>
              <a:t>або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x</a:t>
            </a:r>
            <a:r>
              <a:rPr lang="en-US" altLang="ru-RU" sz="2500"/>
              <a:t> </a:t>
            </a:r>
            <a:r>
              <a:rPr lang="uk-UA" altLang="ru-RU" sz="2500"/>
              <a:t>– шістнадцятковий формат для виводу цілих типів.</a:t>
            </a:r>
            <a:endParaRPr lang="ru-RU" altLang="ru-RU" sz="25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88913"/>
            <a:ext cx="8642350" cy="6408737"/>
          </a:xfrm>
        </p:spPr>
        <p:txBody>
          <a:bodyPr>
            <a:normAutofit lnSpcReduction="10000"/>
          </a:bodyPr>
          <a:lstStyle/>
          <a:p>
            <a:pPr marL="533400" indent="-533400">
              <a:lnSpc>
                <a:spcPct val="80000"/>
              </a:lnSpc>
              <a:buFontTx/>
              <a:buNone/>
            </a:pPr>
            <a:r>
              <a:rPr lang="uk-UA" altLang="ru-RU" sz="2200"/>
              <a:t>Якщо у виразі операнди мають різні типи, відбувається </a:t>
            </a:r>
            <a:r>
              <a:rPr lang="uk-UA" altLang="ru-RU" sz="2200" b="1" i="1"/>
              <a:t>приведення 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uk-UA" altLang="ru-RU" sz="2200" b="1" i="1"/>
              <a:t>типів</a:t>
            </a:r>
            <a:r>
              <a:rPr lang="uk-UA" altLang="ru-RU" sz="2200"/>
              <a:t> . У мові С</a:t>
            </a:r>
            <a:r>
              <a:rPr lang="en-US" altLang="ru-RU" sz="2200"/>
              <a:t># </a:t>
            </a:r>
            <a:r>
              <a:rPr lang="uk-UA" altLang="ru-RU" sz="2200"/>
              <a:t>діють наступні</a:t>
            </a:r>
            <a:r>
              <a:rPr lang="uk-UA" altLang="ru-RU" sz="2200" b="1"/>
              <a:t> </a:t>
            </a:r>
            <a:r>
              <a:rPr lang="uk-UA" altLang="ru-RU" sz="2200" b="1" i="1"/>
              <a:t>правилами «просування по 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uk-UA" altLang="ru-RU" sz="2200" b="1" i="1"/>
              <a:t>сходинках типів» :</a:t>
            </a:r>
            <a:endParaRPr lang="uk-UA" altLang="ru-RU" sz="2200" i="1"/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uk-UA" altLang="ru-RU" sz="2200"/>
              <a:t>якщо один із операндів має тип </a:t>
            </a:r>
            <a:r>
              <a:rPr lang="en-US" altLang="ru-RU" sz="2200" b="1">
                <a:latin typeface="Courier New" panose="02070309020205020404" pitchFamily="49" charset="0"/>
              </a:rPr>
              <a:t>decimal</a:t>
            </a:r>
            <a:r>
              <a:rPr lang="uk-UA" altLang="ru-RU" sz="2200"/>
              <a:t> , то і другий буде приводитись до такого ж типу (але якщо другий операнд мав тип </a:t>
            </a:r>
            <a:r>
              <a:rPr lang="en-US" altLang="ru-RU" sz="2200" b="1">
                <a:latin typeface="Courier New" panose="02070309020205020404" pitchFamily="49" charset="0"/>
              </a:rPr>
              <a:t>float</a:t>
            </a:r>
            <a:r>
              <a:rPr lang="uk-UA" altLang="ru-RU" sz="2200"/>
              <a:t> або </a:t>
            </a:r>
            <a:r>
              <a:rPr lang="en-US" altLang="ru-RU" sz="2200" b="1">
                <a:latin typeface="Courier New" panose="02070309020205020404" pitchFamily="49" charset="0"/>
              </a:rPr>
              <a:t>double</a:t>
            </a:r>
            <a:r>
              <a:rPr lang="uk-UA" altLang="ru-RU" sz="2200"/>
              <a:t>, результат буде </a:t>
            </a:r>
            <a:r>
              <a:rPr lang="uk-UA" altLang="ru-RU" sz="2200" u="sng"/>
              <a:t>помилковим</a:t>
            </a:r>
            <a:r>
              <a:rPr lang="uk-UA" altLang="ru-RU" sz="2200"/>
              <a:t>);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uk-UA" altLang="ru-RU" sz="2200"/>
              <a:t>якщо один із операндів має тип </a:t>
            </a:r>
            <a:r>
              <a:rPr lang="en-US" altLang="ru-RU" sz="2200" b="1">
                <a:latin typeface="Courier New" panose="02070309020205020404" pitchFamily="49" charset="0"/>
              </a:rPr>
              <a:t>double</a:t>
            </a:r>
            <a:r>
              <a:rPr lang="uk-UA" altLang="ru-RU" sz="2200"/>
              <a:t>, то і другий буде приводитись до такого ж типу </a:t>
            </a:r>
            <a:r>
              <a:rPr lang="en-US" altLang="ru-RU" sz="2200" b="1">
                <a:latin typeface="Courier New" panose="02070309020205020404" pitchFamily="49" charset="0"/>
              </a:rPr>
              <a:t>double</a:t>
            </a:r>
            <a:r>
              <a:rPr lang="uk-UA" altLang="ru-RU" sz="2200"/>
              <a:t>;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uk-UA" altLang="ru-RU" sz="2200"/>
              <a:t>якщо один із операндів має тип </a:t>
            </a:r>
            <a:r>
              <a:rPr lang="en-US" altLang="ru-RU" sz="2200" b="1">
                <a:latin typeface="Courier New" panose="02070309020205020404" pitchFamily="49" charset="0"/>
              </a:rPr>
              <a:t>float</a:t>
            </a:r>
            <a:r>
              <a:rPr lang="uk-UA" altLang="ru-RU" sz="2200"/>
              <a:t>, то і другий буде приводитись до типу </a:t>
            </a:r>
            <a:r>
              <a:rPr lang="en-US" altLang="ru-RU" sz="2200" b="1">
                <a:latin typeface="Courier New" panose="02070309020205020404" pitchFamily="49" charset="0"/>
              </a:rPr>
              <a:t>float</a:t>
            </a:r>
            <a:r>
              <a:rPr lang="uk-UA" altLang="ru-RU" sz="2200"/>
              <a:t>;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uk-UA" altLang="ru-RU" sz="2200"/>
              <a:t>якщо один із операндів має тип </a:t>
            </a:r>
            <a:r>
              <a:rPr lang="en-US" altLang="ru-RU" sz="2200" b="1">
                <a:latin typeface="Courier New" panose="02070309020205020404" pitchFamily="49" charset="0"/>
              </a:rPr>
              <a:t>ulong</a:t>
            </a:r>
            <a:r>
              <a:rPr lang="uk-UA" altLang="ru-RU" sz="2200"/>
              <a:t>, то і другий буде приводитись до типу </a:t>
            </a:r>
            <a:r>
              <a:rPr lang="en-US" altLang="ru-RU" sz="2200" b="1">
                <a:latin typeface="Courier New" panose="02070309020205020404" pitchFamily="49" charset="0"/>
              </a:rPr>
              <a:t>ulong</a:t>
            </a:r>
            <a:r>
              <a:rPr lang="en-US" altLang="ru-RU" sz="2200"/>
              <a:t> </a:t>
            </a:r>
            <a:r>
              <a:rPr lang="uk-UA" altLang="ru-RU" sz="2200"/>
              <a:t>(але якщо другий операнд мав цілий знаковий тип, результат буде </a:t>
            </a:r>
            <a:r>
              <a:rPr lang="uk-UA" altLang="ru-RU" sz="2200" u="sng"/>
              <a:t>помилковим</a:t>
            </a:r>
            <a:r>
              <a:rPr lang="uk-UA" altLang="ru-RU" sz="2200"/>
              <a:t>);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uk-UA" altLang="ru-RU" sz="2200"/>
              <a:t>якщо один із операндів має тип </a:t>
            </a:r>
            <a:r>
              <a:rPr lang="en-US" altLang="ru-RU" sz="2200" b="1">
                <a:latin typeface="Courier New" panose="02070309020205020404" pitchFamily="49" charset="0"/>
              </a:rPr>
              <a:t>long</a:t>
            </a:r>
            <a:r>
              <a:rPr lang="uk-UA" altLang="ru-RU" sz="2200"/>
              <a:t>, то і другий буде приводитись до типу </a:t>
            </a:r>
            <a:r>
              <a:rPr lang="en-US" altLang="ru-RU" sz="2200" b="1">
                <a:latin typeface="Courier New" panose="02070309020205020404" pitchFamily="49" charset="0"/>
              </a:rPr>
              <a:t>long</a:t>
            </a:r>
            <a:r>
              <a:rPr lang="uk-UA" altLang="ru-RU" sz="2200"/>
              <a:t>;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uk-UA" altLang="ru-RU" sz="2200"/>
              <a:t>якщо один із операндів має тип </a:t>
            </a:r>
            <a:r>
              <a:rPr lang="en-US" altLang="ru-RU" sz="2200" b="1">
                <a:latin typeface="Courier New" panose="02070309020205020404" pitchFamily="49" charset="0"/>
              </a:rPr>
              <a:t>uint</a:t>
            </a:r>
            <a:r>
              <a:rPr lang="uk-UA" altLang="ru-RU" sz="2200"/>
              <a:t>, а другий має тип </a:t>
            </a:r>
            <a:r>
              <a:rPr lang="en-US" altLang="ru-RU" sz="2200" b="1">
                <a:latin typeface="Courier New" panose="02070309020205020404" pitchFamily="49" charset="0"/>
              </a:rPr>
              <a:t>sbyte</a:t>
            </a:r>
            <a:r>
              <a:rPr lang="uk-UA" altLang="ru-RU" sz="2200" b="1"/>
              <a:t>, </a:t>
            </a:r>
            <a:r>
              <a:rPr lang="en-US" altLang="ru-RU" sz="2200" b="1">
                <a:latin typeface="Courier New" panose="02070309020205020404" pitchFamily="49" charset="0"/>
              </a:rPr>
              <a:t>short</a:t>
            </a:r>
            <a:r>
              <a:rPr lang="uk-UA" altLang="ru-RU" sz="2200"/>
              <a:t> або </a:t>
            </a:r>
            <a:r>
              <a:rPr lang="en-US" altLang="ru-RU" sz="2200" b="1">
                <a:latin typeface="Courier New" panose="02070309020205020404" pitchFamily="49" charset="0"/>
              </a:rPr>
              <a:t>int</a:t>
            </a:r>
            <a:r>
              <a:rPr lang="uk-UA" altLang="ru-RU" sz="2200"/>
              <a:t> , то обидва операнди будуть приведені до типу </a:t>
            </a:r>
            <a:r>
              <a:rPr lang="en-US" altLang="ru-RU" sz="2200" b="1">
                <a:latin typeface="Courier New" panose="02070309020205020404" pitchFamily="49" charset="0"/>
              </a:rPr>
              <a:t>long</a:t>
            </a:r>
            <a:r>
              <a:rPr lang="uk-UA" altLang="ru-RU" sz="2200"/>
              <a:t>;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uk-UA" altLang="ru-RU" sz="2200"/>
              <a:t>якщо один із операндів має тип </a:t>
            </a:r>
            <a:r>
              <a:rPr lang="en-US" altLang="ru-RU" sz="2200" b="1">
                <a:latin typeface="Courier New" panose="02070309020205020404" pitchFamily="49" charset="0"/>
              </a:rPr>
              <a:t>uint</a:t>
            </a:r>
            <a:r>
              <a:rPr lang="uk-UA" altLang="ru-RU" sz="2200"/>
              <a:t> , то і другий буде приводитись до типу </a:t>
            </a:r>
            <a:r>
              <a:rPr lang="en-US" altLang="ru-RU" sz="2200" b="1">
                <a:latin typeface="Courier New" panose="02070309020205020404" pitchFamily="49" charset="0"/>
              </a:rPr>
              <a:t>uint</a:t>
            </a:r>
            <a:r>
              <a:rPr lang="uk-UA" altLang="ru-RU" sz="2200"/>
              <a:t>;</a:t>
            </a:r>
            <a:endParaRPr lang="uk-UA" altLang="ru-RU" sz="2200" b="1"/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uk-UA" altLang="ru-RU" sz="2200" b="1"/>
              <a:t>інакше обидва операнди перетворюються до типу </a:t>
            </a:r>
            <a:r>
              <a:rPr lang="en-US" altLang="ru-RU" sz="2200" b="1">
                <a:latin typeface="Courier New" panose="02070309020205020404" pitchFamily="49" charset="0"/>
              </a:rPr>
              <a:t>int</a:t>
            </a:r>
            <a:r>
              <a:rPr lang="uk-UA" altLang="ru-RU" sz="2200" b="1"/>
              <a:t>.</a:t>
            </a:r>
            <a:endParaRPr lang="ru-RU" altLang="ru-RU" sz="2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idx="1"/>
          </p:nvPr>
        </p:nvSpPr>
        <p:spPr>
          <a:xfrm>
            <a:off x="179388" y="188912"/>
            <a:ext cx="8713787" cy="6480447"/>
          </a:xfrm>
        </p:spPr>
        <p:txBody>
          <a:bodyPr>
            <a:normAutofit fontScale="92500"/>
          </a:bodyPr>
          <a:lstStyle/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4000" b="1" dirty="0" err="1">
                <a:solidFill>
                  <a:srgbClr val="FF9933"/>
                </a:solidFill>
              </a:rPr>
              <a:t>Операції</a:t>
            </a:r>
            <a:r>
              <a:rPr lang="ru-RU" altLang="ru-RU" sz="4000" b="1" dirty="0">
                <a:solidFill>
                  <a:srgbClr val="FF9933"/>
                </a:solidFill>
              </a:rPr>
              <a:t> в </a:t>
            </a:r>
            <a:r>
              <a:rPr lang="ru-RU" altLang="ru-RU" sz="4000" b="1" dirty="0" err="1">
                <a:solidFill>
                  <a:srgbClr val="FF9933"/>
                </a:solidFill>
              </a:rPr>
              <a:t>мові</a:t>
            </a:r>
            <a:r>
              <a:rPr lang="ru-RU" altLang="ru-RU" sz="4000" b="1" dirty="0">
                <a:solidFill>
                  <a:srgbClr val="FF9933"/>
                </a:solidFill>
              </a:rPr>
              <a:t> </a:t>
            </a:r>
            <a:r>
              <a:rPr lang="en-US" altLang="ru-RU" sz="4000" b="1" dirty="0">
                <a:solidFill>
                  <a:srgbClr val="FF9933"/>
                </a:solidFill>
              </a:rPr>
              <a:t>C#</a:t>
            </a:r>
            <a:r>
              <a:rPr lang="ru-RU" altLang="ru-RU" sz="4000" b="1" dirty="0">
                <a:solidFill>
                  <a:srgbClr val="FF9933"/>
                </a:solidFill>
              </a:rPr>
              <a:t>. </a:t>
            </a:r>
            <a:endParaRPr lang="en-US" altLang="ru-RU" sz="4000" b="1" dirty="0">
              <a:solidFill>
                <a:srgbClr val="FF9933"/>
              </a:solidFill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sz="2300" dirty="0" smtClean="0"/>
              <a:t>В </a:t>
            </a:r>
            <a:r>
              <a:rPr lang="uk-UA" altLang="ru-RU" sz="2300" dirty="0"/>
              <a:t>залежності від </a:t>
            </a:r>
            <a:r>
              <a:rPr lang="uk-UA" altLang="ru-RU" sz="2300" u="sng" dirty="0"/>
              <a:t>типу операндів</a:t>
            </a:r>
            <a:r>
              <a:rPr lang="uk-UA" altLang="ru-RU" sz="2300" dirty="0"/>
              <a:t> та </a:t>
            </a:r>
            <a:r>
              <a:rPr lang="uk-UA" altLang="ru-RU" sz="2300" u="sng" dirty="0"/>
              <a:t>типу результату</a:t>
            </a:r>
            <a:r>
              <a:rPr lang="uk-UA" altLang="ru-RU" sz="2300" dirty="0"/>
              <a:t> операції мови діляться на наступні види: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300" b="1" i="1" dirty="0"/>
              <a:t>арифметичні операції </a:t>
            </a:r>
            <a:r>
              <a:rPr lang="uk-UA" altLang="ru-RU" sz="2300" dirty="0"/>
              <a:t> 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+ - *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/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 %</a:t>
            </a:r>
            <a:r>
              <a:rPr lang="uk-UA" altLang="ru-RU" sz="2300" b="1" dirty="0">
                <a:solidFill>
                  <a:schemeClr val="hlink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300" dirty="0"/>
              <a:t>(операнди довільних цілих та дійсних типів, результат визначається правилами просування по сходинках типів);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300" b="1" i="1" dirty="0"/>
              <a:t>операції відношення</a:t>
            </a:r>
            <a:r>
              <a:rPr lang="uk-UA" altLang="ru-RU" sz="2300" dirty="0"/>
              <a:t> </a:t>
            </a:r>
            <a:r>
              <a:rPr lang="uk-UA" altLang="ru-RU" sz="2300" b="1" i="1" dirty="0"/>
              <a:t>(операції порівняння)</a:t>
            </a:r>
            <a:r>
              <a:rPr lang="uk-UA" altLang="ru-RU" sz="2300" dirty="0"/>
              <a:t> 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== !=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&lt; &gt; &gt;= &lt;=</a:t>
            </a:r>
            <a:r>
              <a:rPr lang="en-US" altLang="ru-RU" sz="2300" dirty="0"/>
              <a:t> (</a:t>
            </a:r>
            <a:r>
              <a:rPr lang="uk-UA" altLang="ru-RU" sz="2300" dirty="0"/>
              <a:t>операнди довільних числових типів, результат – логічний тип</a:t>
            </a:r>
            <a:r>
              <a:rPr lang="en-US" altLang="ru-RU" sz="2300" dirty="0"/>
              <a:t>)</a:t>
            </a:r>
            <a:r>
              <a:rPr lang="uk-UA" altLang="ru-RU" sz="2300" dirty="0"/>
              <a:t>; варто зауважити, що операції 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== !=</a:t>
            </a:r>
            <a:r>
              <a:rPr lang="uk-UA" altLang="ru-RU" sz="2300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300" dirty="0"/>
              <a:t>в мові </a:t>
            </a:r>
            <a:r>
              <a:rPr lang="en-US" altLang="ru-RU" sz="2300" dirty="0"/>
              <a:t>C# </a:t>
            </a:r>
            <a:r>
              <a:rPr lang="uk-UA" altLang="ru-RU" sz="2300" dirty="0"/>
              <a:t>дозволяється виконувати над операндами </a:t>
            </a:r>
            <a:r>
              <a:rPr lang="uk-UA" altLang="ru-RU" sz="2300" u="sng" dirty="0"/>
              <a:t>всіх типів</a:t>
            </a:r>
            <a:r>
              <a:rPr lang="uk-UA" altLang="ru-RU" sz="2300" dirty="0"/>
              <a:t>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300" b="1" i="1" dirty="0"/>
              <a:t>логічні операції</a:t>
            </a:r>
            <a:r>
              <a:rPr lang="uk-UA" altLang="ru-RU" sz="2300" dirty="0"/>
              <a:t>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|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&amp;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^ !</a:t>
            </a:r>
            <a:r>
              <a:rPr lang="uk-UA" altLang="ru-RU" sz="2300" dirty="0"/>
              <a:t> (операнди і результат логічного типу)</a:t>
            </a:r>
            <a:r>
              <a:rPr lang="en-US" altLang="ru-RU" sz="2300" dirty="0"/>
              <a:t>; </a:t>
            </a:r>
            <a:r>
              <a:rPr lang="uk-UA" altLang="ru-RU" sz="2300" dirty="0"/>
              <a:t>крім того можна вживати скорочені форми операцій логічного множення та додавання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||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&amp;&amp;</a:t>
            </a:r>
            <a:r>
              <a:rPr lang="uk-UA" altLang="ru-RU" sz="2300" dirty="0"/>
              <a:t>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300" b="1" i="1" dirty="0"/>
              <a:t>порозрядні (бітові) операції</a:t>
            </a:r>
            <a:r>
              <a:rPr lang="uk-UA" altLang="ru-RU" sz="2300" dirty="0"/>
              <a:t>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|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&amp;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^ ~ &gt;&gt; &lt;&lt;</a:t>
            </a:r>
            <a:r>
              <a:rPr lang="uk-UA" altLang="ru-RU" sz="2300" dirty="0"/>
              <a:t> (операнди і результат цілих типів);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300" b="1" i="1" dirty="0"/>
              <a:t>операції </a:t>
            </a:r>
            <a:r>
              <a:rPr lang="uk-UA" altLang="ru-RU" sz="2300" b="1" i="1" dirty="0" err="1"/>
              <a:t>інкременту</a:t>
            </a:r>
            <a:r>
              <a:rPr lang="uk-UA" altLang="ru-RU" sz="2300" b="1" i="1" dirty="0"/>
              <a:t> та </a:t>
            </a:r>
            <a:r>
              <a:rPr lang="uk-UA" altLang="ru-RU" sz="2300" b="1" i="1" dirty="0" err="1"/>
              <a:t>декременту</a:t>
            </a:r>
            <a:r>
              <a:rPr lang="uk-UA" altLang="ru-RU" sz="2300" dirty="0"/>
              <a:t> 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++ --</a:t>
            </a:r>
            <a:r>
              <a:rPr lang="uk-UA" altLang="ru-RU" sz="2300" dirty="0"/>
              <a:t> (</a:t>
            </a:r>
            <a:r>
              <a:rPr lang="uk-UA" altLang="ru-RU" sz="2300" dirty="0" err="1"/>
              <a:t>унарні</a:t>
            </a:r>
            <a:r>
              <a:rPr lang="uk-UA" altLang="ru-RU" sz="2300" dirty="0"/>
              <a:t> операції над операндом цілого або дійсного типу, результат того ж типу, що й операнд);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300" b="1" i="1" dirty="0"/>
              <a:t>умовна (</a:t>
            </a:r>
            <a:r>
              <a:rPr lang="uk-UA" altLang="ru-RU" sz="2300" b="1" i="1" dirty="0" err="1"/>
              <a:t>тернарна</a:t>
            </a:r>
            <a:r>
              <a:rPr lang="uk-UA" altLang="ru-RU" sz="2300" b="1" i="1" dirty="0"/>
              <a:t>) операція</a:t>
            </a:r>
            <a:r>
              <a:rPr lang="uk-UA" altLang="ru-RU" sz="2300" dirty="0"/>
              <a:t>  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? :</a:t>
            </a:r>
            <a:r>
              <a:rPr lang="uk-UA" altLang="ru-RU" sz="2300" dirty="0"/>
              <a:t> (перший операнд логічного типу, другий і третій довільних типів, вони ж і визначають тип результату);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300" b="1" i="1" dirty="0"/>
              <a:t>операції присвоєння</a:t>
            </a:r>
            <a:r>
              <a:rPr lang="uk-UA" altLang="ru-RU" sz="2300" dirty="0"/>
              <a:t> </a:t>
            </a:r>
            <a:r>
              <a:rPr lang="en-US" altLang="ru-RU" sz="2300" dirty="0"/>
              <a:t> 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= += -+ *=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/=</a:t>
            </a:r>
            <a:r>
              <a:rPr lang="ru-RU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 %=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|= &amp;= ^= &gt;&gt;= &lt;&lt;=</a:t>
            </a:r>
            <a:endParaRPr lang="ru-RU" altLang="ru-RU" sz="2300" b="1" dirty="0">
              <a:solidFill>
                <a:srgbClr val="2E9EFA"/>
              </a:solidFill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65127"/>
            <a:ext cx="8263830" cy="759617"/>
          </a:xfrm>
        </p:spPr>
        <p:txBody>
          <a:bodyPr>
            <a:normAutofit fontScale="90000"/>
          </a:bodyPr>
          <a:lstStyle/>
          <a:p>
            <a:r>
              <a:rPr lang="uk-UA" altLang="ru-RU" dirty="0">
                <a:solidFill>
                  <a:srgbClr val="FF9933"/>
                </a:solidFill>
              </a:rPr>
              <a:t>Приклади арифметичних операцій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263830" cy="5400600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2E9EFA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b="1" noProof="1">
                <a:latin typeface="Courier New" panose="02070309020205020404" pitchFamily="49" charset="0"/>
              </a:rPr>
              <a:t> i = 45, j = 30;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</a:t>
            </a:r>
            <a:r>
              <a:rPr lang="en-US" altLang="ru-RU" b="1" noProof="1">
                <a:solidFill>
                  <a:srgbClr val="66CCFF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.WriteLine("i/j = {0} i%j = {1}", </a:t>
            </a:r>
            <a:r>
              <a:rPr lang="uk-UA" altLang="ru-RU" b="1" dirty="0">
                <a:latin typeface="Courier New" panose="02070309020205020404" pitchFamily="49" charset="0"/>
              </a:rPr>
              <a:t> 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    </a:t>
            </a:r>
            <a:r>
              <a:rPr lang="en-US" altLang="ru-RU" b="1" noProof="1">
                <a:latin typeface="Courier New" panose="02070309020205020404" pitchFamily="49" charset="0"/>
              </a:rPr>
              <a:t>i/j, i%j);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i/j = 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1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 i%j = 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15</a:t>
            </a:r>
            <a:endParaRPr lang="uk-UA" altLang="ru-RU" b="1" dirty="0">
              <a:solidFill>
                <a:srgbClr val="3AEF31"/>
              </a:solidFill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i = -45; j = 30;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</a:t>
            </a:r>
            <a:r>
              <a:rPr lang="en-US" altLang="ru-RU" b="1" noProof="1">
                <a:solidFill>
                  <a:srgbClr val="66CCFF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.WriteLine("i/j = {0} i%j = {1}", 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   </a:t>
            </a:r>
            <a:r>
              <a:rPr lang="en-US" altLang="ru-RU" b="1" noProof="1">
                <a:latin typeface="Courier New" panose="02070309020205020404" pitchFamily="49" charset="0"/>
              </a:rPr>
              <a:t>i/j, i%j);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i/j =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-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1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 i%j =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-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15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операція </a:t>
            </a:r>
            <a:r>
              <a:rPr lang="uk-UA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%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допустима для дійсних операндів</a:t>
            </a:r>
            <a:endParaRPr lang="en-US" altLang="ru-RU" b="1" dirty="0">
              <a:solidFill>
                <a:srgbClr val="3AEF31"/>
              </a:solidFill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2E9EFA"/>
                </a:solidFill>
                <a:latin typeface="Courier New" panose="02070309020205020404" pitchFamily="49" charset="0"/>
              </a:rPr>
              <a:t>double</a:t>
            </a:r>
            <a:r>
              <a:rPr lang="en-US" altLang="ru-RU" b="1" noProof="1">
                <a:latin typeface="Courier New" panose="02070309020205020404" pitchFamily="49" charset="0"/>
              </a:rPr>
              <a:t> x = 45, y = 30;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</a:t>
            </a:r>
            <a:r>
              <a:rPr lang="en-US" altLang="ru-RU" b="1" noProof="1">
                <a:solidFill>
                  <a:srgbClr val="66CCFF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.WriteLine("x/y = {0} x%y = {1}", </a:t>
            </a:r>
            <a:endParaRPr lang="en-US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latin typeface="Courier New" panose="02070309020205020404" pitchFamily="49" charset="0"/>
              </a:rPr>
              <a:t>       </a:t>
            </a:r>
            <a:r>
              <a:rPr lang="en-US" altLang="ru-RU" b="1" noProof="1">
                <a:latin typeface="Courier New" panose="02070309020205020404" pitchFamily="49" charset="0"/>
              </a:rPr>
              <a:t>x/j, x%y);</a:t>
            </a:r>
            <a:endParaRPr lang="en-US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x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/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y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 = 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1,5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x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%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y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 = 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15</a:t>
            </a:r>
            <a:endParaRPr lang="ru-RU" altLang="ru-RU" b="1" dirty="0">
              <a:solidFill>
                <a:srgbClr val="3AEF31"/>
              </a:solidFill>
              <a:latin typeface="Courier New" panose="02070309020205020404" pitchFamily="49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287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365127"/>
            <a:ext cx="8191822" cy="615601"/>
          </a:xfrm>
        </p:spPr>
        <p:txBody>
          <a:bodyPr>
            <a:normAutofit fontScale="90000"/>
          </a:bodyPr>
          <a:lstStyle/>
          <a:p>
            <a:r>
              <a:rPr lang="uk-UA" altLang="ru-RU" dirty="0">
                <a:solidFill>
                  <a:srgbClr val="FF9933"/>
                </a:solidFill>
              </a:rPr>
              <a:t>Приклади</a:t>
            </a:r>
            <a:r>
              <a:rPr lang="uk-UA" altLang="ru-RU" sz="4000" dirty="0">
                <a:solidFill>
                  <a:srgbClr val="0000FF"/>
                </a:solidFill>
              </a:rPr>
              <a:t> </a:t>
            </a:r>
            <a:r>
              <a:rPr lang="uk-UA" altLang="ru-RU" dirty="0">
                <a:solidFill>
                  <a:srgbClr val="FF9933"/>
                </a:solidFill>
              </a:rPr>
              <a:t>операцій відношення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5328592"/>
          </a:xfrm>
        </p:spPr>
        <p:txBody>
          <a:bodyPr>
            <a:normAutofit fontScale="85000" lnSpcReduction="10000"/>
          </a:bodyPr>
          <a:lstStyle/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sz="2600" b="1" noProof="1">
                <a:solidFill>
                  <a:srgbClr val="2E9EFA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600" b="1" noProof="1">
                <a:latin typeface="Courier New" panose="02070309020205020404" pitchFamily="49" charset="0"/>
              </a:rPr>
              <a:t> i = 45, j = 30;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>
                <a:latin typeface="Courier New" panose="02070309020205020404" pitchFamily="49" charset="0"/>
              </a:rPr>
              <a:t>   </a:t>
            </a:r>
            <a:r>
              <a:rPr lang="en-US" altLang="ru-RU" sz="2600" b="1" noProof="1">
                <a:solidFill>
                  <a:srgbClr val="66CCFF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600" b="1" noProof="1">
                <a:latin typeface="Courier New" panose="02070309020205020404" pitchFamily="49" charset="0"/>
              </a:rPr>
              <a:t>.WriteLine("{0} &gt; {1} = {2} </a:t>
            </a:r>
            <a:endParaRPr lang="uk-UA" altLang="ru-RU" sz="2600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>
                <a:latin typeface="Courier New" panose="02070309020205020404" pitchFamily="49" charset="0"/>
              </a:rPr>
              <a:t>     </a:t>
            </a:r>
            <a:r>
              <a:rPr lang="en-US" altLang="ru-RU" sz="2600" b="1" noProof="1">
                <a:latin typeface="Courier New" panose="02070309020205020404" pitchFamily="49" charset="0"/>
              </a:rPr>
              <a:t>{0} &lt; {1} = {3}", i, j, i &gt; j, i &lt; j);</a:t>
            </a:r>
            <a:endParaRPr lang="uk-UA" altLang="ru-RU" sz="2600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45</a:t>
            </a:r>
            <a:r>
              <a:rPr lang="uk-UA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&gt; 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30 =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True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   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45 &lt; 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30 =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False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sz="2600" b="1" dirty="0">
                <a:latin typeface="Courier New" panose="02070309020205020404" pitchFamily="49" charset="0"/>
              </a:rPr>
              <a:t>   </a:t>
            </a:r>
            <a:r>
              <a:rPr lang="en-US" altLang="ru-RU" sz="2600" b="1" noProof="1">
                <a:solidFill>
                  <a:srgbClr val="66CCFF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600" b="1" noProof="1">
                <a:latin typeface="Courier New" panose="02070309020205020404" pitchFamily="49" charset="0"/>
              </a:rPr>
              <a:t>.WriteLine(“({0} == {1}) = {2} </a:t>
            </a:r>
            <a:endParaRPr lang="en-US" altLang="ru-RU" sz="2600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sz="2600" b="1" dirty="0">
                <a:latin typeface="Courier New" panose="02070309020205020404" pitchFamily="49" charset="0"/>
              </a:rPr>
              <a:t>     (</a:t>
            </a:r>
            <a:r>
              <a:rPr lang="en-US" altLang="ru-RU" sz="2600" b="1" noProof="1">
                <a:latin typeface="Courier New" panose="02070309020205020404" pitchFamily="49" charset="0"/>
              </a:rPr>
              <a:t>{0} != {1}) = {3}", </a:t>
            </a:r>
            <a:endParaRPr lang="en-US" altLang="ru-RU" sz="2600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sz="2600" b="1" dirty="0">
                <a:latin typeface="Courier New" panose="02070309020205020404" pitchFamily="49" charset="0"/>
              </a:rPr>
              <a:t>     </a:t>
            </a:r>
            <a:r>
              <a:rPr lang="en-US" altLang="ru-RU" sz="2600" b="1" noProof="1">
                <a:latin typeface="Courier New" panose="02070309020205020404" pitchFamily="49" charset="0"/>
              </a:rPr>
              <a:t>i, j, i == j, i != j);</a:t>
            </a:r>
            <a:endParaRPr lang="en-US" altLang="ru-RU" sz="2600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 (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45</a:t>
            </a:r>
            <a:r>
              <a:rPr lang="uk-UA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== 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30) =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False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 (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45 != 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30) =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True</a:t>
            </a:r>
            <a:endParaRPr lang="en-US" altLang="ru-RU" sz="2600" b="1" noProof="1">
              <a:solidFill>
                <a:srgbClr val="3AEF31"/>
              </a:solidFill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sz="2600" b="1" noProof="1">
                <a:solidFill>
                  <a:srgbClr val="2E9EFA"/>
                </a:solidFill>
                <a:latin typeface="Courier New" panose="02070309020205020404" pitchFamily="49" charset="0"/>
              </a:rPr>
              <a:t>char</a:t>
            </a:r>
            <a:r>
              <a:rPr lang="en-US" altLang="ru-RU" sz="2600" b="1" noProof="1">
                <a:latin typeface="Courier New" panose="02070309020205020404" pitchFamily="49" charset="0"/>
              </a:rPr>
              <a:t> c1 = 'a', c2 = 'b';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sz="2600" b="1" noProof="1">
                <a:latin typeface="Courier New" panose="02070309020205020404" pitchFamily="49" charset="0"/>
              </a:rPr>
              <a:t>   </a:t>
            </a:r>
            <a:r>
              <a:rPr lang="en-US" altLang="ru-RU" sz="2600" b="1" noProof="1">
                <a:solidFill>
                  <a:srgbClr val="66CCFF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600" b="1" noProof="1">
                <a:latin typeface="Courier New" panose="02070309020205020404" pitchFamily="49" charset="0"/>
              </a:rPr>
              <a:t>.WriteLine(“({0} &gt;= {1}) = {2} </a:t>
            </a:r>
            <a:endParaRPr lang="uk-UA" altLang="ru-RU" sz="2600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>
                <a:latin typeface="Courier New" panose="02070309020205020404" pitchFamily="49" charset="0"/>
              </a:rPr>
              <a:t>     </a:t>
            </a:r>
            <a:r>
              <a:rPr lang="en-US" altLang="ru-RU" sz="2600" b="1" dirty="0">
                <a:latin typeface="Courier New" panose="02070309020205020404" pitchFamily="49" charset="0"/>
              </a:rPr>
              <a:t>(</a:t>
            </a:r>
            <a:r>
              <a:rPr lang="en-US" altLang="ru-RU" sz="2600" b="1" noProof="1">
                <a:latin typeface="Courier New" panose="02070309020205020404" pitchFamily="49" charset="0"/>
              </a:rPr>
              <a:t>{0} &lt;= {1}) = {3}", c1, c2, </a:t>
            </a:r>
            <a:endParaRPr lang="uk-UA" altLang="ru-RU" sz="2600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>
                <a:latin typeface="Courier New" panose="02070309020205020404" pitchFamily="49" charset="0"/>
              </a:rPr>
              <a:t>     </a:t>
            </a:r>
            <a:r>
              <a:rPr lang="en-US" altLang="ru-RU" sz="2600" b="1" noProof="1">
                <a:latin typeface="Courier New" panose="02070309020205020404" pitchFamily="49" charset="0"/>
              </a:rPr>
              <a:t>c1 &gt;= c2, c1 &lt;= c2);</a:t>
            </a:r>
            <a:endParaRPr lang="en-US" altLang="ru-RU" sz="2600" b="1" dirty="0">
              <a:latin typeface="Courier New" panose="02070309020205020404" pitchFamily="49" charset="0"/>
            </a:endParaRPr>
          </a:p>
          <a:p>
            <a:pPr marL="0" indent="0">
              <a:buNone/>
              <a:defRPr/>
            </a:pP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 (a</a:t>
            </a:r>
            <a:r>
              <a:rPr lang="uk-UA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&gt;= b)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 =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False    (a &lt;= b)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 =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True</a:t>
            </a:r>
            <a:endParaRPr lang="ru-RU" altLang="ru-RU" sz="2600" b="1" dirty="0">
              <a:solidFill>
                <a:srgbClr val="3AEF31"/>
              </a:solidFill>
              <a:latin typeface="Courier New" panose="02070309020205020404" pitchFamily="49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642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06437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altLang="ru-RU" sz="4000" dirty="0">
                <a:solidFill>
                  <a:srgbClr val="FF9933"/>
                </a:solidFill>
              </a:rPr>
              <a:t>Логічні операції</a:t>
            </a:r>
            <a:endParaRPr lang="ru-RU" altLang="ru-RU" sz="4000" dirty="0">
              <a:solidFill>
                <a:srgbClr val="FF9933"/>
              </a:solidFill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1052513"/>
            <a:ext cx="7921625" cy="2160587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200" b="1" dirty="0">
                <a:solidFill>
                  <a:srgbClr val="2E9EFA"/>
                </a:solidFill>
                <a:latin typeface="Courier New" panose="02070309020205020404" pitchFamily="49" charset="0"/>
              </a:rPr>
              <a:t>&amp;</a:t>
            </a:r>
            <a:r>
              <a:rPr lang="uk-UA" altLang="ru-RU" sz="2200" b="1" dirty="0"/>
              <a:t> </a:t>
            </a:r>
            <a:r>
              <a:rPr lang="uk-UA" altLang="ru-RU" sz="2200" dirty="0"/>
              <a:t>– логічне множення або логічне </a:t>
            </a:r>
            <a:r>
              <a:rPr lang="uk-UA" altLang="ru-RU" sz="2200" dirty="0">
                <a:solidFill>
                  <a:srgbClr val="2E9EFA"/>
                </a:solidFill>
              </a:rPr>
              <a:t>«І»</a:t>
            </a:r>
            <a:r>
              <a:rPr lang="uk-UA" altLang="ru-RU" sz="2200" dirty="0"/>
              <a:t>,</a:t>
            </a:r>
            <a:r>
              <a:rPr lang="uk-UA" altLang="ru-RU" sz="2200" b="1" dirty="0"/>
              <a:t> 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200" b="1" dirty="0">
                <a:solidFill>
                  <a:srgbClr val="2E9EFA"/>
                </a:solidFill>
                <a:latin typeface="Courier New" panose="02070309020205020404" pitchFamily="49" charset="0"/>
              </a:rPr>
              <a:t>|</a:t>
            </a:r>
            <a:r>
              <a:rPr lang="ru-RU" altLang="ru-RU" sz="2200" b="1" dirty="0"/>
              <a:t>  </a:t>
            </a:r>
            <a:r>
              <a:rPr lang="uk-UA" altLang="ru-RU" sz="2200" dirty="0"/>
              <a:t>– логічне додавання або логічне </a:t>
            </a:r>
            <a:r>
              <a:rPr lang="uk-UA" altLang="ru-RU" sz="2200" b="1" dirty="0">
                <a:solidFill>
                  <a:srgbClr val="2E9EFA"/>
                </a:solidFill>
                <a:latin typeface="Courier New" panose="02070309020205020404" pitchFamily="49" charset="0"/>
              </a:rPr>
              <a:t>«АБО</a:t>
            </a:r>
            <a:r>
              <a:rPr lang="uk-UA" altLang="ru-RU" sz="2200" dirty="0">
                <a:solidFill>
                  <a:srgbClr val="2E9EFA"/>
                </a:solidFill>
              </a:rPr>
              <a:t>»</a:t>
            </a:r>
            <a:r>
              <a:rPr lang="uk-UA" altLang="ru-RU" sz="2200" dirty="0"/>
              <a:t>, </a:t>
            </a:r>
            <a:r>
              <a:rPr lang="ru-RU" altLang="ru-RU" sz="2200" dirty="0"/>
              <a:t> </a:t>
            </a:r>
            <a:endParaRPr lang="uk-UA" altLang="ru-RU" sz="2200" dirty="0"/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200" b="1" dirty="0">
                <a:solidFill>
                  <a:srgbClr val="2E9EFA"/>
                </a:solidFill>
                <a:latin typeface="Courier New" panose="02070309020205020404" pitchFamily="49" charset="0"/>
              </a:rPr>
              <a:t>^</a:t>
            </a:r>
            <a:r>
              <a:rPr lang="uk-UA" altLang="ru-RU" sz="2200" b="1" dirty="0"/>
              <a:t>  </a:t>
            </a:r>
            <a:r>
              <a:rPr lang="uk-UA" altLang="ru-RU" sz="2200" dirty="0"/>
              <a:t>– логічне </a:t>
            </a:r>
            <a:r>
              <a:rPr lang="uk-UA" altLang="ru-RU" sz="2200" dirty="0">
                <a:solidFill>
                  <a:srgbClr val="2E9EFA"/>
                </a:solidFill>
              </a:rPr>
              <a:t>виключне «АБО»</a:t>
            </a:r>
            <a:r>
              <a:rPr lang="uk-UA" altLang="ru-RU" sz="2200" dirty="0"/>
              <a:t>,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200" b="1" dirty="0">
                <a:solidFill>
                  <a:srgbClr val="2E9EFA"/>
                </a:solidFill>
                <a:latin typeface="Courier New" panose="02070309020205020404" pitchFamily="49" charset="0"/>
              </a:rPr>
              <a:t>!</a:t>
            </a:r>
            <a:r>
              <a:rPr lang="uk-UA" altLang="ru-RU" sz="2200" b="1" dirty="0"/>
              <a:t> </a:t>
            </a:r>
            <a:r>
              <a:rPr lang="uk-UA" altLang="ru-RU" sz="2200" dirty="0"/>
              <a:t>– логічне заперечення </a:t>
            </a:r>
            <a:r>
              <a:rPr lang="uk-UA" altLang="ru-RU" sz="2200" dirty="0">
                <a:solidFill>
                  <a:srgbClr val="2E9EFA"/>
                </a:solidFill>
              </a:rPr>
              <a:t>«НІ»</a:t>
            </a:r>
            <a:r>
              <a:rPr lang="uk-UA" altLang="ru-RU" sz="2200" dirty="0"/>
              <a:t>.</a:t>
            </a:r>
            <a:r>
              <a:rPr lang="uk-UA" altLang="ru-RU" sz="2200" b="1" dirty="0"/>
              <a:t> 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200" dirty="0"/>
              <a:t>Результати логічних операцій для різних значень операндів  op1 та op2 представлені в таблиці.</a:t>
            </a:r>
            <a:endParaRPr lang="ru-RU" altLang="ru-RU" sz="2200" dirty="0"/>
          </a:p>
        </p:txBody>
      </p:sp>
      <p:graphicFrame>
        <p:nvGraphicFramePr>
          <p:cNvPr id="40031" name="Group 9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14469532"/>
              </p:ext>
            </p:extLst>
          </p:nvPr>
        </p:nvGraphicFramePr>
        <p:xfrm>
          <a:off x="684213" y="3429000"/>
          <a:ext cx="7848600" cy="2868614"/>
        </p:xfrm>
        <a:graphic>
          <a:graphicData uri="http://schemas.openxmlformats.org/drawingml/2006/table">
            <a:tbl>
              <a:tblPr/>
              <a:tblGrid>
                <a:gridCol w="1079500">
                  <a:extLst>
                    <a:ext uri="{9D8B030D-6E8A-4147-A177-3AD203B41FA5}">
                      <a16:colId xmlns:a16="http://schemas.microsoft.com/office/drawing/2014/main" val="3105021975"/>
                    </a:ext>
                  </a:extLst>
                </a:gridCol>
                <a:gridCol w="1079500">
                  <a:extLst>
                    <a:ext uri="{9D8B030D-6E8A-4147-A177-3AD203B41FA5}">
                      <a16:colId xmlns:a16="http://schemas.microsoft.com/office/drawing/2014/main" val="4121965543"/>
                    </a:ext>
                  </a:extLst>
                </a:gridCol>
                <a:gridCol w="1441450">
                  <a:extLst>
                    <a:ext uri="{9D8B030D-6E8A-4147-A177-3AD203B41FA5}">
                      <a16:colId xmlns:a16="http://schemas.microsoft.com/office/drawing/2014/main" val="1889769876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1281719717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1701719327"/>
                    </a:ext>
                  </a:extLst>
                </a:gridCol>
                <a:gridCol w="1417638">
                  <a:extLst>
                    <a:ext uri="{9D8B030D-6E8A-4147-A177-3AD203B41FA5}">
                      <a16:colId xmlns:a16="http://schemas.microsoft.com/office/drawing/2014/main" val="4005112682"/>
                    </a:ext>
                  </a:extLst>
                </a:gridCol>
              </a:tblGrid>
              <a:tr h="647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op2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9EFA"/>
                          </a:solidFill>
                          <a:effectLst/>
                          <a:latin typeface="Courier New" panose="02070309020205020404" pitchFamily="49" charset="0"/>
                        </a:rPr>
                        <a:t>&amp;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op2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9EFA"/>
                          </a:solidFill>
                          <a:effectLst/>
                          <a:latin typeface="Courier New" panose="02070309020205020404" pitchFamily="49" charset="0"/>
                        </a:rPr>
                        <a:t>|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op2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9EFA"/>
                          </a:solidFill>
                          <a:effectLst/>
                          <a:latin typeface="Courier New" panose="02070309020205020404" pitchFamily="49" charset="0"/>
                        </a:rPr>
                        <a:t>^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op2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9EFA"/>
                          </a:solidFill>
                          <a:effectLst/>
                          <a:latin typeface="Courier New" panose="02070309020205020404" pitchFamily="49" charset="0"/>
                        </a:rPr>
                        <a:t>!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9971135"/>
                  </a:ext>
                </a:extLst>
              </a:tr>
              <a:tr h="57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2408576"/>
                  </a:ext>
                </a:extLst>
              </a:tr>
              <a:tr h="57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5425815"/>
                  </a:ext>
                </a:extLst>
              </a:tr>
              <a:tr h="504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6317441"/>
                  </a:ext>
                </a:extLst>
              </a:tr>
              <a:tr h="563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01380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8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06437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altLang="ru-RU" sz="4000" dirty="0">
                <a:solidFill>
                  <a:srgbClr val="FF9933"/>
                </a:solidFill>
              </a:rPr>
              <a:t>Приклади логічних операцій</a:t>
            </a:r>
            <a:endParaRPr lang="ru-RU" altLang="ru-RU" sz="4000" dirty="0">
              <a:solidFill>
                <a:srgbClr val="FF9933"/>
              </a:solidFill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052513"/>
            <a:ext cx="8497888" cy="5472112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ru-RU" altLang="ru-RU" sz="2600" b="1" dirty="0">
                <a:solidFill>
                  <a:srgbClr val="2E9EFA"/>
                </a:solidFill>
                <a:latin typeface="Courier New" panose="02070309020205020404" pitchFamily="49" charset="0"/>
              </a:rPr>
              <a:t>&amp;&amp;</a:t>
            </a:r>
            <a:r>
              <a:rPr lang="ru-RU" altLang="ru-RU" sz="2600" b="1" dirty="0"/>
              <a:t> </a:t>
            </a:r>
            <a:r>
              <a:rPr lang="uk-UA" altLang="ru-RU" sz="2600" dirty="0"/>
              <a:t>та</a:t>
            </a:r>
            <a:r>
              <a:rPr lang="uk-UA" altLang="ru-RU" sz="2600" b="1" dirty="0"/>
              <a:t> </a:t>
            </a:r>
            <a:r>
              <a:rPr lang="ru-RU" altLang="ru-RU" sz="2600" b="1" dirty="0">
                <a:solidFill>
                  <a:srgbClr val="2E9EFA"/>
                </a:solidFill>
                <a:latin typeface="Courier New" panose="02070309020205020404" pitchFamily="49" charset="0"/>
              </a:rPr>
              <a:t>||</a:t>
            </a:r>
            <a:r>
              <a:rPr lang="uk-UA" altLang="ru-RU" sz="2600" b="1" dirty="0"/>
              <a:t> </a:t>
            </a:r>
            <a:r>
              <a:rPr lang="ru-RU" altLang="ru-RU" sz="2600" dirty="0"/>
              <a:t>– </a:t>
            </a:r>
            <a:r>
              <a:rPr lang="uk-UA" altLang="ru-RU" sz="2600" dirty="0"/>
              <a:t>скорочені форма логічного множення та додавання. При їх використанні обчислення виразу припиняється, як тільки його значення вже визначене. Наприклад, нижче обчислюються вирази лише у перших дужках, оскільки, незалежно від частин виразу, що залишились,</a:t>
            </a:r>
            <a:r>
              <a:rPr lang="uk-UA" altLang="ru-RU" sz="2600" b="1" dirty="0"/>
              <a:t> </a:t>
            </a:r>
            <a:r>
              <a:rPr lang="uk-UA" altLang="ru-RU" sz="2600" dirty="0"/>
              <a:t>значення змінної</a:t>
            </a:r>
            <a:r>
              <a:rPr lang="uk-UA" altLang="ru-RU" sz="2600" b="1" dirty="0"/>
              <a:t> </a:t>
            </a:r>
            <a:r>
              <a:rPr lang="en-US" altLang="ru-RU" sz="2600" b="1" dirty="0" smtClean="0"/>
              <a:t>  </a:t>
            </a:r>
            <a:r>
              <a:rPr lang="en-GB" altLang="ru-RU" sz="2600" b="1" dirty="0" smtClean="0">
                <a:latin typeface="Courier New" panose="02070309020205020404" pitchFamily="49" charset="0"/>
              </a:rPr>
              <a:t>boo</a:t>
            </a:r>
            <a:r>
              <a:rPr lang="uk-UA" altLang="ru-RU" sz="260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2600" b="1" dirty="0">
                <a:latin typeface="Courier New" panose="02070309020205020404" pitchFamily="49" charset="0"/>
              </a:rPr>
              <a:t>= </a:t>
            </a:r>
            <a:r>
              <a:rPr lang="en-US" altLang="ru-RU" sz="2600" b="1" dirty="0">
                <a:latin typeface="Courier New" panose="02070309020205020404" pitchFamily="49" charset="0"/>
              </a:rPr>
              <a:t>TRUE</a:t>
            </a:r>
            <a:r>
              <a:rPr lang="uk-UA" altLang="ru-RU" sz="2600" b="1" dirty="0"/>
              <a:t>,  </a:t>
            </a:r>
            <a:r>
              <a:rPr lang="uk-UA" altLang="ru-RU" sz="2600" dirty="0"/>
              <a:t>а</a:t>
            </a:r>
            <a:r>
              <a:rPr lang="uk-UA" altLang="ru-RU" sz="2600" b="1" dirty="0"/>
              <a:t> </a:t>
            </a:r>
            <a:r>
              <a:rPr lang="uk-UA" altLang="ru-RU" sz="2600" dirty="0"/>
              <a:t>значення </a:t>
            </a:r>
            <a:r>
              <a:rPr lang="uk-UA" altLang="ru-RU" sz="2600" dirty="0" smtClean="0"/>
              <a:t>змінної</a:t>
            </a:r>
            <a:r>
              <a:rPr lang="en-US" altLang="ru-RU" sz="2600" dirty="0" smtClean="0"/>
              <a:t>  </a:t>
            </a:r>
            <a:r>
              <a:rPr lang="en-US" altLang="ru-RU" sz="2600" b="1" dirty="0" smtClean="0"/>
              <a:t> </a:t>
            </a:r>
            <a:r>
              <a:rPr lang="en-GB" altLang="ru-RU" sz="2600" b="1" dirty="0" err="1">
                <a:latin typeface="Courier New" panose="02070309020205020404" pitchFamily="49" charset="0"/>
              </a:rPr>
              <a:t>bo</a:t>
            </a:r>
            <a:r>
              <a:rPr lang="uk-UA" altLang="ru-RU" sz="2600" b="1" dirty="0">
                <a:latin typeface="Courier New" panose="02070309020205020404" pitchFamily="49" charset="0"/>
              </a:rPr>
              <a:t> = </a:t>
            </a:r>
            <a:r>
              <a:rPr lang="en-US" altLang="ru-RU" sz="2600" b="1" dirty="0">
                <a:latin typeface="Courier New" panose="02070309020205020404" pitchFamily="49" charset="0"/>
              </a:rPr>
              <a:t>FALSE</a:t>
            </a:r>
            <a:r>
              <a:rPr lang="uk-UA" altLang="ru-RU" sz="2600" b="1" dirty="0">
                <a:latin typeface="Courier New" panose="02070309020205020404" pitchFamily="49" charset="0"/>
              </a:rPr>
              <a:t>:</a:t>
            </a:r>
            <a:endParaRPr lang="en-GB" altLang="ru-RU" sz="2600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endParaRPr lang="en-GB" altLang="ru-RU" b="1" dirty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GB" altLang="ru-RU" sz="2600" b="1" dirty="0" err="1">
                <a:solidFill>
                  <a:srgbClr val="2E9EFA"/>
                </a:solidFill>
                <a:latin typeface="Courier New" panose="02070309020205020404" pitchFamily="49" charset="0"/>
              </a:rPr>
              <a:t>int</a:t>
            </a:r>
            <a:r>
              <a:rPr lang="en-GB" altLang="ru-RU" sz="2600" b="1" dirty="0">
                <a:latin typeface="Courier New" panose="02070309020205020404" pitchFamily="49" charset="0"/>
              </a:rPr>
              <a:t> </a:t>
            </a:r>
            <a:r>
              <a:rPr lang="en-GB" altLang="ru-RU" sz="2600" b="1" dirty="0" err="1">
                <a:latin typeface="Courier New" panose="02070309020205020404" pitchFamily="49" charset="0"/>
              </a:rPr>
              <a:t>i</a:t>
            </a:r>
            <a:r>
              <a:rPr lang="en-GB" altLang="ru-RU" sz="2600" b="1" dirty="0">
                <a:latin typeface="Courier New" panose="02070309020205020404" pitchFamily="49" charset="0"/>
              </a:rPr>
              <a:t> = 10, j = 20, k = 30;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GB" altLang="ru-RU" sz="2600" b="1" dirty="0">
                <a:solidFill>
                  <a:srgbClr val="2E9EFA"/>
                </a:solidFill>
                <a:latin typeface="Courier New" panose="02070309020205020404" pitchFamily="49" charset="0"/>
              </a:rPr>
              <a:t>bool</a:t>
            </a:r>
            <a:r>
              <a:rPr lang="en-GB" altLang="ru-RU" sz="2600" b="1" dirty="0">
                <a:latin typeface="Courier New" panose="02070309020205020404" pitchFamily="49" charset="0"/>
              </a:rPr>
              <a:t> boo = (</a:t>
            </a:r>
            <a:r>
              <a:rPr lang="en-GB" altLang="ru-RU" sz="2600" b="1" dirty="0" err="1">
                <a:latin typeface="Courier New" panose="02070309020205020404" pitchFamily="49" charset="0"/>
              </a:rPr>
              <a:t>i</a:t>
            </a:r>
            <a:r>
              <a:rPr lang="en-GB" altLang="ru-RU" sz="2600" b="1" dirty="0">
                <a:latin typeface="Courier New" panose="02070309020205020404" pitchFamily="49" charset="0"/>
              </a:rPr>
              <a:t> &lt; 15)||(j &gt; 15)||(k &gt;= j);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GB" altLang="ru-RU" sz="2600" b="1" dirty="0">
                <a:solidFill>
                  <a:srgbClr val="2E9EFA"/>
                </a:solidFill>
                <a:latin typeface="Courier New" panose="02070309020205020404" pitchFamily="49" charset="0"/>
              </a:rPr>
              <a:t>bool</a:t>
            </a:r>
            <a:r>
              <a:rPr lang="en-GB" altLang="ru-RU" sz="2600" b="1" dirty="0">
                <a:latin typeface="Courier New" panose="02070309020205020404" pitchFamily="49" charset="0"/>
              </a:rPr>
              <a:t> </a:t>
            </a:r>
            <a:r>
              <a:rPr lang="en-GB" altLang="ru-RU" sz="2600" b="1" dirty="0" err="1">
                <a:latin typeface="Courier New" panose="02070309020205020404" pitchFamily="49" charset="0"/>
              </a:rPr>
              <a:t>bo</a:t>
            </a:r>
            <a:r>
              <a:rPr lang="en-GB" altLang="ru-RU" sz="2600" b="1" dirty="0">
                <a:latin typeface="Courier New" panose="02070309020205020404" pitchFamily="49" charset="0"/>
              </a:rPr>
              <a:t> = (</a:t>
            </a:r>
            <a:r>
              <a:rPr lang="en-GB" altLang="ru-RU" sz="2600" b="1" dirty="0" err="1">
                <a:latin typeface="Courier New" panose="02070309020205020404" pitchFamily="49" charset="0"/>
              </a:rPr>
              <a:t>i</a:t>
            </a:r>
            <a:r>
              <a:rPr lang="en-GB" altLang="ru-RU" sz="2600" b="1" dirty="0">
                <a:latin typeface="Courier New" panose="02070309020205020404" pitchFamily="49" charset="0"/>
              </a:rPr>
              <a:t> &gt; j) &amp;&amp; (j &gt; 15)||(k &gt;= j);</a:t>
            </a:r>
            <a:endParaRPr lang="ru-RU" altLang="ru-RU" sz="2600" b="1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86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188913"/>
            <a:ext cx="8425631" cy="792162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altLang="ru-RU" sz="4000" dirty="0">
                <a:solidFill>
                  <a:srgbClr val="FF9933"/>
                </a:solidFill>
              </a:rPr>
              <a:t>Бітові (порозрядні) операції</a:t>
            </a:r>
            <a:endParaRPr lang="ru-RU" altLang="ru-RU" sz="4000" dirty="0">
              <a:solidFill>
                <a:srgbClr val="FF9933"/>
              </a:solidFill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908050"/>
            <a:ext cx="8353425" cy="5616575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solidFill>
                  <a:srgbClr val="2E9EFA"/>
                </a:solidFill>
                <a:latin typeface="Courier New" panose="02070309020205020404" pitchFamily="49" charset="0"/>
              </a:rPr>
              <a:t>&amp;</a:t>
            </a:r>
            <a:r>
              <a:rPr lang="uk-UA" altLang="ru-RU" dirty="0"/>
              <a:t> – порозрядне множення або кон’юнкція бітів, 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solidFill>
                  <a:srgbClr val="2E9EFA"/>
                </a:solidFill>
                <a:latin typeface="Courier New" panose="02070309020205020404" pitchFamily="49" charset="0"/>
              </a:rPr>
              <a:t>|</a:t>
            </a:r>
            <a:r>
              <a:rPr lang="ru-RU" altLang="ru-RU" dirty="0"/>
              <a:t> </a:t>
            </a:r>
            <a:r>
              <a:rPr lang="uk-UA" altLang="ru-RU" dirty="0"/>
              <a:t>– порозрядне додавання або диз’юнкція бітів, </a:t>
            </a:r>
            <a:r>
              <a:rPr lang="ru-RU" altLang="ru-RU" dirty="0"/>
              <a:t> </a:t>
            </a:r>
            <a:endParaRPr lang="uk-UA" altLang="ru-RU" dirty="0"/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solidFill>
                  <a:srgbClr val="2E9EFA"/>
                </a:solidFill>
                <a:latin typeface="Courier New" panose="02070309020205020404" pitchFamily="49" charset="0"/>
              </a:rPr>
              <a:t>^</a:t>
            </a:r>
            <a:r>
              <a:rPr lang="uk-UA" altLang="ru-RU" dirty="0"/>
              <a:t>  – порозрядне виключне «АБО»,</a:t>
            </a:r>
            <a:endParaRPr lang="ru-RU" altLang="ru-RU" dirty="0"/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ru-RU" altLang="ru-RU" b="1" dirty="0">
                <a:solidFill>
                  <a:srgbClr val="2E9EFA"/>
                </a:solidFill>
                <a:latin typeface="Courier New" panose="02070309020205020404" pitchFamily="49" charset="0"/>
              </a:rPr>
              <a:t>~</a:t>
            </a:r>
            <a:r>
              <a:rPr lang="ru-RU" altLang="ru-RU" dirty="0"/>
              <a:t> </a:t>
            </a:r>
            <a:r>
              <a:rPr lang="uk-UA" altLang="ru-RU" dirty="0"/>
              <a:t>– порозрядне заперечення,</a:t>
            </a:r>
            <a:endParaRPr lang="ru-RU" altLang="ru-RU" dirty="0"/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ru-RU" altLang="ru-RU" b="1" dirty="0">
                <a:solidFill>
                  <a:srgbClr val="2E9EFA"/>
                </a:solidFill>
                <a:latin typeface="Courier New" panose="02070309020205020404" pitchFamily="49" charset="0"/>
              </a:rPr>
              <a:t>&gt;&gt;</a:t>
            </a:r>
            <a:r>
              <a:rPr lang="ru-RU" altLang="ru-RU" dirty="0"/>
              <a:t> </a:t>
            </a:r>
            <a:r>
              <a:rPr lang="uk-UA" altLang="ru-RU" dirty="0"/>
              <a:t>– порозрядний зсув праворуч,</a:t>
            </a:r>
            <a:endParaRPr lang="ru-RU" altLang="ru-RU" dirty="0"/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ru-RU" altLang="ru-RU" b="1" dirty="0">
                <a:solidFill>
                  <a:srgbClr val="2E9EFA"/>
                </a:solidFill>
                <a:latin typeface="Courier New" panose="02070309020205020404" pitchFamily="49" charset="0"/>
              </a:rPr>
              <a:t>&lt;&lt;</a:t>
            </a:r>
            <a:r>
              <a:rPr lang="uk-UA" altLang="ru-RU" dirty="0"/>
              <a:t> – порозрядний зсув ліворуч.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dirty="0"/>
              <a:t>Значення бітових операцій для різних значень операндів  </a:t>
            </a:r>
            <a:r>
              <a:rPr lang="uk-UA" altLang="ru-RU" b="1" dirty="0">
                <a:latin typeface="Courier New" panose="02070309020205020404" pitchFamily="49" charset="0"/>
              </a:rPr>
              <a:t>op1</a:t>
            </a:r>
            <a:r>
              <a:rPr lang="uk-UA" altLang="ru-RU" dirty="0"/>
              <a:t> та </a:t>
            </a:r>
            <a:r>
              <a:rPr lang="uk-UA" altLang="ru-RU" b="1" dirty="0">
                <a:latin typeface="Courier New" panose="02070309020205020404" pitchFamily="49" charset="0"/>
              </a:rPr>
              <a:t>op2</a:t>
            </a:r>
            <a:r>
              <a:rPr lang="uk-UA" altLang="ru-RU" dirty="0"/>
              <a:t> :</a:t>
            </a:r>
            <a:endParaRPr lang="ru-RU" altLang="ru-RU" dirty="0"/>
          </a:p>
        </p:txBody>
      </p:sp>
      <p:graphicFrame>
        <p:nvGraphicFramePr>
          <p:cNvPr id="44084" name="Group 5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23349376"/>
              </p:ext>
            </p:extLst>
          </p:nvPr>
        </p:nvGraphicFramePr>
        <p:xfrm>
          <a:off x="593725" y="4292600"/>
          <a:ext cx="7705725" cy="2232026"/>
        </p:xfrm>
        <a:graphic>
          <a:graphicData uri="http://schemas.openxmlformats.org/drawingml/2006/table">
            <a:tbl>
              <a:tblPr/>
              <a:tblGrid>
                <a:gridCol w="1060450">
                  <a:extLst>
                    <a:ext uri="{9D8B030D-6E8A-4147-A177-3AD203B41FA5}">
                      <a16:colId xmlns:a16="http://schemas.microsoft.com/office/drawing/2014/main" val="947365927"/>
                    </a:ext>
                  </a:extLst>
                </a:gridCol>
                <a:gridCol w="1058862">
                  <a:extLst>
                    <a:ext uri="{9D8B030D-6E8A-4147-A177-3AD203B41FA5}">
                      <a16:colId xmlns:a16="http://schemas.microsoft.com/office/drawing/2014/main" val="305148982"/>
                    </a:ext>
                  </a:extLst>
                </a:gridCol>
                <a:gridCol w="1416050">
                  <a:extLst>
                    <a:ext uri="{9D8B030D-6E8A-4147-A177-3AD203B41FA5}">
                      <a16:colId xmlns:a16="http://schemas.microsoft.com/office/drawing/2014/main" val="402503997"/>
                    </a:ext>
                  </a:extLst>
                </a:gridCol>
                <a:gridCol w="1412875">
                  <a:extLst>
                    <a:ext uri="{9D8B030D-6E8A-4147-A177-3AD203B41FA5}">
                      <a16:colId xmlns:a16="http://schemas.microsoft.com/office/drawing/2014/main" val="295172816"/>
                    </a:ext>
                  </a:extLst>
                </a:gridCol>
                <a:gridCol w="1365250">
                  <a:extLst>
                    <a:ext uri="{9D8B030D-6E8A-4147-A177-3AD203B41FA5}">
                      <a16:colId xmlns:a16="http://schemas.microsoft.com/office/drawing/2014/main" val="2347879647"/>
                    </a:ext>
                  </a:extLst>
                </a:gridCol>
                <a:gridCol w="1392238">
                  <a:extLst>
                    <a:ext uri="{9D8B030D-6E8A-4147-A177-3AD203B41FA5}">
                      <a16:colId xmlns:a16="http://schemas.microsoft.com/office/drawing/2014/main" val="1188045911"/>
                    </a:ext>
                  </a:extLst>
                </a:gridCol>
              </a:tblGrid>
              <a:tr h="484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op2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9EFA"/>
                          </a:solidFill>
                          <a:effectLst/>
                          <a:latin typeface="Courier New" panose="02070309020205020404" pitchFamily="49" charset="0"/>
                        </a:rPr>
                        <a:t>&amp;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op2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9EFA"/>
                          </a:solidFill>
                          <a:effectLst/>
                          <a:latin typeface="Courier New" panose="02070309020205020404" pitchFamily="49" charset="0"/>
                        </a:rPr>
                        <a:t>|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op2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9EFA"/>
                          </a:solidFill>
                          <a:effectLst/>
                          <a:latin typeface="Courier New" panose="02070309020205020404" pitchFamily="49" charset="0"/>
                        </a:rPr>
                        <a:t>^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op2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9EFA"/>
                          </a:solidFill>
                          <a:effectLst/>
                          <a:latin typeface="Courier New" panose="02070309020205020404" pitchFamily="49" charset="0"/>
                        </a:rPr>
                        <a:t>~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6490019"/>
                  </a:ext>
                </a:extLst>
              </a:tr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4822575"/>
                  </a:ext>
                </a:extLst>
              </a:tr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4466442"/>
                  </a:ext>
                </a:extLst>
              </a:tr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217089"/>
                  </a:ext>
                </a:extLst>
              </a:tr>
              <a:tr h="450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745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865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374063" cy="10795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altLang="ru-RU" sz="4000" dirty="0">
                <a:solidFill>
                  <a:srgbClr val="FF9933"/>
                </a:solidFill>
              </a:rPr>
              <a:t>Приклади операцій </a:t>
            </a:r>
            <a:r>
              <a:rPr lang="ru-RU" altLang="ru-RU" sz="4000" dirty="0" err="1">
                <a:solidFill>
                  <a:srgbClr val="FF9933"/>
                </a:solidFill>
              </a:rPr>
              <a:t>інкременту</a:t>
            </a:r>
            <a:r>
              <a:rPr lang="ru-RU" altLang="ru-RU" sz="4000" dirty="0">
                <a:solidFill>
                  <a:srgbClr val="FF9933"/>
                </a:solidFill>
              </a:rPr>
              <a:t> та декременту 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601788"/>
            <a:ext cx="8820150" cy="4922837"/>
          </a:xfrm>
        </p:spPr>
        <p:txBody>
          <a:bodyPr/>
          <a:lstStyle/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2E9EFA"/>
                </a:solidFill>
                <a:latin typeface="Courier New" panose="02070309020205020404" pitchFamily="49" charset="0"/>
              </a:rPr>
              <a:t>int i</a:t>
            </a:r>
            <a:r>
              <a:rPr lang="en-US" altLang="ru-RU" b="1" noProof="1">
                <a:latin typeface="Courier New" panose="02070309020205020404" pitchFamily="49" charset="0"/>
              </a:rPr>
              <a:t> = 10, j;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j = ++i;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.WriteLine("i = {0} j = {1}", i, j);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i = 10;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j = i++;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.WriteLine("i = {0} j = {1}", i, j);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2E9EFA"/>
                </a:solidFill>
                <a:latin typeface="Courier New" panose="02070309020205020404" pitchFamily="49" charset="0"/>
              </a:rPr>
              <a:t>char</a:t>
            </a:r>
            <a:r>
              <a:rPr lang="en-US" altLang="ru-RU" b="1" noProof="1">
                <a:latin typeface="Courier New" panose="02070309020205020404" pitchFamily="49" charset="0"/>
              </a:rPr>
              <a:t> c1 = 'B', c2;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c2 = --c1;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.WriteLine("c1 = {0} c2 = {1}",c1,</a:t>
            </a:r>
            <a:r>
              <a:rPr lang="uk-UA" altLang="ru-RU" b="1" dirty="0">
                <a:latin typeface="Courier New" panose="02070309020205020404" pitchFamily="49" charset="0"/>
              </a:rPr>
              <a:t> </a:t>
            </a:r>
            <a:r>
              <a:rPr lang="en-US" altLang="ru-RU" b="1" noProof="1">
                <a:latin typeface="Courier New" panose="02070309020205020404" pitchFamily="49" charset="0"/>
              </a:rPr>
              <a:t>c2);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c1 = 'B';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c2 = c1--;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.WriteLine("c1 = {0} c2 = {1}",c1, c2);</a:t>
            </a:r>
            <a:endParaRPr lang="ru-RU" altLang="ru-RU" b="1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5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291512" cy="113823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altLang="ru-RU" sz="4000" dirty="0">
                <a:solidFill>
                  <a:srgbClr val="FF9933"/>
                </a:solidFill>
              </a:rPr>
              <a:t>Приклади використання умовної операції</a:t>
            </a:r>
            <a:endParaRPr lang="ru-RU" altLang="ru-RU" sz="4000" dirty="0">
              <a:solidFill>
                <a:srgbClr val="FF9933"/>
              </a:solidFill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890713"/>
            <a:ext cx="8424863" cy="4491037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2E9EFA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b="1" noProof="1">
                <a:latin typeface="Courier New" panose="02070309020205020404" pitchFamily="49" charset="0"/>
              </a:rPr>
              <a:t> a = 10, b = 20</a:t>
            </a:r>
            <a:r>
              <a:rPr lang="en-US" altLang="ru-RU" b="1" dirty="0">
                <a:latin typeface="Courier New" panose="02070309020205020404" pitchFamily="49" charset="0"/>
              </a:rPr>
              <a:t>, c</a:t>
            </a:r>
            <a:r>
              <a:rPr lang="en-US" altLang="ru-RU" b="1" noProof="1">
                <a:latin typeface="Courier New" panose="02070309020205020404" pitchFamily="49" charset="0"/>
              </a:rPr>
              <a:t>;</a:t>
            </a:r>
            <a:endParaRPr lang="en-US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latin typeface="Courier New" panose="02070309020205020404" pitchFamily="49" charset="0"/>
              </a:rPr>
              <a:t>c = (</a:t>
            </a:r>
            <a:r>
              <a:rPr lang="en-US" altLang="ru-RU" b="1" noProof="1">
                <a:latin typeface="Courier New" panose="02070309020205020404" pitchFamily="49" charset="0"/>
              </a:rPr>
              <a:t>a &gt; b</a:t>
            </a:r>
            <a:r>
              <a:rPr lang="en-US" altLang="ru-RU" b="1" dirty="0">
                <a:latin typeface="Courier New" panose="02070309020205020404" pitchFamily="49" charset="0"/>
              </a:rPr>
              <a:t>)</a:t>
            </a:r>
            <a:r>
              <a:rPr lang="en-US" altLang="ru-RU" b="1" noProof="1">
                <a:latin typeface="Courier New" panose="02070309020205020404" pitchFamily="49" charset="0"/>
              </a:rPr>
              <a:t> ? a : b;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AAEBF4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.WriteLine("max ({0}, {1}) = {2}", 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              </a:t>
            </a:r>
            <a:r>
              <a:rPr lang="en-US" altLang="ru-RU" b="1" noProof="1">
                <a:latin typeface="Courier New" panose="02070309020205020404" pitchFamily="49" charset="0"/>
              </a:rPr>
              <a:t>a, b, </a:t>
            </a:r>
            <a:r>
              <a:rPr lang="en-US" altLang="ru-RU" b="1" dirty="0">
                <a:latin typeface="Courier New" panose="02070309020205020404" pitchFamily="49" charset="0"/>
              </a:rPr>
              <a:t>c</a:t>
            </a:r>
            <a:r>
              <a:rPr lang="en-US" altLang="ru-RU" b="1" noProof="1">
                <a:latin typeface="Courier New" panose="02070309020205020404" pitchFamily="49" charset="0"/>
              </a:rPr>
              <a:t>);</a:t>
            </a:r>
            <a:endParaRPr lang="en-US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max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(10,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20)</a:t>
            </a:r>
            <a:r>
              <a:rPr lang="uk-UA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 =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20</a:t>
            </a:r>
            <a:endParaRPr lang="en-US" altLang="ru-RU" b="1" dirty="0">
              <a:solidFill>
                <a:srgbClr val="3AEF31"/>
              </a:solidFill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latin typeface="Courier New" panose="02070309020205020404" pitchFamily="49" charset="0"/>
              </a:rPr>
              <a:t>c = (</a:t>
            </a:r>
            <a:r>
              <a:rPr lang="en-US" altLang="ru-RU" b="1" noProof="1">
                <a:latin typeface="Courier New" panose="02070309020205020404" pitchFamily="49" charset="0"/>
              </a:rPr>
              <a:t>a </a:t>
            </a:r>
            <a:r>
              <a:rPr lang="en-US" altLang="ru-RU" b="1" dirty="0">
                <a:latin typeface="Courier New" panose="02070309020205020404" pitchFamily="49" charset="0"/>
              </a:rPr>
              <a:t>&lt;</a:t>
            </a:r>
            <a:r>
              <a:rPr lang="en-US" altLang="ru-RU" b="1" noProof="1">
                <a:latin typeface="Courier New" panose="02070309020205020404" pitchFamily="49" charset="0"/>
              </a:rPr>
              <a:t> b</a:t>
            </a:r>
            <a:r>
              <a:rPr lang="en-US" altLang="ru-RU" b="1" dirty="0">
                <a:latin typeface="Courier New" panose="02070309020205020404" pitchFamily="49" charset="0"/>
              </a:rPr>
              <a:t>)</a:t>
            </a:r>
            <a:r>
              <a:rPr lang="en-US" altLang="ru-RU" b="1" noProof="1">
                <a:latin typeface="Courier New" panose="02070309020205020404" pitchFamily="49" charset="0"/>
              </a:rPr>
              <a:t> ? a : b;</a:t>
            </a:r>
            <a:endParaRPr lang="en-US" altLang="ru-RU" b="1" noProof="1">
              <a:solidFill>
                <a:srgbClr val="339933"/>
              </a:solidFill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AAEBF4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.WriteLine("min ({0}, {1}) = {2}",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             </a:t>
            </a:r>
            <a:r>
              <a:rPr lang="en-US" altLang="ru-RU" b="1" noProof="1">
                <a:latin typeface="Courier New" panose="02070309020205020404" pitchFamily="49" charset="0"/>
              </a:rPr>
              <a:t> a, b, </a:t>
            </a:r>
            <a:r>
              <a:rPr lang="en-US" altLang="ru-RU" b="1" dirty="0">
                <a:latin typeface="Courier New" panose="02070309020205020404" pitchFamily="49" charset="0"/>
              </a:rPr>
              <a:t>c</a:t>
            </a:r>
            <a:r>
              <a:rPr lang="en-US" altLang="ru-RU" b="1" noProof="1">
                <a:latin typeface="Courier New" panose="02070309020205020404" pitchFamily="49" charset="0"/>
              </a:rPr>
              <a:t>);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min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(10,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20)</a:t>
            </a:r>
            <a:r>
              <a:rPr lang="uk-UA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 =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10</a:t>
            </a:r>
            <a:endParaRPr lang="ru-RU" altLang="ru-RU" b="1" dirty="0">
              <a:solidFill>
                <a:srgbClr val="3AEF31"/>
              </a:solidFill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78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332657"/>
            <a:ext cx="9036496" cy="619196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  <a:defRPr/>
            </a:pPr>
            <a:r>
              <a:rPr lang="uk-UA" altLang="ru-RU" sz="4900" b="1" dirty="0"/>
              <a:t>2.</a:t>
            </a:r>
            <a:r>
              <a:rPr lang="uk-UA" altLang="ru-RU" sz="4900" dirty="0"/>
              <a:t> Для введення інформації використовується метод класу </a:t>
            </a:r>
            <a:r>
              <a:rPr lang="en-US" altLang="ru-RU" sz="5000" b="1" dirty="0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4900" b="1" dirty="0">
                <a:latin typeface="Courier New" panose="02070309020205020404" pitchFamily="49" charset="0"/>
              </a:rPr>
              <a:t> – </a:t>
            </a:r>
            <a:r>
              <a:rPr lang="en-US" altLang="ru-RU" sz="4900" b="1" dirty="0" err="1">
                <a:latin typeface="Courier New" panose="02070309020205020404" pitchFamily="49" charset="0"/>
              </a:rPr>
              <a:t>ReadLine</a:t>
            </a:r>
            <a:r>
              <a:rPr lang="uk-UA" altLang="ru-RU" sz="4900" b="1" dirty="0">
                <a:latin typeface="Courier New" panose="02070309020205020404" pitchFamily="49" charset="0"/>
              </a:rPr>
              <a:t>()</a:t>
            </a:r>
            <a:r>
              <a:rPr lang="en-US" altLang="ru-RU" sz="4900" dirty="0"/>
              <a:t>.</a:t>
            </a:r>
            <a:r>
              <a:rPr lang="uk-UA" altLang="ru-RU" sz="4900" dirty="0"/>
              <a:t> Він повертає </a:t>
            </a:r>
            <a:r>
              <a:rPr lang="uk-UA" altLang="ru-RU" sz="4900" u="sng" dirty="0"/>
              <a:t>послідовність символів</a:t>
            </a:r>
            <a:r>
              <a:rPr lang="uk-UA" altLang="ru-RU" sz="4900" dirty="0"/>
              <a:t>, які були набрані на клавіатурі. Для перетворення цих символів у числову інформацію можливі 2 способи</a:t>
            </a:r>
            <a:r>
              <a:rPr lang="uk-UA" altLang="ru-RU" sz="4900" dirty="0" smtClean="0"/>
              <a:t>.</a:t>
            </a:r>
            <a:endParaRPr lang="en-US" altLang="ru-RU" sz="4900" dirty="0" smtClean="0"/>
          </a:p>
          <a:p>
            <a:pPr marL="0" indent="0">
              <a:buNone/>
              <a:defRPr/>
            </a:pPr>
            <a:endParaRPr lang="uk-UA" altLang="ru-RU" sz="2300" dirty="0"/>
          </a:p>
          <a:p>
            <a:pPr marL="0" indent="0">
              <a:buClr>
                <a:schemeClr val="tx1"/>
              </a:buClr>
              <a:defRPr/>
            </a:pPr>
            <a:r>
              <a:rPr lang="en-US" altLang="ru-RU" sz="4900" dirty="0"/>
              <a:t> </a:t>
            </a:r>
            <a:r>
              <a:rPr lang="uk-UA" altLang="ru-RU" sz="4900" dirty="0"/>
              <a:t>Використати метод </a:t>
            </a:r>
            <a:r>
              <a:rPr lang="en-US" altLang="ru-RU" sz="4900" b="1" dirty="0">
                <a:latin typeface="Courier New" panose="02070309020205020404" pitchFamily="49" charset="0"/>
              </a:rPr>
              <a:t>Parse</a:t>
            </a:r>
            <a:r>
              <a:rPr lang="uk-UA" altLang="ru-RU" sz="4900" dirty="0"/>
              <a:t>, яким оснащений кожний стандартний тип, наприклад : </a:t>
            </a:r>
            <a:endParaRPr lang="en-US" altLang="ru-RU" sz="4900" dirty="0" smtClean="0"/>
          </a:p>
          <a:p>
            <a:pPr marL="0" indent="0">
              <a:buClr>
                <a:schemeClr val="tx1"/>
              </a:buClr>
              <a:buNone/>
              <a:defRPr/>
            </a:pPr>
            <a:endParaRPr lang="en-US" altLang="ru-RU" sz="1700" dirty="0"/>
          </a:p>
          <a:p>
            <a:pPr marL="0" indent="0">
              <a:buClr>
                <a:schemeClr val="tx1"/>
              </a:buClr>
              <a:buNone/>
              <a:defRPr/>
            </a:pPr>
            <a:r>
              <a:rPr lang="en-US" altLang="ru-RU" sz="5000" b="1" dirty="0">
                <a:solidFill>
                  <a:srgbClr val="0000FF"/>
                </a:solidFill>
                <a:latin typeface="Courier New" panose="02070309020205020404" pitchFamily="49" charset="0"/>
              </a:rPr>
              <a:t>double</a:t>
            </a:r>
            <a:r>
              <a:rPr lang="en-US" altLang="ru-RU" sz="5000" b="1" dirty="0">
                <a:latin typeface="Courier New" panose="02070309020205020404" pitchFamily="49" charset="0"/>
              </a:rPr>
              <a:t> x; </a:t>
            </a:r>
          </a:p>
          <a:p>
            <a:pPr marL="0" indent="0">
              <a:buClr>
                <a:schemeClr val="tx1"/>
              </a:buClr>
              <a:buNone/>
              <a:defRPr/>
            </a:pPr>
            <a:r>
              <a:rPr lang="en-US" altLang="ru-RU" sz="5000" b="1" dirty="0">
                <a:latin typeface="Courier New" panose="02070309020205020404" pitchFamily="49" charset="0"/>
              </a:rPr>
              <a:t>x = </a:t>
            </a:r>
            <a:r>
              <a:rPr lang="en-US" altLang="ru-RU" sz="5000" b="1" dirty="0" err="1">
                <a:solidFill>
                  <a:srgbClr val="0000FF"/>
                </a:solidFill>
                <a:latin typeface="Courier New" panose="02070309020205020404" pitchFamily="49" charset="0"/>
              </a:rPr>
              <a:t>double</a:t>
            </a:r>
            <a:r>
              <a:rPr lang="en-US" altLang="ru-RU" sz="5000" b="1" dirty="0" err="1">
                <a:latin typeface="Courier New" panose="02070309020205020404" pitchFamily="49" charset="0"/>
              </a:rPr>
              <a:t>.Parse</a:t>
            </a:r>
            <a:r>
              <a:rPr lang="en-US" altLang="ru-RU" sz="5000" b="1" dirty="0">
                <a:latin typeface="Courier New" panose="02070309020205020404" pitchFamily="49" charset="0"/>
              </a:rPr>
              <a:t>(</a:t>
            </a:r>
            <a:r>
              <a:rPr lang="en-US" altLang="ru-RU" sz="50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5000" b="1" dirty="0" err="1">
                <a:latin typeface="Courier New" panose="02070309020205020404" pitchFamily="49" charset="0"/>
              </a:rPr>
              <a:t>.ReadLine</a:t>
            </a:r>
            <a:r>
              <a:rPr lang="uk-UA" altLang="ru-RU" sz="5000" b="1" dirty="0">
                <a:latin typeface="Courier New" panose="02070309020205020404" pitchFamily="49" charset="0"/>
              </a:rPr>
              <a:t>()</a:t>
            </a:r>
            <a:r>
              <a:rPr lang="en-US" altLang="ru-RU" sz="5000" b="1" dirty="0" smtClean="0">
                <a:latin typeface="Courier New" panose="02070309020205020404" pitchFamily="49" charset="0"/>
              </a:rPr>
              <a:t>);</a:t>
            </a:r>
          </a:p>
          <a:p>
            <a:pPr marL="0" indent="0">
              <a:buClr>
                <a:schemeClr val="tx1"/>
              </a:buClr>
              <a:buNone/>
              <a:defRPr/>
            </a:pPr>
            <a:endParaRPr lang="uk-UA" altLang="ru-RU" sz="3200" b="1" dirty="0">
              <a:latin typeface="Courier New" panose="02070309020205020404" pitchFamily="49" charset="0"/>
            </a:endParaRPr>
          </a:p>
          <a:p>
            <a:pPr marL="0" indent="0">
              <a:buClr>
                <a:schemeClr val="tx1"/>
              </a:buClr>
              <a:defRPr/>
            </a:pPr>
            <a:r>
              <a:rPr lang="en-US" altLang="ru-RU" sz="4000" dirty="0"/>
              <a:t> </a:t>
            </a:r>
            <a:r>
              <a:rPr lang="uk-UA" altLang="ru-RU" sz="4900" dirty="0"/>
              <a:t>Використати один із методів класу</a:t>
            </a:r>
            <a:r>
              <a:rPr lang="uk-UA" altLang="ru-RU" sz="4000" dirty="0"/>
              <a:t> </a:t>
            </a:r>
            <a:r>
              <a:rPr lang="en-US" altLang="ru-RU" sz="5000" b="1" dirty="0">
                <a:solidFill>
                  <a:srgbClr val="41D3E7"/>
                </a:solidFill>
                <a:latin typeface="Courier New" panose="02070309020205020404" pitchFamily="49" charset="0"/>
              </a:rPr>
              <a:t>Convert</a:t>
            </a:r>
            <a:r>
              <a:rPr lang="uk-UA" altLang="ru-RU" sz="4900" dirty="0"/>
              <a:t>:</a:t>
            </a:r>
            <a:r>
              <a:rPr lang="en-US" altLang="ru-RU" sz="4900" dirty="0"/>
              <a:t> </a:t>
            </a:r>
            <a:endParaRPr lang="en-US" altLang="ru-RU" sz="4900" dirty="0" smtClean="0"/>
          </a:p>
          <a:p>
            <a:pPr marL="0" indent="0">
              <a:buClr>
                <a:schemeClr val="tx1"/>
              </a:buClr>
              <a:buNone/>
              <a:defRPr/>
            </a:pPr>
            <a:endParaRPr lang="en-US" altLang="ru-RU" sz="2300" b="1" dirty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marL="0" indent="0">
              <a:buClr>
                <a:schemeClr val="tx1"/>
              </a:buClr>
              <a:buNone/>
              <a:defRPr/>
            </a:pPr>
            <a:r>
              <a:rPr lang="en-US" altLang="ru-RU" sz="5000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double</a:t>
            </a:r>
            <a:r>
              <a:rPr lang="en-US" altLang="ru-RU" sz="50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5000" b="1" dirty="0">
                <a:latin typeface="Courier New" panose="02070309020205020404" pitchFamily="49" charset="0"/>
              </a:rPr>
              <a:t>x; </a:t>
            </a:r>
          </a:p>
          <a:p>
            <a:pPr marL="0" indent="0">
              <a:buClr>
                <a:schemeClr val="tx1"/>
              </a:buClr>
              <a:buNone/>
              <a:defRPr/>
            </a:pPr>
            <a:r>
              <a:rPr lang="en-US" altLang="ru-RU" sz="5000" b="1" dirty="0">
                <a:latin typeface="Courier New" panose="02070309020205020404" pitchFamily="49" charset="0"/>
              </a:rPr>
              <a:t>x = </a:t>
            </a:r>
            <a:r>
              <a:rPr lang="en-US" altLang="ru-RU" sz="5000" b="1" noProof="1">
                <a:solidFill>
                  <a:srgbClr val="41D3E7"/>
                </a:solidFill>
                <a:latin typeface="Courier New" panose="02070309020205020404" pitchFamily="49" charset="0"/>
              </a:rPr>
              <a:t>Convert</a:t>
            </a:r>
            <a:r>
              <a:rPr lang="en-US" altLang="ru-RU" sz="5000" b="1" noProof="1">
                <a:latin typeface="Courier New" panose="02070309020205020404" pitchFamily="49" charset="0"/>
              </a:rPr>
              <a:t>.ToDouble(</a:t>
            </a:r>
            <a:r>
              <a:rPr lang="en-US" altLang="ru-RU" sz="5000" b="1" noProof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5000" b="1" noProof="1">
                <a:latin typeface="Courier New" panose="02070309020205020404" pitchFamily="49" charset="0"/>
              </a:rPr>
              <a:t>.ReadLine());</a:t>
            </a:r>
            <a:endParaRPr lang="ru-RU" altLang="ru-RU" sz="5000" b="1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70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291512" cy="113823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altLang="ru-RU" sz="4000" dirty="0">
                <a:solidFill>
                  <a:srgbClr val="FF9933"/>
                </a:solidFill>
              </a:rPr>
              <a:t>Приклади використання операцій присвоєння</a:t>
            </a:r>
            <a:endParaRPr lang="ru-RU" altLang="ru-RU" sz="4000" dirty="0">
              <a:solidFill>
                <a:srgbClr val="FF9933"/>
              </a:solidFill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700808"/>
            <a:ext cx="8569325" cy="4680942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int a</a:t>
            </a:r>
            <a:r>
              <a:rPr lang="en-US" altLang="ru-RU" b="1" dirty="0">
                <a:latin typeface="Courier New" panose="02070309020205020404" pitchFamily="49" charset="0"/>
              </a:rPr>
              <a:t>,</a:t>
            </a:r>
            <a:r>
              <a:rPr lang="en-US" altLang="ru-RU" b="1" noProof="1">
                <a:latin typeface="Courier New" panose="02070309020205020404" pitchFamily="49" charset="0"/>
              </a:rPr>
              <a:t> b</a:t>
            </a:r>
            <a:r>
              <a:rPr lang="en-US" altLang="ru-RU" b="1" dirty="0">
                <a:latin typeface="Courier New" panose="02070309020205020404" pitchFamily="49" charset="0"/>
              </a:rPr>
              <a:t>,</a:t>
            </a:r>
            <a:r>
              <a:rPr lang="en-US" altLang="ru-RU" b="1" noProof="1">
                <a:latin typeface="Courier New" panose="02070309020205020404" pitchFamily="49" charset="0"/>
              </a:rPr>
              <a:t> </a:t>
            </a:r>
            <a:r>
              <a:rPr lang="uk-UA" altLang="ru-RU" b="1" dirty="0">
                <a:latin typeface="Courier New" panose="02070309020205020404" pitchFamily="49" charset="0"/>
              </a:rPr>
              <a:t>с</a:t>
            </a:r>
            <a:r>
              <a:rPr lang="uk-UA" altLang="ru-RU" b="1" noProof="1">
                <a:latin typeface="Courier New" panose="02070309020205020404" pitchFamily="49" charset="0"/>
              </a:rPr>
              <a:t>;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присвоєння виконується з правого боку</a:t>
            </a:r>
            <a:endParaRPr lang="en-US" altLang="ru-RU" b="1" dirty="0">
              <a:solidFill>
                <a:srgbClr val="3AEF31"/>
              </a:solidFill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latin typeface="Courier New" panose="02070309020205020404" pitchFamily="49" charset="0"/>
              </a:rPr>
              <a:t>   </a:t>
            </a:r>
            <a:r>
              <a:rPr lang="en-US" altLang="ru-RU" b="1" noProof="1">
                <a:latin typeface="Courier New" panose="02070309020205020404" pitchFamily="49" charset="0"/>
              </a:rPr>
              <a:t>a = b = </a:t>
            </a:r>
            <a:r>
              <a:rPr lang="en-US" altLang="ru-RU" b="1" dirty="0">
                <a:latin typeface="Courier New" panose="02070309020205020404" pitchFamily="49" charset="0"/>
              </a:rPr>
              <a:t>c = </a:t>
            </a:r>
            <a:r>
              <a:rPr lang="en-US" altLang="ru-RU" b="1" noProof="1">
                <a:latin typeface="Courier New" panose="02070309020205020404" pitchFamily="49" charset="0"/>
              </a:rPr>
              <a:t>1;</a:t>
            </a:r>
            <a:r>
              <a:rPr lang="en-US" altLang="ru-RU" b="1" dirty="0">
                <a:latin typeface="Courier New" panose="02070309020205020404" pitchFamily="49" charset="0"/>
              </a:rPr>
              <a:t> 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Console.WriteLine("</a:t>
            </a:r>
            <a:r>
              <a:rPr lang="en-US" altLang="ru-RU" b="1" dirty="0">
                <a:latin typeface="Courier New" panose="02070309020205020404" pitchFamily="49" charset="0"/>
              </a:rPr>
              <a:t>a = {</a:t>
            </a:r>
            <a:r>
              <a:rPr lang="en-US" altLang="ru-RU" b="1" noProof="1">
                <a:latin typeface="Courier New" panose="02070309020205020404" pitchFamily="49" charset="0"/>
              </a:rPr>
              <a:t>0}</a:t>
            </a:r>
            <a:r>
              <a:rPr lang="en-US" altLang="ru-RU" b="1" dirty="0">
                <a:latin typeface="Courier New" panose="02070309020205020404" pitchFamily="49" charset="0"/>
              </a:rPr>
              <a:t> b =</a:t>
            </a:r>
            <a:r>
              <a:rPr lang="en-US" altLang="ru-RU" b="1" noProof="1">
                <a:latin typeface="Courier New" panose="02070309020205020404" pitchFamily="49" charset="0"/>
              </a:rPr>
              <a:t> {1}</a:t>
            </a:r>
            <a:r>
              <a:rPr lang="en-US" altLang="ru-RU" b="1" dirty="0">
                <a:latin typeface="Courier New" panose="02070309020205020404" pitchFamily="49" charset="0"/>
              </a:rPr>
              <a:t> c</a:t>
            </a:r>
            <a:r>
              <a:rPr lang="en-US" altLang="ru-RU" b="1" noProof="1">
                <a:latin typeface="Courier New" panose="02070309020205020404" pitchFamily="49" charset="0"/>
              </a:rPr>
              <a:t> = {2}", 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              </a:t>
            </a:r>
            <a:r>
              <a:rPr lang="en-US" altLang="ru-RU" b="1" noProof="1">
                <a:latin typeface="Courier New" panose="02070309020205020404" pitchFamily="49" charset="0"/>
              </a:rPr>
              <a:t>a, b, </a:t>
            </a:r>
            <a:r>
              <a:rPr lang="en-US" altLang="ru-RU" b="1" dirty="0">
                <a:latin typeface="Courier New" panose="02070309020205020404" pitchFamily="49" charset="0"/>
              </a:rPr>
              <a:t>c</a:t>
            </a:r>
            <a:r>
              <a:rPr lang="en-US" altLang="ru-RU" b="1" noProof="1">
                <a:latin typeface="Courier New" panose="02070309020205020404" pitchFamily="49" charset="0"/>
              </a:rPr>
              <a:t>);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int s = 10;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   s += a; </a:t>
            </a:r>
            <a:r>
              <a:rPr lang="ru-RU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// еквівалентно s = s + a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Console.WriteLine("s = {0} a = {1}", s, a);</a:t>
            </a:r>
            <a:endParaRPr lang="en-US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s = 11 a = 1</a:t>
            </a:r>
            <a:endParaRPr lang="ru-RU" altLang="ru-RU" b="1" dirty="0">
              <a:solidFill>
                <a:srgbClr val="3AEF31"/>
              </a:solidFill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31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8291512" cy="5762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sz="4000" b="1" dirty="0">
                <a:solidFill>
                  <a:schemeClr val="accent6">
                    <a:lumMod val="75000"/>
                  </a:schemeClr>
                </a:solidFill>
              </a:rPr>
              <a:t>Пріоритет операцій</a:t>
            </a:r>
            <a:endParaRPr lang="ru-RU" alt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692150"/>
            <a:ext cx="8569325" cy="5689600"/>
          </a:xfrm>
        </p:spPr>
        <p:txBody>
          <a:bodyPr/>
          <a:lstStyle/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200" dirty="0"/>
              <a:t>Таблиця пріоритетів основних операцій мови С# в порядку спадання їх пріоритетів від найвищого до найнижчого: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endParaRPr lang="ru-RU" altLang="ru-RU" dirty="0"/>
          </a:p>
        </p:txBody>
      </p:sp>
      <p:graphicFrame>
        <p:nvGraphicFramePr>
          <p:cNvPr id="47197" name="Group 93"/>
          <p:cNvGraphicFramePr>
            <a:graphicFrameLocks noGrp="1"/>
          </p:cNvGraphicFramePr>
          <p:nvPr>
            <p:ph sz="half" idx="2"/>
          </p:nvPr>
        </p:nvGraphicFramePr>
        <p:xfrm>
          <a:off x="107950" y="1700213"/>
          <a:ext cx="8785225" cy="4887909"/>
        </p:xfrm>
        <a:graphic>
          <a:graphicData uri="http://schemas.openxmlformats.org/drawingml/2006/table">
            <a:tbl>
              <a:tblPr/>
              <a:tblGrid>
                <a:gridCol w="8785225">
                  <a:extLst>
                    <a:ext uri="{9D8B030D-6E8A-4147-A177-3AD203B41FA5}">
                      <a16:colId xmlns:a16="http://schemas.microsoft.com/office/drawing/2014/main" val="2626493917"/>
                    </a:ext>
                  </a:extLst>
                </a:gridCol>
              </a:tblGrid>
              <a:tr h="4320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( )  [ ]  ++(</a:t>
                      </a:r>
                      <a:r>
                        <a:rPr kumimoji="0" lang="ru-RU" altLang="ru-RU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постфіксний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)  --(</a:t>
                      </a:r>
                      <a:r>
                        <a:rPr kumimoji="0" lang="ru-RU" altLang="ru-RU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постфіксний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)  </a:t>
                      </a:r>
                      <a:r>
                        <a:rPr kumimoji="0" lang="ru-RU" altLang="ru-RU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new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ru-RU" altLang="ru-RU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sizeof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marL="36000" marR="3600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3233498"/>
                  </a:ext>
                </a:extLst>
              </a:tr>
              <a:tr h="4320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! ~ +(</a:t>
                      </a:r>
                      <a:r>
                        <a:rPr kumimoji="0" lang="ru-RU" altLang="ru-RU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унарний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-(</a:t>
                      </a:r>
                      <a:r>
                        <a:rPr kumimoji="0" lang="ru-RU" altLang="ru-RU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унарний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++(</a:t>
                      </a:r>
                      <a:r>
                        <a:rPr kumimoji="0" lang="ru-RU" altLang="ru-RU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префіксний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–</a:t>
                      </a:r>
                      <a:r>
                        <a:rPr kumimoji="0" lang="en-US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-</a:t>
                      </a:r>
                      <a:r>
                        <a:rPr kumimoji="0" lang="en-US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kumimoji="0" lang="ru-RU" alt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префіксний</a:t>
                      </a: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) </a:t>
                      </a:r>
                    </a:p>
                  </a:txBody>
                  <a:tcPr marL="36000" marR="3600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4299165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*   /   % </a:t>
                      </a:r>
                    </a:p>
                  </a:txBody>
                  <a:tcPr marL="36000" marR="3600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6331365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+   - 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846296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&lt;&lt;   &gt;&gt; 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207007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uk-UA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&lt;   &lt;=   &gt;   &gt;=   </a:t>
                      </a:r>
                      <a:r>
                        <a:rPr kumimoji="0" lang="uk-UA" altLang="ru-RU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is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6764329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==   != 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9742376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uk-UA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&amp;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0481520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|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8672908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^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8643331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&amp;&amp;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8090744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||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6603621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? :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2013834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=   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urier New" panose="02070309020205020404" pitchFamily="49" charset="0"/>
                        </a:rPr>
                        <a:t>op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=, </a:t>
                      </a: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де 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urier New" panose="02070309020205020404" pitchFamily="49" charset="0"/>
                        </a:rPr>
                        <a:t>op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ru-RU" altLang="ru-RU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це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+, -, *, /, %, &amp;, |, ^, &gt;&gt;, &lt;&lt; 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66635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278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332657"/>
            <a:ext cx="9036496" cy="6191968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80000"/>
              </a:lnSpc>
              <a:buNone/>
              <a:defRPr/>
            </a:pPr>
            <a:r>
              <a:rPr lang="en-US" altLang="ru-RU" sz="10800" b="1" dirty="0" smtClean="0"/>
              <a:t>3</a:t>
            </a:r>
            <a:r>
              <a:rPr lang="uk-UA" altLang="ru-RU" sz="10800" b="1" dirty="0" smtClean="0"/>
              <a:t>.</a:t>
            </a:r>
            <a:r>
              <a:rPr lang="uk-UA" altLang="ru-RU" sz="4900" dirty="0" smtClean="0"/>
              <a:t> </a:t>
            </a:r>
            <a:r>
              <a:rPr lang="uk-UA" altLang="ru-RU" sz="10800" dirty="0"/>
              <a:t>Для виведення інформації використовуються методи класу </a:t>
            </a:r>
            <a:r>
              <a:rPr lang="en-US" altLang="ru-RU" sz="10800" b="1" dirty="0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10800" b="1" dirty="0">
                <a:latin typeface="Courier New" panose="02070309020205020404" pitchFamily="49" charset="0"/>
              </a:rPr>
              <a:t> – Write </a:t>
            </a:r>
            <a:r>
              <a:rPr lang="uk-UA" altLang="ru-RU" sz="10800" b="1" dirty="0">
                <a:latin typeface="Courier New" panose="02070309020205020404" pitchFamily="49" charset="0"/>
              </a:rPr>
              <a:t>()</a:t>
            </a:r>
            <a:r>
              <a:rPr lang="en-US" altLang="ru-RU" sz="10800" dirty="0"/>
              <a:t> </a:t>
            </a:r>
            <a:r>
              <a:rPr lang="uk-UA" altLang="ru-RU" sz="10800" dirty="0"/>
              <a:t>та</a:t>
            </a:r>
            <a:r>
              <a:rPr lang="en-US" altLang="ru-RU" sz="10800" dirty="0"/>
              <a:t> </a:t>
            </a:r>
            <a:r>
              <a:rPr lang="en-US" altLang="ru-RU" sz="10800" b="1" dirty="0" err="1">
                <a:latin typeface="Courier New" panose="02070309020205020404" pitchFamily="49" charset="0"/>
              </a:rPr>
              <a:t>WriteLine</a:t>
            </a:r>
            <a:r>
              <a:rPr lang="uk-UA" altLang="ru-RU" sz="10800" b="1" dirty="0">
                <a:latin typeface="Courier New" panose="02070309020205020404" pitchFamily="49" charset="0"/>
              </a:rPr>
              <a:t>()</a:t>
            </a:r>
            <a:r>
              <a:rPr lang="en-US" altLang="ru-RU" sz="10800" dirty="0"/>
              <a:t>.</a:t>
            </a:r>
            <a:r>
              <a:rPr lang="uk-UA" altLang="ru-RU" sz="10800" dirty="0"/>
              <a:t> </a:t>
            </a:r>
            <a:endParaRPr lang="en-US" altLang="ru-RU" sz="10800" dirty="0" smtClean="0"/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10800" dirty="0" smtClean="0"/>
              <a:t>Крім </a:t>
            </a:r>
            <a:r>
              <a:rPr lang="uk-UA" altLang="ru-RU" sz="10800" dirty="0"/>
              <a:t>уже наведених у прикладах форм використання цих методів: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en-US" altLang="ru-RU" sz="10800" b="1" dirty="0">
                <a:solidFill>
                  <a:srgbClr val="3399FF"/>
                </a:solidFill>
                <a:latin typeface="Courier New" panose="02070309020205020404" pitchFamily="49" charset="0"/>
              </a:rPr>
              <a:t>double</a:t>
            </a:r>
            <a:r>
              <a:rPr lang="en-US" altLang="ru-RU" sz="10800" b="1" dirty="0">
                <a:latin typeface="Courier New" panose="02070309020205020404" pitchFamily="49" charset="0"/>
              </a:rPr>
              <a:t> x; </a:t>
            </a:r>
            <a:endParaRPr lang="uk-UA" altLang="ru-RU" sz="10800" b="1" dirty="0"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en-US" altLang="ru-RU" sz="10800" b="1" dirty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10800" b="1" dirty="0">
                <a:solidFill>
                  <a:srgbClr val="00FF00"/>
                </a:solidFill>
                <a:latin typeface="Courier New" panose="02070309020205020404" pitchFamily="49" charset="0"/>
              </a:rPr>
              <a:t>виведення значення змінної </a:t>
            </a:r>
            <a:r>
              <a:rPr lang="en-US" altLang="ru-RU" sz="10800" b="1" dirty="0">
                <a:solidFill>
                  <a:srgbClr val="00FF00"/>
                </a:solidFill>
                <a:latin typeface="Courier New" panose="02070309020205020404" pitchFamily="49" charset="0"/>
              </a:rPr>
              <a:t>x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en-US" altLang="ru-RU" sz="108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10800" b="1" dirty="0" err="1">
                <a:latin typeface="Courier New" panose="02070309020205020404" pitchFamily="49" charset="0"/>
              </a:rPr>
              <a:t>.WriteLine</a:t>
            </a:r>
            <a:r>
              <a:rPr lang="uk-UA" altLang="ru-RU" sz="10800" b="1" dirty="0">
                <a:latin typeface="Courier New" panose="02070309020205020404" pitchFamily="49" charset="0"/>
              </a:rPr>
              <a:t>(</a:t>
            </a:r>
            <a:r>
              <a:rPr lang="en-US" altLang="ru-RU" sz="10800" b="1" dirty="0">
                <a:latin typeface="Courier New" panose="02070309020205020404" pitchFamily="49" charset="0"/>
              </a:rPr>
              <a:t>x</a:t>
            </a:r>
            <a:r>
              <a:rPr lang="uk-UA" altLang="ru-RU" sz="10800" b="1" dirty="0">
                <a:latin typeface="Courier New" panose="02070309020205020404" pitchFamily="49" charset="0"/>
              </a:rPr>
              <a:t>)</a:t>
            </a:r>
            <a:r>
              <a:rPr lang="en-US" altLang="ru-RU" sz="10800" b="1" dirty="0">
                <a:latin typeface="Courier New" panose="02070309020205020404" pitchFamily="49" charset="0"/>
              </a:rPr>
              <a:t>;</a:t>
            </a:r>
            <a:r>
              <a:rPr lang="uk-UA" altLang="ru-RU" sz="10800" dirty="0"/>
              <a:t> </a:t>
            </a:r>
            <a:r>
              <a:rPr lang="en-US" altLang="ru-RU" sz="10800" dirty="0"/>
              <a:t>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uk-UA" altLang="ru-RU" sz="10800" dirty="0"/>
              <a:t>або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en-US" altLang="ru-RU" sz="108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10800" b="1" dirty="0" err="1">
                <a:latin typeface="Courier New" panose="02070309020205020404" pitchFamily="49" charset="0"/>
              </a:rPr>
              <a:t>.WriteLine</a:t>
            </a:r>
            <a:r>
              <a:rPr lang="en-US" altLang="ru-RU" sz="10800" b="1" dirty="0">
                <a:latin typeface="Courier New" panose="02070309020205020404" pitchFamily="49" charset="0"/>
              </a:rPr>
              <a:t> </a:t>
            </a:r>
            <a:r>
              <a:rPr lang="en-US" altLang="ru-RU" sz="10800" b="1" noProof="1" smtClean="0">
                <a:latin typeface="Courier New" panose="02070309020205020404" pitchFamily="49" charset="0"/>
              </a:rPr>
              <a:t>("</a:t>
            </a:r>
            <a:r>
              <a:rPr lang="en-US" altLang="ru-RU" sz="10800" b="1" dirty="0" smtClean="0">
                <a:latin typeface="Courier New" panose="02070309020205020404" pitchFamily="49" charset="0"/>
              </a:rPr>
              <a:t>x</a:t>
            </a:r>
            <a:r>
              <a:rPr lang="en-US" altLang="ru-RU" sz="108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10800" b="1" noProof="1">
                <a:latin typeface="Courier New" panose="02070309020205020404" pitchFamily="49" charset="0"/>
              </a:rPr>
              <a:t>= " + </a:t>
            </a:r>
            <a:r>
              <a:rPr lang="en-US" altLang="ru-RU" sz="10800" b="1" dirty="0">
                <a:latin typeface="Courier New" panose="02070309020205020404" pitchFamily="49" charset="0"/>
              </a:rPr>
              <a:t>x</a:t>
            </a:r>
            <a:r>
              <a:rPr lang="en-US" altLang="ru-RU" sz="10800" b="1" noProof="1">
                <a:latin typeface="Courier New" panose="02070309020205020404" pitchFamily="49" charset="0"/>
              </a:rPr>
              <a:t>.ToString</a:t>
            </a:r>
            <a:r>
              <a:rPr lang="en-US" altLang="ru-RU" sz="10800" b="1" noProof="1" smtClean="0">
                <a:latin typeface="Courier New" panose="02070309020205020404" pitchFamily="49" charset="0"/>
              </a:rPr>
              <a:t>());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endParaRPr lang="uk-UA" altLang="ru-RU" sz="3200" b="1" dirty="0"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uk-UA" altLang="ru-RU" sz="10800" dirty="0"/>
              <a:t>Можливе форматування вихідної інформації з допомогою так званих </a:t>
            </a:r>
            <a:r>
              <a:rPr lang="uk-UA" altLang="ru-RU" sz="10800" b="1" dirty="0" err="1"/>
              <a:t>плейсхолдерів</a:t>
            </a:r>
            <a:r>
              <a:rPr lang="en-US" altLang="ru-RU" sz="10800" dirty="0"/>
              <a:t>:</a:t>
            </a:r>
            <a:r>
              <a:rPr lang="uk-UA" altLang="ru-RU" sz="10800" dirty="0"/>
              <a:t> </a:t>
            </a:r>
            <a:r>
              <a:rPr lang="en-US" altLang="ru-RU" sz="10800" dirty="0"/>
              <a:t>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en-US" altLang="ru-RU" sz="108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10800" b="1" dirty="0" err="1">
                <a:latin typeface="Courier New" panose="02070309020205020404" pitchFamily="49" charset="0"/>
              </a:rPr>
              <a:t>.WriteLine</a:t>
            </a:r>
            <a:r>
              <a:rPr lang="en-US" altLang="ru-RU" sz="10800" b="1" dirty="0">
                <a:latin typeface="Courier New" panose="02070309020205020404" pitchFamily="49" charset="0"/>
              </a:rPr>
              <a:t> </a:t>
            </a:r>
            <a:r>
              <a:rPr lang="en-US" altLang="ru-RU" sz="10800" b="1" noProof="1" smtClean="0">
                <a:latin typeface="Courier New" panose="02070309020205020404" pitchFamily="49" charset="0"/>
              </a:rPr>
              <a:t>("</a:t>
            </a:r>
            <a:r>
              <a:rPr lang="en-US" altLang="ru-RU" sz="10800" b="1" dirty="0" smtClean="0">
                <a:latin typeface="Courier New" panose="02070309020205020404" pitchFamily="49" charset="0"/>
              </a:rPr>
              <a:t>x</a:t>
            </a:r>
            <a:r>
              <a:rPr lang="en-US" altLang="ru-RU" sz="108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10800" b="1" noProof="1">
                <a:latin typeface="Courier New" panose="02070309020205020404" pitchFamily="49" charset="0"/>
              </a:rPr>
              <a:t>= </a:t>
            </a:r>
            <a:r>
              <a:rPr lang="en-US" altLang="ru-RU" sz="10800" b="1" dirty="0">
                <a:latin typeface="Courier New" panose="02070309020205020404" pitchFamily="49" charset="0"/>
              </a:rPr>
              <a:t>{0}</a:t>
            </a:r>
            <a:r>
              <a:rPr lang="en-US" altLang="ru-RU" sz="10800" b="1" noProof="1">
                <a:latin typeface="Courier New" panose="02070309020205020404" pitchFamily="49" charset="0"/>
              </a:rPr>
              <a:t>"</a:t>
            </a:r>
            <a:r>
              <a:rPr lang="en-US" altLang="ru-RU" sz="10800" b="1" dirty="0">
                <a:latin typeface="Courier New" panose="02070309020205020404" pitchFamily="49" charset="0"/>
              </a:rPr>
              <a:t>,</a:t>
            </a:r>
            <a:r>
              <a:rPr lang="en-US" altLang="ru-RU" sz="10800" b="1" noProof="1">
                <a:latin typeface="Courier New" panose="02070309020205020404" pitchFamily="49" charset="0"/>
              </a:rPr>
              <a:t> </a:t>
            </a:r>
            <a:r>
              <a:rPr lang="en-US" altLang="ru-RU" sz="10800" b="1" dirty="0">
                <a:latin typeface="Courier New" panose="02070309020205020404" pitchFamily="49" charset="0"/>
              </a:rPr>
              <a:t>x</a:t>
            </a:r>
            <a:r>
              <a:rPr lang="en-US" altLang="ru-RU" sz="10800" b="1" noProof="1" smtClean="0">
                <a:latin typeface="Courier New" panose="02070309020205020404" pitchFamily="49" charset="0"/>
              </a:rPr>
              <a:t>);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endParaRPr lang="uk-UA" altLang="ru-RU" sz="3200" dirty="0"/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uk-UA" altLang="ru-RU" sz="10800" dirty="0"/>
              <a:t>Повний синтаксис </a:t>
            </a:r>
            <a:r>
              <a:rPr lang="uk-UA" altLang="ru-RU" sz="10800" dirty="0" err="1"/>
              <a:t>плейсхолдер</a:t>
            </a:r>
            <a:r>
              <a:rPr lang="ru-RU" altLang="ru-RU" sz="10800" dirty="0"/>
              <a:t>а </a:t>
            </a:r>
            <a:r>
              <a:rPr lang="uk-UA" altLang="ru-RU" sz="10800" dirty="0"/>
              <a:t>з форматом виводу: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uk-UA" altLang="ru-RU" sz="10800" b="1" dirty="0">
                <a:latin typeface="Courier New" panose="02070309020205020404" pitchFamily="49" charset="0"/>
              </a:rPr>
              <a:t>{</a:t>
            </a:r>
            <a:r>
              <a:rPr lang="en-US" altLang="ru-RU" sz="10800" b="1" dirty="0">
                <a:latin typeface="Courier New" panose="02070309020205020404" pitchFamily="49" charset="0"/>
              </a:rPr>
              <a:t>n</a:t>
            </a:r>
            <a:r>
              <a:rPr lang="uk-UA" altLang="ru-RU" sz="10800" b="1" dirty="0">
                <a:latin typeface="Courier New" panose="02070309020205020404" pitchFamily="49" charset="0"/>
              </a:rPr>
              <a:t>, m :</a:t>
            </a:r>
            <a:r>
              <a:rPr lang="en-US" altLang="ru-RU" sz="10800" b="1" dirty="0" err="1">
                <a:latin typeface="Courier New" panose="02070309020205020404" pitchFamily="49" charset="0"/>
              </a:rPr>
              <a:t>fk</a:t>
            </a:r>
            <a:r>
              <a:rPr lang="uk-UA" altLang="ru-RU" sz="10800" b="1" dirty="0">
                <a:latin typeface="Courier New" panose="02070309020205020404" pitchFamily="49" charset="0"/>
              </a:rPr>
              <a:t>}</a:t>
            </a:r>
            <a:r>
              <a:rPr lang="uk-UA" altLang="ru-RU" sz="10800" dirty="0"/>
              <a:t>.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uk-UA" altLang="ru-RU" sz="10800" dirty="0"/>
              <a:t>Тут </a:t>
            </a:r>
            <a:r>
              <a:rPr lang="en-US" altLang="ru-RU" sz="10800" b="1" dirty="0">
                <a:solidFill>
                  <a:srgbClr val="FF3300"/>
                </a:solidFill>
                <a:latin typeface="Courier New" panose="02070309020205020404" pitchFamily="49" charset="0"/>
              </a:rPr>
              <a:t>n</a:t>
            </a:r>
            <a:r>
              <a:rPr lang="uk-UA" altLang="ru-RU" sz="10800" dirty="0"/>
              <a:t> означає порядковий номер елементу у списку виводу (нумерація починається з нуля), </a:t>
            </a:r>
            <a:r>
              <a:rPr lang="uk-UA" altLang="ru-RU" sz="10800" b="1" dirty="0">
                <a:solidFill>
                  <a:srgbClr val="FF3300"/>
                </a:solidFill>
                <a:latin typeface="Courier New" panose="02070309020205020404" pitchFamily="49" charset="0"/>
              </a:rPr>
              <a:t>m</a:t>
            </a:r>
            <a:r>
              <a:rPr lang="uk-UA" altLang="ru-RU" sz="10800" dirty="0"/>
              <a:t> – ширина поля виводу, </a:t>
            </a:r>
            <a:r>
              <a:rPr lang="en-US" altLang="ru-RU" sz="10800" b="1" dirty="0">
                <a:solidFill>
                  <a:srgbClr val="FF3300"/>
                </a:solidFill>
                <a:latin typeface="Courier New" panose="02070309020205020404" pitchFamily="49" charset="0"/>
              </a:rPr>
              <a:t>f</a:t>
            </a:r>
            <a:r>
              <a:rPr lang="uk-UA" altLang="ru-RU" sz="10800" dirty="0"/>
              <a:t> – </a:t>
            </a:r>
            <a:r>
              <a:rPr lang="uk-UA" altLang="ru-RU" sz="10800" u="sng" dirty="0"/>
              <a:t>символ специфікації формату</a:t>
            </a:r>
            <a:r>
              <a:rPr lang="uk-UA" altLang="ru-RU" sz="10800" dirty="0"/>
              <a:t>, </a:t>
            </a:r>
            <a:r>
              <a:rPr lang="uk-UA" altLang="ru-RU" sz="10800" u="sng" dirty="0"/>
              <a:t>число</a:t>
            </a:r>
            <a:r>
              <a:rPr lang="uk-UA" altLang="ru-RU" sz="10800" dirty="0"/>
              <a:t> </a:t>
            </a:r>
            <a:r>
              <a:rPr lang="en-US" altLang="ru-RU" sz="10800" b="1" dirty="0">
                <a:solidFill>
                  <a:srgbClr val="FF3300"/>
                </a:solidFill>
                <a:latin typeface="Courier New" panose="02070309020205020404" pitchFamily="49" charset="0"/>
              </a:rPr>
              <a:t>k</a:t>
            </a:r>
            <a:r>
              <a:rPr lang="uk-UA" altLang="ru-RU" sz="10800" dirty="0"/>
              <a:t> задає точність.</a:t>
            </a:r>
            <a:endParaRPr lang="en-US" altLang="ru-RU" sz="10800" dirty="0"/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uk-UA" altLang="ru-RU" sz="10800" dirty="0"/>
              <a:t>Значення </a:t>
            </a:r>
            <a:r>
              <a:rPr lang="uk-UA" altLang="ru-RU" sz="10800" u="sng" dirty="0"/>
              <a:t>символів-специфікаторів</a:t>
            </a:r>
            <a:r>
              <a:rPr lang="uk-UA" altLang="ru-RU" sz="10800" dirty="0"/>
              <a:t> буде розглянуто нижче.</a:t>
            </a:r>
            <a:endParaRPr lang="ru-RU" altLang="ru-RU" sz="10800" b="1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13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>
          <a:xfrm>
            <a:off x="179512" y="274638"/>
            <a:ext cx="8928992" cy="850900"/>
          </a:xfrm>
          <a:noFill/>
          <a:ln/>
        </p:spPr>
        <p:txBody>
          <a:bodyPr anchorCtr="0">
            <a:noAutofit/>
          </a:bodyPr>
          <a:lstStyle/>
          <a:p>
            <a:r>
              <a:rPr lang="uk-UA" altLang="ru-RU" sz="4600" b="0" dirty="0">
                <a:solidFill>
                  <a:srgbClr val="FF9933"/>
                </a:solidFill>
              </a:rPr>
              <a:t>Основні типи та операції мови </a:t>
            </a:r>
            <a:r>
              <a:rPr lang="en-US" altLang="ru-RU" sz="4600" b="0" dirty="0">
                <a:solidFill>
                  <a:srgbClr val="FF9933"/>
                </a:solidFill>
              </a:rPr>
              <a:t>C#</a:t>
            </a:r>
            <a:endParaRPr lang="ru-RU" altLang="ru-RU" sz="4600" b="0" dirty="0">
              <a:solidFill>
                <a:srgbClr val="FF9933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125537"/>
            <a:ext cx="8642350" cy="5399087"/>
          </a:xfrm>
        </p:spPr>
        <p:txBody>
          <a:bodyPr>
            <a:normAutofit/>
          </a:bodyPr>
          <a:lstStyle/>
          <a:p>
            <a:pPr marL="87313" indent="271463">
              <a:buFontTx/>
              <a:buNone/>
            </a:pPr>
            <a:r>
              <a:rPr lang="uk-UA" altLang="ru-RU" sz="4000" b="1" dirty="0"/>
              <a:t>План розмови:</a:t>
            </a:r>
            <a:endParaRPr lang="uk-UA" altLang="ru-RU" sz="4000" b="1" dirty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marL="87313" indent="271463">
              <a:buClr>
                <a:schemeClr val="tx1"/>
              </a:buClr>
            </a:pPr>
            <a:r>
              <a:rPr lang="uk-UA" altLang="ru-RU" sz="4000" dirty="0"/>
              <a:t>основні вбудовані типи мови </a:t>
            </a:r>
            <a:r>
              <a:rPr lang="en-US" altLang="ru-RU" sz="4000" dirty="0"/>
              <a:t>C#</a:t>
            </a:r>
            <a:endParaRPr lang="uk-UA" altLang="ru-RU" sz="4000" dirty="0"/>
          </a:p>
          <a:p>
            <a:pPr marL="87313" indent="271463">
              <a:buClr>
                <a:schemeClr val="tx1"/>
              </a:buClr>
            </a:pPr>
            <a:r>
              <a:rPr lang="ru-RU" altLang="ru-RU" sz="4000" dirty="0" err="1"/>
              <a:t>літерали</a:t>
            </a:r>
            <a:r>
              <a:rPr lang="ru-RU" altLang="ru-RU" sz="4000" dirty="0"/>
              <a:t> (</a:t>
            </a:r>
            <a:r>
              <a:rPr lang="ru-RU" altLang="ru-RU" sz="4000" dirty="0" err="1"/>
              <a:t>константи</a:t>
            </a:r>
            <a:r>
              <a:rPr lang="ru-RU" altLang="ru-RU" sz="4000" dirty="0"/>
              <a:t>) </a:t>
            </a:r>
            <a:r>
              <a:rPr lang="ru-RU" altLang="ru-RU" sz="4000" dirty="0" err="1"/>
              <a:t>мови</a:t>
            </a:r>
            <a:r>
              <a:rPr lang="ru-RU" altLang="ru-RU" sz="4000" dirty="0"/>
              <a:t> С#</a:t>
            </a:r>
          </a:p>
          <a:p>
            <a:pPr marL="87313" indent="271463">
              <a:buClr>
                <a:schemeClr val="tx1"/>
              </a:buClr>
            </a:pPr>
            <a:r>
              <a:rPr lang="uk-UA" altLang="ru-RU" sz="4000" dirty="0"/>
              <a:t>визначення (декларація) змінних</a:t>
            </a:r>
          </a:p>
          <a:p>
            <a:pPr marL="87313" indent="271463">
              <a:buClr>
                <a:schemeClr val="tx1"/>
              </a:buClr>
            </a:pPr>
            <a:r>
              <a:rPr lang="uk-UA" altLang="ru-RU" sz="4000" dirty="0"/>
              <a:t>формати </a:t>
            </a:r>
            <a:r>
              <a:rPr lang="uk-UA" altLang="ru-RU" sz="4000" dirty="0" err="1"/>
              <a:t>плейсхолдерів</a:t>
            </a:r>
            <a:endParaRPr lang="ru-RU" altLang="ru-RU" sz="4000" dirty="0"/>
          </a:p>
          <a:p>
            <a:pPr marL="87313" indent="271463">
              <a:buClr>
                <a:schemeClr val="tx1"/>
              </a:buClr>
            </a:pPr>
            <a:r>
              <a:rPr lang="uk-UA" altLang="ru-RU" sz="4000" dirty="0"/>
              <a:t>неявне приведення типів</a:t>
            </a:r>
          </a:p>
          <a:p>
            <a:pPr marL="87313" indent="271463">
              <a:buClr>
                <a:schemeClr val="tx1"/>
              </a:buClr>
            </a:pPr>
            <a:r>
              <a:rPr lang="ru-RU" altLang="ru-RU" sz="4000" dirty="0" err="1" smtClean="0"/>
              <a:t>операції</a:t>
            </a:r>
            <a:r>
              <a:rPr lang="ru-RU" altLang="ru-RU" sz="4000" dirty="0" smtClean="0"/>
              <a:t> </a:t>
            </a:r>
            <a:r>
              <a:rPr lang="ru-RU" altLang="ru-RU" sz="4000" dirty="0"/>
              <a:t>в </a:t>
            </a:r>
            <a:r>
              <a:rPr lang="ru-RU" altLang="ru-RU" sz="4000" dirty="0" err="1"/>
              <a:t>мові</a:t>
            </a:r>
            <a:r>
              <a:rPr lang="ru-RU" altLang="ru-RU" sz="4000" dirty="0"/>
              <a:t> </a:t>
            </a:r>
            <a:r>
              <a:rPr lang="en-US" altLang="ru-RU" sz="4000" dirty="0"/>
              <a:t>C#</a:t>
            </a:r>
            <a:endParaRPr lang="ru-RU" alt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>
            <a:normAutofit fontScale="90000"/>
          </a:bodyPr>
          <a:lstStyle/>
          <a:p>
            <a:r>
              <a:rPr lang="uk-UA" altLang="ru-RU" sz="2800" b="0">
                <a:solidFill>
                  <a:schemeClr val="tx1"/>
                </a:solidFill>
              </a:rPr>
              <a:t>Основні вбудовані типи мови </a:t>
            </a:r>
            <a:r>
              <a:rPr lang="en-US" altLang="ru-RU" sz="2800" b="0">
                <a:solidFill>
                  <a:schemeClr val="tx1"/>
                </a:solidFill>
              </a:rPr>
              <a:t>C#</a:t>
            </a:r>
            <a:endParaRPr lang="ru-RU" altLang="ru-RU" sz="2800" b="0">
              <a:solidFill>
                <a:schemeClr val="tx1"/>
              </a:solidFill>
            </a:endParaRPr>
          </a:p>
        </p:txBody>
      </p:sp>
      <p:graphicFrame>
        <p:nvGraphicFramePr>
          <p:cNvPr id="26969" name="Group 345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254759815"/>
              </p:ext>
            </p:extLst>
          </p:nvPr>
        </p:nvGraphicFramePr>
        <p:xfrm>
          <a:off x="250825" y="692150"/>
          <a:ext cx="8642350" cy="5954015"/>
        </p:xfrm>
        <a:graphic>
          <a:graphicData uri="http://schemas.openxmlformats.org/drawingml/2006/table">
            <a:tbl>
              <a:tblPr/>
              <a:tblGrid>
                <a:gridCol w="1152525">
                  <a:extLst>
                    <a:ext uri="{9D8B030D-6E8A-4147-A177-3AD203B41FA5}">
                      <a16:colId xmlns:a16="http://schemas.microsoft.com/office/drawing/2014/main" val="1232404075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284749928"/>
                    </a:ext>
                  </a:extLst>
                </a:gridCol>
                <a:gridCol w="2592387">
                  <a:extLst>
                    <a:ext uri="{9D8B030D-6E8A-4147-A177-3AD203B41FA5}">
                      <a16:colId xmlns:a16="http://schemas.microsoft.com/office/drawing/2014/main" val="3646124709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3546723559"/>
                    </a:ext>
                  </a:extLst>
                </a:gridCol>
                <a:gridCol w="2881312">
                  <a:extLst>
                    <a:ext uri="{9D8B030D-6E8A-4147-A177-3AD203B41FA5}">
                      <a16:colId xmlns:a16="http://schemas.microsoft.com/office/drawing/2014/main" val="2934552107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Назва типу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Назва системного типу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Опис типу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Розмір у бітах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Діапазон значень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113814"/>
                  </a:ext>
                </a:extLst>
              </a:tr>
              <a:tr h="2857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bool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Boolean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логічний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8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false, true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8524093"/>
                  </a:ext>
                </a:extLst>
              </a:tr>
              <a:tr h="333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byte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Byte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8-розрядний цілий без знаку</a:t>
                      </a:r>
                      <a:r>
                        <a:rPr kumimoji="0" lang="ru-RU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8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0 .. 255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7488188"/>
                  </a:ext>
                </a:extLst>
              </a:tr>
              <a:tr h="2460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sbyte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SByte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8-розрядний знаковий цілий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8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-128 .. 127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8908585"/>
                  </a:ext>
                </a:extLst>
              </a:tr>
              <a:tr h="3032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short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Int16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короткий знаковий цілий</a:t>
                      </a:r>
                      <a:endParaRPr kumimoji="0" lang="ru-RU" altLang="ru-RU" sz="1400" b="0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16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-32768 .. 32767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0382080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ushort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UInt16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короткий цілий без знаку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16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0 .. 65535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5930229"/>
                  </a:ext>
                </a:extLst>
              </a:tr>
              <a:tr h="2730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int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Int32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знаковий цілий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32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-2 147 483 648 ..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+2 147 483 647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556742"/>
                  </a:ext>
                </a:extLst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uint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UInt32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цілий без знаку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32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0 .. 4 294 967 295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449592"/>
                  </a:ext>
                </a:extLst>
              </a:tr>
              <a:tr h="242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long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Int64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довгий знаковий цілий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64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-9 223 372 036 854 775 808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+9 223 372 036 854 775 807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9398976"/>
                  </a:ext>
                </a:extLst>
              </a:tr>
              <a:tr h="34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ulong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UInt64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довгий цілий без знаку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64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0 </a:t>
                      </a: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..</a:t>
                      </a:r>
                      <a:r>
                        <a:rPr kumimoji="0" lang="en-US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18 446 744 073 709 551 615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266071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float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Single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дійсний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32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1,401298Е-45 ..  3,402823Е+38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723726"/>
                  </a:ext>
                </a:extLst>
              </a:tr>
              <a:tr h="34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double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Double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дійсний подвоєної точності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64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Е-324  Е+308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0901104"/>
                  </a:ext>
                </a:extLst>
              </a:tr>
              <a:tr h="484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decimal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Decimal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числовий для фінансових розрахунків</a:t>
                      </a:r>
                      <a:r>
                        <a:rPr kumimoji="0" lang="ru-RU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96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має 29 значущих розрядів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5076865"/>
                  </a:ext>
                </a:extLst>
              </a:tr>
              <a:tr h="2555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char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Char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символьний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16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0 .. 65535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9442186"/>
                  </a:ext>
                </a:extLst>
              </a:tr>
              <a:tr h="312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string</a:t>
                      </a:r>
                      <a:r>
                        <a:rPr kumimoji="0" lang="ru-RU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String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Набір символів Unicode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407696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88913"/>
            <a:ext cx="8351838" cy="6335712"/>
          </a:xfrm>
        </p:spPr>
        <p:txBody>
          <a:bodyPr/>
          <a:lstStyle/>
          <a:p>
            <a:pPr marL="363538" indent="-363538">
              <a:lnSpc>
                <a:spcPct val="80000"/>
              </a:lnSpc>
              <a:buFontTx/>
              <a:buNone/>
            </a:pPr>
            <a:r>
              <a:rPr lang="ru-RU" altLang="ru-RU" sz="2200" b="1" dirty="0" err="1"/>
              <a:t>Літерали</a:t>
            </a:r>
            <a:r>
              <a:rPr lang="ru-RU" altLang="ru-RU" sz="2200" b="1" dirty="0"/>
              <a:t> (</a:t>
            </a:r>
            <a:r>
              <a:rPr lang="ru-RU" altLang="ru-RU" sz="2200" b="1" dirty="0" err="1"/>
              <a:t>константи</a:t>
            </a:r>
            <a:r>
              <a:rPr lang="ru-RU" altLang="ru-RU" sz="2200" b="1" dirty="0"/>
              <a:t>) </a:t>
            </a:r>
            <a:r>
              <a:rPr lang="ru-RU" altLang="ru-RU" sz="2200" b="1" dirty="0" err="1"/>
              <a:t>мови</a:t>
            </a:r>
            <a:r>
              <a:rPr lang="ru-RU" altLang="ru-RU" sz="2200" b="1" dirty="0"/>
              <a:t> С#.</a:t>
            </a:r>
            <a:r>
              <a:rPr lang="ru-RU" altLang="ru-RU" sz="2000" dirty="0"/>
              <a:t> </a:t>
            </a:r>
          </a:p>
          <a:p>
            <a:pPr marL="363538" indent="-363538">
              <a:lnSpc>
                <a:spcPct val="80000"/>
              </a:lnSpc>
              <a:buFontTx/>
              <a:buNone/>
            </a:pPr>
            <a:r>
              <a:rPr lang="uk-UA" altLang="ru-RU" sz="2000" dirty="0"/>
              <a:t>В мові С# </a:t>
            </a:r>
            <a:r>
              <a:rPr lang="uk-UA" altLang="ru-RU" sz="2000" b="1" i="1" dirty="0"/>
              <a:t>літералом</a:t>
            </a:r>
            <a:r>
              <a:rPr lang="uk-UA" altLang="ru-RU" sz="2000" dirty="0"/>
              <a:t> називається деяке фіксоване значення (тобто константа). Літерали можуть мати довільний допустимий </a:t>
            </a:r>
            <a:r>
              <a:rPr lang="uk-UA" altLang="ru-RU" sz="2000" b="1" i="1" dirty="0"/>
              <a:t>тип значень</a:t>
            </a:r>
            <a:r>
              <a:rPr lang="uk-UA" altLang="ru-RU" sz="2000" dirty="0"/>
              <a:t>. Тип літерала визначається згідно певних правил. </a:t>
            </a:r>
          </a:p>
          <a:p>
            <a:pPr marL="363538" indent="-363538">
              <a:lnSpc>
                <a:spcPct val="80000"/>
              </a:lnSpc>
              <a:buClr>
                <a:schemeClr val="tx1"/>
              </a:buClr>
            </a:pPr>
            <a:r>
              <a:rPr lang="uk-UA" altLang="ru-RU" sz="2000" u="sng" dirty="0"/>
              <a:t>Цілий літерал</a:t>
            </a:r>
            <a:r>
              <a:rPr lang="uk-UA" altLang="ru-RU" sz="2000" dirty="0"/>
              <a:t> не містить десяткової крапки чи знаку порядку. Автоматично відноситься до найменшого знакового цілого типу, починаючи із типу </a:t>
            </a:r>
            <a:r>
              <a:rPr lang="en-US" altLang="ru-RU" sz="2000" b="1" dirty="0" err="1">
                <a:solidFill>
                  <a:srgbClr val="00CCFF"/>
                </a:solidFill>
                <a:latin typeface="Courier New" panose="02070309020205020404" pitchFamily="49" charset="0"/>
              </a:rPr>
              <a:t>int</a:t>
            </a:r>
            <a:r>
              <a:rPr lang="uk-UA" altLang="ru-RU" sz="2000" dirty="0"/>
              <a:t>, до множини значень якого входить літерал. Якщо потрібно віднести цілий літерал до іншого типу, треба додати один із суфіксів безпосередньо після літералу: символи </a:t>
            </a:r>
            <a:r>
              <a:rPr lang="en-US" altLang="ru-RU" sz="2000" dirty="0"/>
              <a:t>U</a:t>
            </a:r>
            <a:r>
              <a:rPr lang="uk-UA" altLang="ru-RU" sz="2000" dirty="0"/>
              <a:t> або </a:t>
            </a:r>
            <a:r>
              <a:rPr lang="en-US" altLang="ru-RU" sz="2000" dirty="0"/>
              <a:t>u</a:t>
            </a:r>
            <a:r>
              <a:rPr lang="uk-UA" altLang="ru-RU" sz="2000" dirty="0"/>
              <a:t> для літералу </a:t>
            </a:r>
            <a:r>
              <a:rPr lang="uk-UA" altLang="ru-RU" sz="2000" dirty="0" err="1"/>
              <a:t>беззнакового</a:t>
            </a:r>
            <a:r>
              <a:rPr lang="uk-UA" altLang="ru-RU" sz="2000" dirty="0"/>
              <a:t> типу, символи </a:t>
            </a:r>
            <a:r>
              <a:rPr lang="en-US" altLang="ru-RU" sz="2000" dirty="0"/>
              <a:t>L</a:t>
            </a:r>
            <a:r>
              <a:rPr lang="uk-UA" altLang="ru-RU" sz="2000" dirty="0"/>
              <a:t> або </a:t>
            </a:r>
            <a:r>
              <a:rPr lang="en-US" altLang="ru-RU" sz="2000" dirty="0"/>
              <a:t>l</a:t>
            </a:r>
            <a:r>
              <a:rPr lang="uk-UA" altLang="ru-RU" sz="2000" dirty="0"/>
              <a:t> для довгого цілого. Таким чином, </a:t>
            </a:r>
            <a:r>
              <a:rPr lang="uk-UA" altLang="ru-RU" sz="2000" b="1" dirty="0">
                <a:latin typeface="Courier New" panose="02070309020205020404" pitchFamily="49" charset="0"/>
              </a:rPr>
              <a:t>1</a:t>
            </a:r>
            <a:r>
              <a:rPr lang="en-US" altLang="ru-RU" sz="2000" b="1" dirty="0">
                <a:latin typeface="Courier New" panose="02070309020205020404" pitchFamily="49" charset="0"/>
              </a:rPr>
              <a:t>L</a:t>
            </a:r>
            <a:r>
              <a:rPr lang="uk-UA" altLang="ru-RU" sz="2000" dirty="0"/>
              <a:t> – це літерал типу </a:t>
            </a:r>
            <a:r>
              <a:rPr lang="en-US" altLang="ru-RU" sz="2000" b="1" dirty="0">
                <a:solidFill>
                  <a:srgbClr val="00CCFF"/>
                </a:solidFill>
                <a:latin typeface="Courier New" panose="02070309020205020404" pitchFamily="49" charset="0"/>
              </a:rPr>
              <a:t>long</a:t>
            </a:r>
            <a:r>
              <a:rPr lang="uk-UA" altLang="ru-RU" sz="2000" dirty="0"/>
              <a:t>, </a:t>
            </a:r>
            <a:r>
              <a:rPr lang="uk-UA" altLang="ru-RU" sz="2000" b="1" dirty="0">
                <a:latin typeface="Courier New" panose="02070309020205020404" pitchFamily="49" charset="0"/>
              </a:rPr>
              <a:t>1</a:t>
            </a:r>
            <a:r>
              <a:rPr lang="en-US" altLang="ru-RU" sz="2000" b="1" dirty="0">
                <a:latin typeface="Courier New" panose="02070309020205020404" pitchFamily="49" charset="0"/>
              </a:rPr>
              <a:t>U</a:t>
            </a:r>
            <a:r>
              <a:rPr lang="uk-UA" altLang="ru-RU" sz="2000" dirty="0"/>
              <a:t> – типу </a:t>
            </a:r>
            <a:r>
              <a:rPr lang="en-US" altLang="ru-RU" sz="2000" b="1" dirty="0" err="1">
                <a:solidFill>
                  <a:srgbClr val="00CCFF"/>
                </a:solidFill>
                <a:latin typeface="Courier New" panose="02070309020205020404" pitchFamily="49" charset="0"/>
              </a:rPr>
              <a:t>uint</a:t>
            </a:r>
            <a:r>
              <a:rPr lang="uk-UA" altLang="ru-RU" sz="2000" dirty="0"/>
              <a:t>, а </a:t>
            </a:r>
            <a:r>
              <a:rPr lang="uk-UA" altLang="ru-RU" sz="2000" b="1" dirty="0">
                <a:latin typeface="Courier New" panose="02070309020205020404" pitchFamily="49" charset="0"/>
              </a:rPr>
              <a:t>1</a:t>
            </a:r>
            <a:r>
              <a:rPr lang="en-US" altLang="ru-RU" sz="2000" b="1" dirty="0">
                <a:latin typeface="Courier New" panose="02070309020205020404" pitchFamily="49" charset="0"/>
              </a:rPr>
              <a:t>UL</a:t>
            </a:r>
            <a:r>
              <a:rPr lang="uk-UA" altLang="ru-RU" sz="2000" dirty="0"/>
              <a:t> – типу </a:t>
            </a:r>
            <a:r>
              <a:rPr lang="en-US" altLang="ru-RU" sz="2000" b="1" dirty="0" err="1">
                <a:solidFill>
                  <a:srgbClr val="00CCFF"/>
                </a:solidFill>
                <a:latin typeface="Courier New" panose="02070309020205020404" pitchFamily="49" charset="0"/>
              </a:rPr>
              <a:t>ulong</a:t>
            </a:r>
            <a:r>
              <a:rPr lang="uk-UA" altLang="ru-RU" sz="2000" dirty="0"/>
              <a:t>.</a:t>
            </a:r>
          </a:p>
          <a:p>
            <a:pPr marL="363538" indent="-363538">
              <a:lnSpc>
                <a:spcPct val="80000"/>
              </a:lnSpc>
              <a:buClr>
                <a:schemeClr val="tx1"/>
              </a:buClr>
            </a:pPr>
            <a:r>
              <a:rPr lang="uk-UA" altLang="ru-RU" sz="2000" dirty="0"/>
              <a:t>Можна визначити також </a:t>
            </a:r>
            <a:r>
              <a:rPr lang="uk-UA" altLang="ru-RU" sz="2000" dirty="0" err="1"/>
              <a:t>шістнадцятковий</a:t>
            </a:r>
            <a:r>
              <a:rPr lang="uk-UA" altLang="ru-RU" sz="2000" dirty="0"/>
              <a:t> літерал, він починається із префіксу </a:t>
            </a:r>
            <a:r>
              <a:rPr lang="ru-RU" altLang="ru-RU" sz="2000" b="1" dirty="0">
                <a:latin typeface="Courier New" panose="02070309020205020404" pitchFamily="49" charset="0"/>
              </a:rPr>
              <a:t>0</a:t>
            </a:r>
            <a:r>
              <a:rPr lang="en-US" altLang="ru-RU" sz="2000" b="1" dirty="0">
                <a:latin typeface="Courier New" panose="02070309020205020404" pitchFamily="49" charset="0"/>
              </a:rPr>
              <a:t>X</a:t>
            </a:r>
            <a:r>
              <a:rPr lang="uk-UA" altLang="ru-RU" sz="2000" dirty="0"/>
              <a:t> або </a:t>
            </a:r>
            <a:r>
              <a:rPr lang="ru-RU" altLang="ru-RU" sz="2000" b="1" dirty="0">
                <a:latin typeface="Courier New" panose="02070309020205020404" pitchFamily="49" charset="0"/>
              </a:rPr>
              <a:t>0</a:t>
            </a:r>
            <a:r>
              <a:rPr lang="en-US" altLang="ru-RU" sz="2000" b="1" dirty="0">
                <a:latin typeface="Courier New" panose="02070309020205020404" pitchFamily="49" charset="0"/>
              </a:rPr>
              <a:t>x</a:t>
            </a:r>
            <a:r>
              <a:rPr lang="uk-UA" altLang="ru-RU" sz="2000" dirty="0"/>
              <a:t>. Тобто </a:t>
            </a:r>
            <a:r>
              <a:rPr lang="ru-RU" altLang="ru-RU" sz="2000" b="1" dirty="0">
                <a:latin typeface="Courier New" panose="02070309020205020404" pitchFamily="49" charset="0"/>
              </a:rPr>
              <a:t>0</a:t>
            </a:r>
            <a:r>
              <a:rPr lang="en-US" altLang="ru-RU" sz="2000" b="1" dirty="0">
                <a:latin typeface="Courier New" panose="02070309020205020404" pitchFamily="49" charset="0"/>
              </a:rPr>
              <a:t>XFFFF</a:t>
            </a:r>
            <a:r>
              <a:rPr lang="en-US" altLang="ru-RU" sz="2000" dirty="0"/>
              <a:t> </a:t>
            </a:r>
            <a:r>
              <a:rPr lang="uk-UA" altLang="ru-RU" sz="2000" dirty="0"/>
              <a:t>та</a:t>
            </a:r>
            <a:r>
              <a:rPr lang="ru-RU" altLang="ru-RU" sz="2000" dirty="0"/>
              <a:t> </a:t>
            </a:r>
            <a:r>
              <a:rPr lang="ru-RU" altLang="ru-RU" sz="2000" b="1" dirty="0">
                <a:latin typeface="Courier New" panose="02070309020205020404" pitchFamily="49" charset="0"/>
              </a:rPr>
              <a:t>0</a:t>
            </a:r>
            <a:r>
              <a:rPr lang="en-US" altLang="ru-RU" sz="2000" b="1" dirty="0">
                <a:latin typeface="Courier New" panose="02070309020205020404" pitchFamily="49" charset="0"/>
              </a:rPr>
              <a:t>x</a:t>
            </a:r>
            <a:r>
              <a:rPr lang="ru-RU" altLang="ru-RU" sz="2000" b="1" dirty="0">
                <a:latin typeface="Courier New" panose="02070309020205020404" pitchFamily="49" charset="0"/>
              </a:rPr>
              <a:t>11111</a:t>
            </a:r>
            <a:r>
              <a:rPr lang="ru-RU" altLang="ru-RU" sz="2000" dirty="0"/>
              <a:t> – </a:t>
            </a:r>
            <a:r>
              <a:rPr lang="uk-UA" altLang="ru-RU" sz="2000" dirty="0" err="1"/>
              <a:t>шістнадцяткові</a:t>
            </a:r>
            <a:r>
              <a:rPr lang="uk-UA" altLang="ru-RU" sz="2000" dirty="0"/>
              <a:t> літерали.</a:t>
            </a:r>
          </a:p>
          <a:p>
            <a:pPr marL="363538" indent="-363538">
              <a:lnSpc>
                <a:spcPct val="80000"/>
              </a:lnSpc>
              <a:buClr>
                <a:schemeClr val="tx1"/>
              </a:buClr>
            </a:pPr>
            <a:r>
              <a:rPr lang="uk-UA" altLang="ru-RU" sz="2000" dirty="0"/>
              <a:t>Літерал, який містить десяткову крапку або знак порядку відноситься до типу </a:t>
            </a:r>
            <a:r>
              <a:rPr lang="en-US" altLang="ru-RU" sz="2000" b="1" dirty="0">
                <a:solidFill>
                  <a:srgbClr val="00CCFF"/>
                </a:solidFill>
                <a:latin typeface="Courier New" panose="02070309020205020404" pitchFamily="49" charset="0"/>
              </a:rPr>
              <a:t>double</a:t>
            </a:r>
            <a:r>
              <a:rPr lang="uk-UA" altLang="ru-RU" sz="2000" dirty="0"/>
              <a:t>. Якщо необхідно, щоб він мав тип </a:t>
            </a:r>
            <a:r>
              <a:rPr lang="en-US" altLang="ru-RU" sz="2000" b="1" dirty="0"/>
              <a:t>float</a:t>
            </a:r>
            <a:r>
              <a:rPr lang="uk-UA" altLang="ru-RU" sz="2000" dirty="0"/>
              <a:t>, додається суфікс </a:t>
            </a:r>
            <a:r>
              <a:rPr lang="en-US" altLang="ru-RU" sz="2000" dirty="0"/>
              <a:t>F</a:t>
            </a:r>
            <a:r>
              <a:rPr lang="uk-UA" altLang="ru-RU" sz="2000" dirty="0"/>
              <a:t>. Отже, літерал </a:t>
            </a:r>
            <a:r>
              <a:rPr lang="uk-UA" altLang="ru-RU" sz="2000" b="1" dirty="0">
                <a:latin typeface="Courier New" panose="02070309020205020404" pitchFamily="49" charset="0"/>
              </a:rPr>
              <a:t>1.5</a:t>
            </a:r>
            <a:r>
              <a:rPr lang="uk-UA" altLang="ru-RU" sz="2000" dirty="0"/>
              <a:t> має тип </a:t>
            </a:r>
            <a:r>
              <a:rPr lang="en-US" altLang="ru-RU" sz="2000" b="1" dirty="0">
                <a:solidFill>
                  <a:srgbClr val="00CCFF"/>
                </a:solidFill>
                <a:latin typeface="Courier New" panose="02070309020205020404" pitchFamily="49" charset="0"/>
              </a:rPr>
              <a:t>double</a:t>
            </a:r>
            <a:r>
              <a:rPr lang="uk-UA" altLang="ru-RU" sz="2000" dirty="0"/>
              <a:t>, а літерал </a:t>
            </a:r>
            <a:r>
              <a:rPr lang="uk-UA" altLang="ru-RU" sz="2000" b="1" dirty="0">
                <a:latin typeface="Courier New" panose="02070309020205020404" pitchFamily="49" charset="0"/>
              </a:rPr>
              <a:t>1.5</a:t>
            </a:r>
            <a:r>
              <a:rPr lang="en-US" altLang="ru-RU" sz="2000" b="1" dirty="0">
                <a:latin typeface="Courier New" panose="02070309020205020404" pitchFamily="49" charset="0"/>
              </a:rPr>
              <a:t>F</a:t>
            </a:r>
            <a:r>
              <a:rPr lang="uk-UA" altLang="ru-RU" sz="2000" dirty="0"/>
              <a:t> – тип </a:t>
            </a:r>
            <a:r>
              <a:rPr lang="en-US" altLang="ru-RU" sz="2000" b="1" dirty="0">
                <a:solidFill>
                  <a:srgbClr val="00CCFF"/>
                </a:solidFill>
                <a:latin typeface="Courier New" panose="02070309020205020404" pitchFamily="49" charset="0"/>
              </a:rPr>
              <a:t>float</a:t>
            </a:r>
            <a:r>
              <a:rPr lang="uk-UA" altLang="ru-RU" sz="2000" dirty="0"/>
              <a:t>.</a:t>
            </a:r>
          </a:p>
          <a:p>
            <a:pPr marL="363538" indent="-363538">
              <a:lnSpc>
                <a:spcPct val="80000"/>
              </a:lnSpc>
              <a:buClr>
                <a:schemeClr val="tx1"/>
              </a:buClr>
            </a:pPr>
            <a:r>
              <a:rPr lang="uk-UA" altLang="ru-RU" sz="2000" dirty="0"/>
              <a:t>Літерал типу </a:t>
            </a:r>
            <a:r>
              <a:rPr lang="en-US" altLang="ru-RU" sz="2000" b="1" dirty="0">
                <a:solidFill>
                  <a:srgbClr val="00CCFF"/>
                </a:solidFill>
                <a:latin typeface="Courier New" panose="02070309020205020404" pitchFamily="49" charset="0"/>
              </a:rPr>
              <a:t>decimal</a:t>
            </a:r>
            <a:r>
              <a:rPr lang="uk-UA" altLang="ru-RU" sz="2000" dirty="0"/>
              <a:t> позначається суфіксом М, наприклад, </a:t>
            </a:r>
            <a:r>
              <a:rPr lang="uk-UA" altLang="ru-RU" sz="2000" b="1" dirty="0">
                <a:latin typeface="Courier New" panose="02070309020205020404" pitchFamily="49" charset="0"/>
              </a:rPr>
              <a:t>1.5М</a:t>
            </a:r>
            <a:r>
              <a:rPr lang="uk-UA" altLang="ru-RU" sz="2000" dirty="0"/>
              <a:t>. </a:t>
            </a:r>
          </a:p>
          <a:p>
            <a:pPr marL="363538" indent="-363538">
              <a:lnSpc>
                <a:spcPct val="80000"/>
              </a:lnSpc>
              <a:buClr>
                <a:schemeClr val="tx1"/>
              </a:buClr>
            </a:pPr>
            <a:r>
              <a:rPr lang="uk-UA" altLang="ru-RU" sz="2000" dirty="0"/>
              <a:t>Символьний літерал задається в одинарних лапках, а рядковий (</a:t>
            </a:r>
            <a:r>
              <a:rPr lang="uk-UA" altLang="ru-RU" sz="2000" dirty="0" err="1"/>
              <a:t>стрінговий</a:t>
            </a:r>
            <a:r>
              <a:rPr lang="uk-UA" altLang="ru-RU" sz="2000" dirty="0"/>
              <a:t>) літерал у подвійних лапках: </a:t>
            </a:r>
            <a:r>
              <a:rPr lang="uk-UA" altLang="ru-RU" sz="2000" b="1" dirty="0">
                <a:solidFill>
                  <a:srgbClr val="FF3300"/>
                </a:solidFill>
                <a:latin typeface="Courier New" panose="02070309020205020404" pitchFamily="49" charset="0"/>
              </a:rPr>
              <a:t>‘</a:t>
            </a:r>
            <a:r>
              <a:rPr lang="en-US" altLang="ru-RU" sz="2000" b="1" dirty="0">
                <a:solidFill>
                  <a:srgbClr val="FF3300"/>
                </a:solidFill>
                <a:latin typeface="Courier New" panose="02070309020205020404" pitchFamily="49" charset="0"/>
              </a:rPr>
              <a:t>A</a:t>
            </a:r>
            <a:r>
              <a:rPr lang="uk-UA" altLang="ru-RU" sz="2000" b="1" dirty="0">
                <a:solidFill>
                  <a:srgbClr val="FF3300"/>
                </a:solidFill>
                <a:latin typeface="Courier New" panose="02070309020205020404" pitchFamily="49" charset="0"/>
              </a:rPr>
              <a:t>’</a:t>
            </a:r>
            <a:r>
              <a:rPr lang="uk-UA" altLang="ru-RU" sz="2000" dirty="0"/>
              <a:t> та </a:t>
            </a:r>
            <a:r>
              <a:rPr lang="uk-UA" altLang="ru-RU" sz="2000" b="1" dirty="0">
                <a:solidFill>
                  <a:srgbClr val="FF3300"/>
                </a:solidFill>
                <a:latin typeface="Courier New" panose="02070309020205020404" pitchFamily="49" charset="0"/>
              </a:rPr>
              <a:t>“</a:t>
            </a:r>
            <a:r>
              <a:rPr lang="en-US" altLang="ru-RU" sz="2000" b="1" dirty="0">
                <a:solidFill>
                  <a:srgbClr val="FF3300"/>
                </a:solidFill>
                <a:latin typeface="Courier New" panose="02070309020205020404" pitchFamily="49" charset="0"/>
              </a:rPr>
              <a:t>A</a:t>
            </a:r>
            <a:r>
              <a:rPr lang="uk-UA" altLang="ru-RU" sz="2000" b="1" dirty="0">
                <a:solidFill>
                  <a:srgbClr val="FF3300"/>
                </a:solidFill>
                <a:latin typeface="Courier New" panose="02070309020205020404" pitchFamily="49" charset="0"/>
              </a:rPr>
              <a:t>”</a:t>
            </a:r>
            <a:r>
              <a:rPr lang="uk-UA" altLang="ru-RU" sz="2000" dirty="0"/>
              <a:t> – це різні літерали, які відносяться до різних типів. </a:t>
            </a:r>
            <a:endParaRPr lang="ru-RU" alt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549275"/>
            <a:ext cx="8218488" cy="5975350"/>
          </a:xfrm>
          <a:noFill/>
          <a:ln/>
        </p:spPr>
        <p:txBody>
          <a:bodyPr/>
          <a:lstStyle/>
          <a:p>
            <a:pPr marL="0" indent="0">
              <a:buFontTx/>
              <a:buNone/>
            </a:pPr>
            <a:r>
              <a:rPr lang="uk-UA" altLang="ru-RU" sz="3000"/>
              <a:t>До символьних літералів відносяться і так звані </a:t>
            </a:r>
            <a:r>
              <a:rPr lang="en-US" altLang="ru-RU" sz="3000"/>
              <a:t>esc</a:t>
            </a:r>
            <a:r>
              <a:rPr lang="uk-UA" altLang="ru-RU" sz="3000"/>
              <a:t>-послідовності. Вони вважаються символами, хоча й зображуються двома символами у одинарних лапках, перший з яких знак </a:t>
            </a:r>
            <a:r>
              <a:rPr lang="uk-UA" altLang="ru-RU" sz="3000" b="1">
                <a:latin typeface="Courier New" panose="02070309020205020404" pitchFamily="49" charset="0"/>
              </a:rPr>
              <a:t>\</a:t>
            </a:r>
            <a:r>
              <a:rPr lang="uk-UA" altLang="ru-RU" sz="3000"/>
              <a:t>. Наприклад, </a:t>
            </a:r>
            <a:r>
              <a:rPr lang="uk-UA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ru-RU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\</a:t>
            </a:r>
            <a:r>
              <a:rPr lang="en-US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n</a:t>
            </a:r>
            <a:r>
              <a:rPr lang="en-US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ru-RU" altLang="ru-RU" sz="3000" b="1">
                <a:latin typeface="Courier New" panose="02070309020205020404" pitchFamily="49" charset="0"/>
              </a:rPr>
              <a:t> </a:t>
            </a:r>
            <a:r>
              <a:rPr lang="ru-RU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ru-RU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\</a:t>
            </a:r>
            <a:r>
              <a:rPr lang="en-US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t</a:t>
            </a:r>
            <a:r>
              <a:rPr lang="en-US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ru-RU" altLang="ru-RU" sz="3000"/>
              <a:t> – </a:t>
            </a:r>
            <a:r>
              <a:rPr lang="uk-UA" altLang="ru-RU" sz="3000"/>
              <a:t>це символи переходу на новий рядок та табуляції. Особливу роль відіграє так званий нуль-символ </a:t>
            </a:r>
            <a:r>
              <a:rPr lang="uk-UA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ru-RU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\</a:t>
            </a:r>
            <a:r>
              <a:rPr lang="uk-UA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0</a:t>
            </a:r>
            <a:r>
              <a:rPr lang="uk-UA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uk-UA" altLang="ru-RU" sz="3000"/>
              <a:t>. Для позначення лапок подвійних та одинарних, а також самого знаку </a:t>
            </a:r>
            <a:r>
              <a:rPr lang="uk-UA" altLang="ru-RU" sz="3000" b="1">
                <a:latin typeface="Courier New" panose="02070309020205020404" pitchFamily="49" charset="0"/>
              </a:rPr>
              <a:t>\</a:t>
            </a:r>
            <a:r>
              <a:rPr lang="uk-UA" altLang="ru-RU" sz="3000"/>
              <a:t> використовується </a:t>
            </a:r>
            <a:r>
              <a:rPr lang="en-US" altLang="ru-RU" sz="3000"/>
              <a:t>esc</a:t>
            </a:r>
            <a:r>
              <a:rPr lang="uk-UA" altLang="ru-RU" sz="3000"/>
              <a:t>-послідовності </a:t>
            </a:r>
            <a:r>
              <a:rPr lang="uk-UA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ru-RU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\</a:t>
            </a:r>
            <a:r>
              <a:rPr lang="ru-RU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"'</a:t>
            </a:r>
            <a:r>
              <a:rPr lang="uk-UA" altLang="ru-RU" sz="3000" b="1"/>
              <a:t>,</a:t>
            </a:r>
            <a:r>
              <a:rPr lang="uk-UA" altLang="ru-RU" sz="3000" b="1">
                <a:latin typeface="Courier New" panose="02070309020205020404" pitchFamily="49" charset="0"/>
              </a:rPr>
              <a:t> </a:t>
            </a:r>
            <a:r>
              <a:rPr lang="uk-UA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ru-RU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\</a:t>
            </a:r>
            <a:r>
              <a:rPr lang="ru-RU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''</a:t>
            </a:r>
            <a:r>
              <a:rPr lang="uk-UA" altLang="ru-RU" sz="3000" b="1"/>
              <a:t> та </a:t>
            </a:r>
            <a:r>
              <a:rPr lang="uk-UA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ru-RU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\\</a:t>
            </a:r>
            <a:r>
              <a:rPr lang="ru-RU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uk-UA" altLang="ru-RU" sz="3000"/>
              <a:t> відповідно. </a:t>
            </a:r>
          </a:p>
          <a:p>
            <a:pPr marL="0" indent="0">
              <a:buFontTx/>
              <a:buNone/>
            </a:pPr>
            <a:r>
              <a:rPr lang="uk-UA" altLang="ru-RU" sz="3000"/>
              <a:t>Що буде на екрані в результаті виконання команди</a:t>
            </a:r>
          </a:p>
          <a:p>
            <a:pPr marL="0" indent="0">
              <a:buFontTx/>
              <a:buNone/>
            </a:pPr>
            <a:r>
              <a:rPr lang="en-US" altLang="ru-RU" sz="3000" b="1" noProof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3000" b="1" noProof="1">
                <a:latin typeface="Courier New" panose="02070309020205020404" pitchFamily="49" charset="0"/>
              </a:rPr>
              <a:t>.WriteLine(</a:t>
            </a:r>
            <a:r>
              <a:rPr lang="en-US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"\\\'"</a:t>
            </a:r>
            <a:r>
              <a:rPr lang="en-US" altLang="ru-RU" sz="3000" b="1" noProof="1">
                <a:latin typeface="Courier New" panose="02070309020205020404" pitchFamily="49" charset="0"/>
              </a:rPr>
              <a:t>);</a:t>
            </a:r>
            <a:endParaRPr lang="ru-RU" altLang="ru-RU" sz="3000" b="1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333375"/>
            <a:ext cx="8362950" cy="6264275"/>
          </a:xfrm>
          <a:noFill/>
          <a:ln/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sz="2800" dirty="0"/>
              <a:t>Якщо перед текстовим літералом стоїть знак </a:t>
            </a:r>
            <a:r>
              <a:rPr lang="ru-RU" altLang="ru-RU" sz="2800" b="1" dirty="0">
                <a:latin typeface="Courier New" panose="02070309020205020404" pitchFamily="49" charset="0"/>
              </a:rPr>
              <a:t>@</a:t>
            </a:r>
            <a:r>
              <a:rPr lang="ru-RU" altLang="ru-RU" sz="2800" dirty="0"/>
              <a:t>, </a:t>
            </a:r>
            <a:r>
              <a:rPr lang="uk-UA" altLang="ru-RU" sz="2800" dirty="0"/>
              <a:t>то такий літерал називається </a:t>
            </a:r>
            <a:r>
              <a:rPr lang="uk-UA" altLang="ru-RU" sz="2800" b="1" i="1" dirty="0"/>
              <a:t>буквальним</a:t>
            </a:r>
            <a:r>
              <a:rPr lang="uk-UA" altLang="ru-RU" sz="2800" dirty="0"/>
              <a:t> (</a:t>
            </a:r>
            <a:r>
              <a:rPr lang="en-US" altLang="ru-RU" sz="2800" b="1" dirty="0">
                <a:latin typeface="Courier New" panose="02070309020205020404" pitchFamily="49" charset="0"/>
              </a:rPr>
              <a:t>verbatim</a:t>
            </a:r>
            <a:r>
              <a:rPr lang="uk-UA" altLang="ru-RU" sz="2800" dirty="0"/>
              <a:t>). При виведенні на екрані виглядає дослівно так само, як у подвійних лапках. Єдиний виняток проти «буквальності» – сам знак подвійних лапок, якщо він зустрічається у літералі, має бути подвоєним. Приклад: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8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ru-RU" altLang="ru-RU" sz="2800" b="1" dirty="0" err="1">
                <a:latin typeface="Courier New" panose="02070309020205020404" pitchFamily="49" charset="0"/>
              </a:rPr>
              <a:t>.WriteLine</a:t>
            </a:r>
            <a:r>
              <a:rPr lang="ru-RU" altLang="ru-RU" sz="2800" b="1" dirty="0">
                <a:latin typeface="Courier New" panose="02070309020205020404" pitchFamily="49" charset="0"/>
              </a:rPr>
              <a:t>(@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ru-RU" altLang="ru-RU" sz="28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Це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8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буквальний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8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літерал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, а </a:t>
            </a:r>
            <a:r>
              <a:rPr lang="ru-RU" altLang="ru-RU" sz="28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це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 -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"" "" - </a:t>
            </a:r>
            <a:r>
              <a:rPr lang="ru-RU" altLang="ru-RU" sz="28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подвійні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 лапки у </a:t>
            </a:r>
            <a:r>
              <a:rPr lang="ru-RU" altLang="ru-RU" sz="28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ньому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' ' - </a:t>
            </a:r>
            <a:r>
              <a:rPr lang="ru-RU" altLang="ru-RU" sz="28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одинарні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 лапки у </a:t>
            </a:r>
            <a:r>
              <a:rPr lang="ru-RU" altLang="ru-RU" sz="28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ньому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 "</a:t>
            </a:r>
            <a:r>
              <a:rPr lang="ru-RU" altLang="ru-RU" sz="2800" b="1" dirty="0">
                <a:latin typeface="Courier New" panose="02070309020205020404" pitchFamily="49" charset="0"/>
              </a:rPr>
              <a:t>);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uk-UA" altLang="ru-RU" sz="2800" dirty="0"/>
              <a:t>Текст на екрані: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800" b="1" dirty="0" err="1">
                <a:solidFill>
                  <a:schemeClr val="hlink"/>
                </a:solidFill>
                <a:latin typeface="Courier New" panose="02070309020205020404" pitchFamily="49" charset="0"/>
              </a:rPr>
              <a:t>Це</a:t>
            </a: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800" b="1" dirty="0" err="1">
                <a:solidFill>
                  <a:schemeClr val="hlink"/>
                </a:solidFill>
                <a:latin typeface="Courier New" panose="02070309020205020404" pitchFamily="49" charset="0"/>
              </a:rPr>
              <a:t>буквальний</a:t>
            </a: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800" b="1" dirty="0" err="1">
                <a:solidFill>
                  <a:schemeClr val="hlink"/>
                </a:solidFill>
                <a:latin typeface="Courier New" panose="02070309020205020404" pitchFamily="49" charset="0"/>
              </a:rPr>
              <a:t>літерал</a:t>
            </a: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, а </a:t>
            </a:r>
            <a:r>
              <a:rPr lang="ru-RU" altLang="ru-RU" sz="2800" b="1" dirty="0" err="1">
                <a:solidFill>
                  <a:schemeClr val="hlink"/>
                </a:solidFill>
                <a:latin typeface="Courier New" panose="02070309020205020404" pitchFamily="49" charset="0"/>
              </a:rPr>
              <a:t>це</a:t>
            </a: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 -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" " - </a:t>
            </a:r>
            <a:r>
              <a:rPr lang="ru-RU" altLang="ru-RU" sz="2800" b="1" dirty="0" err="1">
                <a:solidFill>
                  <a:schemeClr val="hlink"/>
                </a:solidFill>
                <a:latin typeface="Courier New" panose="02070309020205020404" pitchFamily="49" charset="0"/>
              </a:rPr>
              <a:t>подвійні</a:t>
            </a: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 лапки у </a:t>
            </a:r>
            <a:r>
              <a:rPr lang="ru-RU" altLang="ru-RU" sz="2800" b="1" dirty="0" err="1">
                <a:solidFill>
                  <a:schemeClr val="hlink"/>
                </a:solidFill>
                <a:latin typeface="Courier New" panose="02070309020205020404" pitchFamily="49" charset="0"/>
              </a:rPr>
              <a:t>ньому</a:t>
            </a: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' ' - </a:t>
            </a:r>
            <a:r>
              <a:rPr lang="ru-RU" altLang="ru-RU" sz="2800" b="1" dirty="0" err="1">
                <a:solidFill>
                  <a:schemeClr val="hlink"/>
                </a:solidFill>
                <a:latin typeface="Courier New" panose="02070309020205020404" pitchFamily="49" charset="0"/>
              </a:rPr>
              <a:t>одинарні</a:t>
            </a: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 лапки у </a:t>
            </a:r>
            <a:r>
              <a:rPr lang="ru-RU" altLang="ru-RU" sz="2800" b="1" dirty="0" err="1">
                <a:solidFill>
                  <a:schemeClr val="hlink"/>
                </a:solidFill>
                <a:latin typeface="Courier New" panose="02070309020205020404" pitchFamily="49" charset="0"/>
              </a:rPr>
              <a:t>ньому</a:t>
            </a:r>
            <a:endParaRPr lang="uk-UA" altLang="ru-RU" sz="2800" b="1" dirty="0">
              <a:solidFill>
                <a:schemeClr val="hlink"/>
              </a:solidFill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404813"/>
            <a:ext cx="8785225" cy="626427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uk-UA" altLang="ru-RU" sz="2400" dirty="0"/>
              <a:t>Для того, щоб визначити змінну одного із стандартних типів, досить вказати її тип та ідентифікатор. Можлива її ініціалізація в момент визначення константним значенням або значення виразу.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uk-UA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// визначення змінної </a:t>
            </a:r>
            <a:r>
              <a:rPr lang="en-US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x</a:t>
            </a:r>
            <a:r>
              <a:rPr lang="uk-UA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з ініціалізацією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uk-UA" altLang="ru-RU" sz="2400" b="1" dirty="0"/>
              <a:t>    </a:t>
            </a:r>
            <a:r>
              <a:rPr lang="uk-UA" altLang="ru-RU" sz="2400" b="1" dirty="0" smtClean="0"/>
              <a:t> </a:t>
            </a:r>
            <a:r>
              <a:rPr lang="en-US" altLang="ru-RU" sz="2400" b="1" dirty="0" smtClean="0">
                <a:solidFill>
                  <a:srgbClr val="41D3E7"/>
                </a:solidFill>
                <a:latin typeface="Courier New" panose="02070309020205020404" pitchFamily="49" charset="0"/>
              </a:rPr>
              <a:t>float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latin typeface="Courier New" panose="02070309020205020404" pitchFamily="49" charset="0"/>
              </a:rPr>
              <a:t>x</a:t>
            </a:r>
            <a:r>
              <a:rPr lang="uk-UA" altLang="ru-RU" sz="2400" b="1" dirty="0">
                <a:latin typeface="Courier New" panose="02070309020205020404" pitchFamily="49" charset="0"/>
              </a:rPr>
              <a:t> = 1</a:t>
            </a:r>
            <a:r>
              <a:rPr lang="en-US" altLang="ru-RU" sz="2400" b="1" dirty="0">
                <a:latin typeface="Courier New" panose="02070309020205020404" pitchFamily="49" charset="0"/>
              </a:rPr>
              <a:t>0</a:t>
            </a:r>
            <a:r>
              <a:rPr lang="uk-UA" altLang="ru-RU" sz="2400" b="1" dirty="0">
                <a:latin typeface="Courier New" panose="02070309020205020404" pitchFamily="49" charset="0"/>
              </a:rPr>
              <a:t>.</a:t>
            </a:r>
            <a:r>
              <a:rPr lang="en-US" altLang="ru-RU" sz="2400" b="1" dirty="0">
                <a:latin typeface="Courier New" panose="02070309020205020404" pitchFamily="49" charset="0"/>
              </a:rPr>
              <a:t>2F</a:t>
            </a:r>
            <a:r>
              <a:rPr lang="uk-UA" altLang="ru-RU" sz="2400" b="1" dirty="0">
                <a:latin typeface="Courier New" panose="02070309020205020404" pitchFamily="49" charset="0"/>
              </a:rPr>
              <a:t>; 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uk-UA" altLang="ru-RU" sz="2400" b="1" dirty="0">
                <a:latin typeface="Courier New" panose="02070309020205020404" pitchFamily="49" charset="0"/>
              </a:rPr>
              <a:t>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ru-RU" altLang="ru-RU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char</a:t>
            </a:r>
            <a:r>
              <a:rPr lang="ru-RU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ru-RU" altLang="ru-RU" sz="2400" b="1" dirty="0">
                <a:latin typeface="Courier New" panose="02070309020205020404" pitchFamily="49" charset="0"/>
              </a:rPr>
              <a:t>c;     </a:t>
            </a:r>
            <a:r>
              <a:rPr lang="ru-RU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// просто </a:t>
            </a:r>
            <a:r>
              <a:rPr lang="ru-RU" altLang="ru-RU" sz="24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визначення</a:t>
            </a:r>
            <a:r>
              <a:rPr lang="ru-RU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4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змінної</a:t>
            </a:r>
            <a:r>
              <a:rPr lang="ru-RU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с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dirty="0">
                <a:latin typeface="Courier New" panose="02070309020205020404" pitchFamily="49" charset="0"/>
              </a:rPr>
              <a:t> </a:t>
            </a:r>
            <a:r>
              <a:rPr lang="en-US" altLang="ru-RU" sz="2400" b="1" dirty="0" err="1">
                <a:latin typeface="Courier New" panose="02070309020205020404" pitchFamily="49" charset="0"/>
              </a:rPr>
              <a:t>i</a:t>
            </a:r>
            <a:r>
              <a:rPr lang="en-US" altLang="ru-RU" sz="2400" b="1" dirty="0">
                <a:latin typeface="Courier New" panose="02070309020205020404" pitchFamily="49" charset="0"/>
              </a:rPr>
              <a:t> = 0;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b="1" dirty="0">
                <a:solidFill>
                  <a:srgbClr val="41D3E7"/>
                </a:solidFill>
                <a:latin typeface="Courier New" panose="02070309020205020404" pitchFamily="49" charset="0"/>
              </a:rPr>
              <a:t>bool</a:t>
            </a:r>
            <a:r>
              <a:rPr lang="en-US" altLang="ru-RU" sz="2400" b="1" dirty="0">
                <a:latin typeface="Courier New" panose="02070309020205020404" pitchFamily="49" charset="0"/>
              </a:rPr>
              <a:t> b = true;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b="1" dirty="0">
                <a:solidFill>
                  <a:srgbClr val="41D3E7"/>
                </a:solidFill>
                <a:latin typeface="Courier New" panose="02070309020205020404" pitchFamily="49" charset="0"/>
              </a:rPr>
              <a:t>decimal</a:t>
            </a:r>
            <a:r>
              <a:rPr lang="en-US" altLang="ru-RU" sz="2400" b="1" dirty="0">
                <a:latin typeface="Courier New" panose="02070309020205020404" pitchFamily="49" charset="0"/>
              </a:rPr>
              <a:t> d = 1.2345678901234567890123456789M;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4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визначення</a:t>
            </a:r>
            <a:r>
              <a:rPr lang="en-US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4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змінної</a:t>
            </a:r>
            <a:r>
              <a:rPr lang="en-US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alpha </a:t>
            </a:r>
            <a:r>
              <a:rPr lang="ru-RU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з</a:t>
            </a:r>
            <a:r>
              <a:rPr lang="en-US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4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динамічною</a:t>
            </a:r>
            <a:r>
              <a:rPr lang="en-US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endParaRPr lang="uk-UA" altLang="ru-RU" sz="2400" b="1" dirty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4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ініціалізацією</a:t>
            </a:r>
            <a:endParaRPr lang="en-US" altLang="ru-RU" sz="2400" b="1" dirty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fr-FR" altLang="ru-RU" b="1" dirty="0">
                <a:solidFill>
                  <a:srgbClr val="41D3E7"/>
                </a:solidFill>
                <a:latin typeface="Courier New" panose="02070309020205020404" pitchFamily="49" charset="0"/>
              </a:rPr>
              <a:t>double</a:t>
            </a:r>
            <a:r>
              <a:rPr lang="fr-FR" altLang="ru-RU" sz="2400" b="1" dirty="0">
                <a:latin typeface="Courier New" panose="02070309020205020404" pitchFamily="49" charset="0"/>
              </a:rPr>
              <a:t> alpha = </a:t>
            </a:r>
            <a:r>
              <a:rPr lang="fr-FR" altLang="ru-RU" sz="24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Math</a:t>
            </a:r>
            <a:r>
              <a:rPr lang="fr-FR" altLang="ru-RU" sz="2400" b="1" dirty="0" err="1">
                <a:latin typeface="Courier New" panose="02070309020205020404" pitchFamily="49" charset="0"/>
              </a:rPr>
              <a:t>.Sin</a:t>
            </a:r>
            <a:r>
              <a:rPr lang="fr-FR" altLang="ru-RU" sz="2400" b="1" dirty="0">
                <a:latin typeface="Courier New" panose="02070309020205020404" pitchFamily="49" charset="0"/>
              </a:rPr>
              <a:t>(</a:t>
            </a:r>
            <a:r>
              <a:rPr lang="fr-FR" altLang="ru-RU" sz="24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Math</a:t>
            </a:r>
            <a:r>
              <a:rPr lang="fr-FR" altLang="ru-RU" sz="2400" b="1" dirty="0" err="1">
                <a:latin typeface="Courier New" panose="02070309020205020404" pitchFamily="49" charset="0"/>
              </a:rPr>
              <a:t>.PI</a:t>
            </a:r>
            <a:r>
              <a:rPr lang="fr-FR" altLang="ru-RU" sz="2400" b="1" dirty="0">
                <a:latin typeface="Courier New" panose="02070309020205020404" pitchFamily="49" charset="0"/>
              </a:rPr>
              <a:t>/6);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fr-FR" altLang="ru-RU" sz="2400" b="1" dirty="0">
                <a:latin typeface="Courier New" panose="02070309020205020404" pitchFamily="49" charset="0"/>
              </a:rPr>
              <a:t>  </a:t>
            </a:r>
            <a:r>
              <a:rPr lang="fr-FR" altLang="ru-RU" sz="24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fr-FR" altLang="ru-RU" sz="2400" b="1" dirty="0" err="1">
                <a:latin typeface="Courier New" panose="02070309020205020404" pitchFamily="49" charset="0"/>
              </a:rPr>
              <a:t>.WriteLine</a:t>
            </a:r>
            <a:r>
              <a:rPr lang="fr-FR" altLang="ru-RU" sz="2400" b="1" dirty="0">
                <a:latin typeface="Courier New" panose="02070309020205020404" pitchFamily="49" charset="0"/>
              </a:rPr>
              <a:t>(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sz="2400" b="1" dirty="0">
                <a:solidFill>
                  <a:srgbClr val="FF0000"/>
                </a:solidFill>
                <a:latin typeface="Courier New" panose="02070309020205020404" pitchFamily="49" charset="0"/>
              </a:rPr>
              <a:t>"x = {0} </a:t>
            </a:r>
            <a:r>
              <a:rPr lang="en-US" altLang="ru-RU" sz="24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i</a:t>
            </a:r>
            <a:r>
              <a:rPr lang="en-US" altLang="ru-RU" sz="2400" b="1" dirty="0">
                <a:solidFill>
                  <a:srgbClr val="FF0000"/>
                </a:solidFill>
                <a:latin typeface="Courier New" panose="02070309020205020404" pitchFamily="49" charset="0"/>
              </a:rPr>
              <a:t> = {1} d = {2} alpha = {3}"</a:t>
            </a:r>
            <a:r>
              <a:rPr lang="en-US" altLang="ru-RU" sz="2400" b="1" dirty="0">
                <a:latin typeface="Courier New" panose="02070309020205020404" pitchFamily="49" charset="0"/>
              </a:rPr>
              <a:t>,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   x, </a:t>
            </a:r>
            <a:r>
              <a:rPr lang="en-US" altLang="ru-RU" sz="2400" b="1" dirty="0" err="1">
                <a:latin typeface="Courier New" panose="02070309020205020404" pitchFamily="49" charset="0"/>
              </a:rPr>
              <a:t>i</a:t>
            </a:r>
            <a:r>
              <a:rPr lang="en-US" altLang="ru-RU" sz="2400" b="1" dirty="0">
                <a:latin typeface="Courier New" panose="02070309020205020404" pitchFamily="49" charset="0"/>
              </a:rPr>
              <a:t>, d, alpha);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altLang="ru-RU" sz="2400" b="1" dirty="0"/>
              <a:t>    </a:t>
            </a:r>
            <a:r>
              <a:rPr lang="en-US" altLang="ru-RU" sz="24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400" b="1" dirty="0" err="1">
                <a:latin typeface="Courier New" panose="02070309020205020404" pitchFamily="49" charset="0"/>
              </a:rPr>
              <a:t>.WriteLine</a:t>
            </a:r>
            <a:r>
              <a:rPr lang="en-US" altLang="ru-RU" sz="2400" b="1" dirty="0">
                <a:latin typeface="Courier New" panose="02070309020205020404" pitchFamily="49" charset="0"/>
              </a:rPr>
              <a:t>(</a:t>
            </a:r>
            <a:r>
              <a:rPr lang="en-US" altLang="ru-RU" sz="2400" b="1" dirty="0" err="1">
                <a:latin typeface="Courier New" panose="02070309020205020404" pitchFamily="49" charset="0"/>
              </a:rPr>
              <a:t>b.ToString</a:t>
            </a:r>
            <a:r>
              <a:rPr lang="en-US" altLang="ru-RU" sz="2400" b="1" dirty="0">
                <a:latin typeface="Courier New" panose="02070309020205020404" pitchFamily="49" charset="0"/>
              </a:rPr>
              <a:t>());</a:t>
            </a:r>
            <a:r>
              <a:rPr lang="en-US" altLang="ru-RU" sz="2000" dirty="0"/>
              <a:t> </a:t>
            </a:r>
            <a:r>
              <a:rPr lang="en-US" altLang="ru-RU" sz="2000" b="1" dirty="0">
                <a:latin typeface="Courier New" panose="02070309020205020404" pitchFamily="49" charset="0"/>
              </a:rPr>
              <a:t>            </a:t>
            </a:r>
            <a:endParaRPr lang="ru-RU" altLang="ru-RU" sz="20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1390</TotalTime>
  <Words>2523</Words>
  <Application>Microsoft Office PowerPoint</Application>
  <PresentationFormat>Экран (4:3)</PresentationFormat>
  <Paragraphs>344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Corbel</vt:lpstr>
      <vt:lpstr>Courier New</vt:lpstr>
      <vt:lpstr>Garamond</vt:lpstr>
      <vt:lpstr>Wingdings</vt:lpstr>
      <vt:lpstr>Глубина</vt:lpstr>
      <vt:lpstr>Зауваження до лекції 1.</vt:lpstr>
      <vt:lpstr>Презентация PowerPoint</vt:lpstr>
      <vt:lpstr>Презентация PowerPoint</vt:lpstr>
      <vt:lpstr>Основні типи та операції мови C#</vt:lpstr>
      <vt:lpstr>Основні вбудовані типи мови C#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Приклади арифметичних операцій</vt:lpstr>
      <vt:lpstr>Приклади операцій відношення</vt:lpstr>
      <vt:lpstr>Логічні операції</vt:lpstr>
      <vt:lpstr>Приклади логічних операцій</vt:lpstr>
      <vt:lpstr>Бітові (порозрядні) операції</vt:lpstr>
      <vt:lpstr>Приклади операцій інкременту та декременту </vt:lpstr>
      <vt:lpstr>Приклади використання умовної операції</vt:lpstr>
      <vt:lpstr>Приклади використання операцій присвоєння</vt:lpstr>
      <vt:lpstr>Пріоритет операцій</vt:lpstr>
    </vt:vector>
  </TitlesOfParts>
  <Company>Lanakot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Розвиток мов програмування</dc:title>
  <dc:creator>Sveta</dc:creator>
  <cp:lastModifiedBy>Admin</cp:lastModifiedBy>
  <cp:revision>92</cp:revision>
  <dcterms:created xsi:type="dcterms:W3CDTF">2010-09-01T21:05:00Z</dcterms:created>
  <dcterms:modified xsi:type="dcterms:W3CDTF">2023-09-15T07:17:25Z</dcterms:modified>
</cp:coreProperties>
</file>