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66" r:id="rId2"/>
    <p:sldId id="257" r:id="rId3"/>
    <p:sldId id="262" r:id="rId4"/>
    <p:sldId id="256" r:id="rId5"/>
    <p:sldId id="274" r:id="rId6"/>
    <p:sldId id="275" r:id="rId7"/>
    <p:sldId id="265" r:id="rId8"/>
    <p:sldId id="258" r:id="rId9"/>
    <p:sldId id="260" r:id="rId10"/>
    <p:sldId id="261" r:id="rId11"/>
    <p:sldId id="268" r:id="rId12"/>
    <p:sldId id="269" r:id="rId13"/>
    <p:sldId id="270" r:id="rId14"/>
    <p:sldId id="271" r:id="rId15"/>
    <p:sldId id="272" r:id="rId16"/>
    <p:sldId id="273" r:id="rId17"/>
    <p:sldId id="267" r:id="rId18"/>
    <p:sldId id="26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66"/>
    <a:srgbClr val="0000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7" autoAdjust="0"/>
    <p:restoredTop sz="96404" autoAdjust="0"/>
  </p:normalViewPr>
  <p:slideViewPr>
    <p:cSldViewPr>
      <p:cViewPr varScale="1">
        <p:scale>
          <a:sx n="112" d="100"/>
          <a:sy n="112" d="100"/>
        </p:scale>
        <p:origin x="14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D895B-23EF-4788-93E7-9A063C48442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0856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9AB3-5C09-4953-B2D2-1F32AD89049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1590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9AB3-5C09-4953-B2D2-1F32AD89049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8972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9AB3-5C09-4953-B2D2-1F32AD890491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8036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9AB3-5C09-4953-B2D2-1F32AD89049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8404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9AB3-5C09-4953-B2D2-1F32AD89049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9550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9AB3-5C09-4953-B2D2-1F32AD89049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9245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6DB4E-927B-425C-8AD0-9125E86A1D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6701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7154-83C0-4E90-9E39-342313B992B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78057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989693C-9150-439F-BD0C-A274D341C9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6735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5C73D-E878-461E-B22A-F5484CFB39F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086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4FC2-048A-4651-95DA-5DB0AA5554A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6978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CE76-D32F-496D-B4DA-B86C0C5B284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9633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D778B-A645-4187-B2BF-0AD94D2FEA9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399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9CDF-A411-4439-8264-B8D2696E684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93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7C-616A-435A-8C99-C9F29F68429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340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DF38-C6A7-45A9-8CEC-189F6B402BD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430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0131-A6D9-4F85-9448-8972EFB3473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143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5009AB3-5C09-4953-B2D2-1F32AD89049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88977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osnprog@ukr.net" TargetMode="External"/><Relationship Id="rId2" Type="http://schemas.openxmlformats.org/officeDocument/2006/relationships/hyperlink" Target="https://www.microsoft.com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snprog@ukr.net" TargetMode="External"/><Relationship Id="rId2" Type="http://schemas.openxmlformats.org/officeDocument/2006/relationships/hyperlink" Target="https://matphys.rpd.univ.kiev.ua/downloads/publ/Efimenko_programming_labs_2023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706437"/>
          </a:xfrm>
        </p:spPr>
        <p:txBody>
          <a:bodyPr/>
          <a:lstStyle/>
          <a:p>
            <a:pPr algn="r"/>
            <a:r>
              <a:rPr lang="uk-UA" altLang="ru-RU" sz="3600" b="1" dirty="0">
                <a:solidFill>
                  <a:srgbClr val="FF9900"/>
                </a:solidFill>
              </a:rPr>
              <a:t>План курсу Основи</a:t>
            </a:r>
            <a:r>
              <a:rPr lang="uk-UA" altLang="ru-RU" sz="3600" dirty="0">
                <a:solidFill>
                  <a:srgbClr val="FF9900"/>
                </a:solidFill>
              </a:rPr>
              <a:t> </a:t>
            </a:r>
            <a:r>
              <a:rPr lang="uk-UA" altLang="ru-RU" sz="3600" b="1" dirty="0">
                <a:solidFill>
                  <a:srgbClr val="FF9900"/>
                </a:solidFill>
              </a:rPr>
              <a:t>програмування</a:t>
            </a:r>
            <a:endParaRPr lang="ru-RU" altLang="ru-RU" sz="3600" b="1" dirty="0">
              <a:solidFill>
                <a:srgbClr val="FF99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908050"/>
            <a:ext cx="8424863" cy="57610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300" b="1" dirty="0"/>
              <a:t>Лекції </a:t>
            </a:r>
            <a:r>
              <a:rPr lang="uk-UA" altLang="ru-RU" sz="2300" dirty="0" smtClean="0"/>
              <a:t>(</a:t>
            </a:r>
            <a:r>
              <a:rPr lang="en-US" altLang="ru-RU" sz="2300" dirty="0" smtClean="0"/>
              <a:t>30</a:t>
            </a:r>
            <a:r>
              <a:rPr lang="uk-UA" altLang="ru-RU" sz="2300" dirty="0" smtClean="0"/>
              <a:t> годин</a:t>
            </a:r>
            <a:r>
              <a:rPr lang="ru-RU" altLang="ru-RU" sz="2300" dirty="0" smtClean="0"/>
              <a:t>и</a:t>
            </a:r>
            <a:r>
              <a:rPr lang="uk-UA" altLang="ru-RU" sz="2300" dirty="0" smtClean="0"/>
              <a:t>) </a:t>
            </a:r>
            <a:r>
              <a:rPr lang="uk-UA" altLang="ru-RU" sz="2300" dirty="0"/>
              <a:t>– 1 пара на тиждень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300" b="1" dirty="0"/>
              <a:t>Лабораторні роботи</a:t>
            </a:r>
            <a:r>
              <a:rPr lang="uk-UA" altLang="ru-RU" sz="2300" dirty="0"/>
              <a:t> </a:t>
            </a:r>
            <a:r>
              <a:rPr lang="uk-UA" altLang="ru-RU" sz="2300" dirty="0" smtClean="0"/>
              <a:t>(</a:t>
            </a:r>
            <a:r>
              <a:rPr lang="en-US" altLang="ru-RU" sz="2300" dirty="0" smtClean="0"/>
              <a:t>14</a:t>
            </a:r>
            <a:r>
              <a:rPr lang="uk-UA" altLang="ru-RU" sz="2300" dirty="0" smtClean="0"/>
              <a:t> </a:t>
            </a:r>
            <a:r>
              <a:rPr lang="uk-UA" altLang="ru-RU" sz="2300" dirty="0"/>
              <a:t>годин) – 1 пара раз на 2 тижні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300" b="1" dirty="0"/>
              <a:t>Контрольні роботи</a:t>
            </a:r>
            <a:r>
              <a:rPr lang="uk-UA" altLang="ru-RU" sz="2300" dirty="0"/>
              <a:t> </a:t>
            </a:r>
            <a:r>
              <a:rPr lang="uk-UA" altLang="ru-RU" sz="2300" dirty="0" smtClean="0"/>
              <a:t>(у вигляді тесту) </a:t>
            </a:r>
            <a:r>
              <a:rPr lang="uk-UA" altLang="ru-RU" sz="2300" dirty="0"/>
              <a:t>– </a:t>
            </a:r>
            <a:r>
              <a:rPr lang="uk-UA" altLang="ru-RU" sz="2300" b="1" dirty="0">
                <a:solidFill>
                  <a:srgbClr val="FF0000"/>
                </a:solidFill>
              </a:rPr>
              <a:t>2</a:t>
            </a:r>
            <a:r>
              <a:rPr lang="uk-UA" altLang="ru-RU" sz="2300" dirty="0"/>
              <a:t> протягом семестру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300" dirty="0"/>
              <a:t>Протягом семестру виконується </a:t>
            </a:r>
            <a:r>
              <a:rPr lang="en-US" altLang="ru-RU" sz="2300" dirty="0" smtClean="0"/>
              <a:t>5 </a:t>
            </a:r>
            <a:r>
              <a:rPr lang="uk-UA" altLang="ru-RU" sz="2300" dirty="0" err="1"/>
              <a:t>лаб</a:t>
            </a:r>
            <a:r>
              <a:rPr lang="uk-UA" altLang="ru-RU" sz="2300" dirty="0"/>
              <a:t>. </a:t>
            </a:r>
            <a:r>
              <a:rPr lang="uk-UA" altLang="ru-RU" sz="2300" dirty="0" smtClean="0"/>
              <a:t>робіт, </a:t>
            </a:r>
            <a:r>
              <a:rPr lang="uk-UA" altLang="ru-RU" sz="2300" dirty="0"/>
              <a:t>кожна з яких включає виконання аудиторного та домашнього завдання. По кожній лабораторній роботі виконується звіт (у вигляді електронного </a:t>
            </a:r>
            <a:r>
              <a:rPr lang="uk-UA" altLang="ru-RU" sz="2300" dirty="0" smtClean="0"/>
              <a:t>файлу - </a:t>
            </a:r>
            <a:r>
              <a:rPr lang="en-US" altLang="ru-RU" sz="2300" dirty="0" smtClean="0"/>
              <a:t>.doc, .</a:t>
            </a:r>
            <a:r>
              <a:rPr lang="en-US" altLang="ru-RU" sz="2300" dirty="0" err="1" smtClean="0"/>
              <a:t>docx</a:t>
            </a:r>
            <a:r>
              <a:rPr lang="en-US" altLang="ru-RU" sz="2300" dirty="0" smtClean="0"/>
              <a:t>, .pdf</a:t>
            </a:r>
            <a:r>
              <a:rPr lang="uk-UA" altLang="ru-RU" sz="2300" dirty="0" smtClean="0"/>
              <a:t>), </a:t>
            </a:r>
            <a:r>
              <a:rPr lang="uk-UA" altLang="ru-RU" sz="2300" dirty="0"/>
              <a:t>який включає: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300" dirty="0"/>
              <a:t>тему роботи, 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300" dirty="0"/>
              <a:t>текст завдання, що виконувалось, 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300" dirty="0"/>
              <a:t>код програми, 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300" dirty="0"/>
              <a:t>результат виконання (</a:t>
            </a:r>
            <a:r>
              <a:rPr lang="uk-UA" altLang="ru-RU" sz="2300" dirty="0" err="1"/>
              <a:t>скрін</a:t>
            </a:r>
            <a:r>
              <a:rPr lang="uk-UA" altLang="ru-RU" sz="2300" dirty="0"/>
              <a:t> екрану) 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uk-UA" altLang="ru-RU" sz="2300" dirty="0"/>
              <a:t>і коротке </a:t>
            </a:r>
            <a:r>
              <a:rPr lang="uk-UA" altLang="ru-RU" sz="2300" dirty="0" smtClean="0"/>
              <a:t>РЕЗЮМЕ (висновок) </a:t>
            </a:r>
            <a:r>
              <a:rPr lang="uk-UA" altLang="ru-RU" sz="2300" dirty="0"/>
              <a:t>по роботі. Це має бути 5-10 речень, в яких ви підсумовуєте свою роботу – рефлексуєте про помилки, пишаєтесь відкриттями, фіксуєте вивчене, протестуєте проти </a:t>
            </a:r>
            <a:r>
              <a:rPr lang="uk-UA" altLang="ru-RU" sz="2300" dirty="0" smtClean="0"/>
              <a:t>завдання або навпаки – захоплюєтесь ним, тощо.</a:t>
            </a:r>
            <a:endParaRPr lang="uk-UA" altLang="ru-RU" sz="2300" dirty="0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300" dirty="0"/>
              <a:t>Весь цикл лабораторних робіт </a:t>
            </a:r>
            <a:r>
              <a:rPr lang="uk-UA" altLang="ru-RU" sz="2300" dirty="0" smtClean="0"/>
              <a:t>разом з контрольними оцінюється </a:t>
            </a:r>
            <a:r>
              <a:rPr lang="uk-UA" altLang="ru-RU" sz="2300" dirty="0"/>
              <a:t>в </a:t>
            </a:r>
            <a:r>
              <a:rPr lang="uk-UA" altLang="ru-RU" sz="2300" dirty="0" smtClean="0"/>
              <a:t>60 </a:t>
            </a:r>
            <a:r>
              <a:rPr lang="uk-UA" altLang="ru-RU" sz="2300" dirty="0"/>
              <a:t>балів (максимально</a:t>
            </a:r>
            <a:r>
              <a:rPr lang="uk-UA" altLang="ru-RU" sz="2300" dirty="0" smtClean="0"/>
              <a:t>), </a:t>
            </a:r>
            <a:r>
              <a:rPr lang="uk-UA" altLang="ru-RU" sz="2300" dirty="0"/>
              <a:t>відповідь на екзамені  – 40 балів (максимально</a:t>
            </a:r>
            <a:r>
              <a:rPr lang="uk-UA" altLang="ru-RU" sz="2300" dirty="0" smtClean="0"/>
              <a:t>). Таким чином, загалом до 100 балів за весь курс</a:t>
            </a:r>
            <a:endParaRPr lang="ru-RU" altLang="ru-RU" sz="23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274638"/>
            <a:ext cx="7705725" cy="708025"/>
          </a:xfrm>
        </p:spPr>
        <p:txBody>
          <a:bodyPr/>
          <a:lstStyle/>
          <a:p>
            <a:pPr algn="r"/>
            <a:r>
              <a:rPr lang="uk-UA" altLang="ru-RU" sz="3600" b="1" dirty="0">
                <a:solidFill>
                  <a:srgbClr val="FF9900"/>
                </a:solidFill>
              </a:rPr>
              <a:t>Платформа  .</a:t>
            </a:r>
            <a:r>
              <a:rPr lang="en-US" altLang="ru-RU" sz="3600" b="1" dirty="0">
                <a:solidFill>
                  <a:srgbClr val="FF9900"/>
                </a:solidFill>
              </a:rPr>
              <a:t>NET</a:t>
            </a:r>
            <a:endParaRPr lang="ru-RU" altLang="ru-RU" sz="3600" b="1" dirty="0">
              <a:solidFill>
                <a:srgbClr val="FF99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497887" cy="56880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uk-UA" altLang="ru-RU" sz="2700" b="1" i="1"/>
              <a:t>Головне </a:t>
            </a:r>
            <a:r>
              <a:rPr lang="uk-UA" altLang="ru-RU" sz="2700" b="1"/>
              <a:t> </a:t>
            </a:r>
            <a:r>
              <a:rPr lang="uk-UA" altLang="ru-RU" sz="2700"/>
              <a:t>–  код будь-якого застосування, створеного будь-якою мовою платформи .</a:t>
            </a:r>
            <a:r>
              <a:rPr lang="en-US" altLang="ru-RU" sz="2700"/>
              <a:t>NET</a:t>
            </a:r>
            <a:r>
              <a:rPr lang="uk-UA" altLang="ru-RU" sz="2700"/>
              <a:t>, компілюється у два етапи : спочатку у так званий керований код мовою </a:t>
            </a:r>
            <a:r>
              <a:rPr lang="en-US" altLang="ru-RU" sz="2700" b="1"/>
              <a:t>MSIL</a:t>
            </a:r>
            <a:r>
              <a:rPr lang="uk-UA" altLang="ru-RU" sz="2700"/>
              <a:t> (</a:t>
            </a:r>
            <a:r>
              <a:rPr lang="en-US" altLang="ru-RU" sz="2700"/>
              <a:t>Microsoft Intermediate Language</a:t>
            </a:r>
            <a:r>
              <a:rPr lang="uk-UA" altLang="ru-RU" sz="2700"/>
              <a:t> або просто </a:t>
            </a:r>
            <a:r>
              <a:rPr lang="en-US" altLang="ru-RU" sz="2700"/>
              <a:t>IL</a:t>
            </a:r>
            <a:r>
              <a:rPr lang="uk-UA" altLang="ru-RU" sz="2700"/>
              <a:t>) – загальна мова проміжного рівня, а потім у специфічний для .</a:t>
            </a:r>
            <a:r>
              <a:rPr lang="en-US" altLang="ru-RU" sz="2700"/>
              <a:t>NET</a:t>
            </a:r>
            <a:r>
              <a:rPr lang="uk-UA" altLang="ru-RU" sz="2700"/>
              <a:t> код з допомогою </a:t>
            </a:r>
            <a:r>
              <a:rPr lang="en-US" altLang="ru-RU" sz="2700"/>
              <a:t>JIT</a:t>
            </a:r>
            <a:r>
              <a:rPr lang="uk-UA" altLang="ru-RU" sz="2700"/>
              <a:t>-компілятора (</a:t>
            </a:r>
            <a:r>
              <a:rPr lang="en-US" altLang="ru-RU" sz="2700"/>
              <a:t>just</a:t>
            </a:r>
            <a:r>
              <a:rPr lang="uk-UA" altLang="ru-RU" sz="2700"/>
              <a:t>-</a:t>
            </a:r>
            <a:r>
              <a:rPr lang="en-US" altLang="ru-RU" sz="2700"/>
              <a:t>in</a:t>
            </a:r>
            <a:r>
              <a:rPr lang="uk-UA" altLang="ru-RU" sz="2700"/>
              <a:t>-</a:t>
            </a:r>
            <a:r>
              <a:rPr lang="en-US" altLang="ru-RU" sz="2700"/>
              <a:t>time</a:t>
            </a:r>
            <a:r>
              <a:rPr lang="uk-UA" altLang="ru-RU" sz="2700"/>
              <a:t>). Результатом компіляції є </a:t>
            </a:r>
            <a:r>
              <a:rPr lang="uk-UA" altLang="ru-RU" sz="2700" b="1" i="1"/>
              <a:t>збірка</a:t>
            </a:r>
            <a:r>
              <a:rPr lang="uk-UA" altLang="ru-RU" sz="2700"/>
              <a:t> (</a:t>
            </a:r>
            <a:r>
              <a:rPr lang="en-US" altLang="ru-RU" sz="2700"/>
              <a:t>assembly</a:t>
            </a:r>
            <a:r>
              <a:rPr lang="uk-UA" altLang="ru-RU" sz="2700"/>
              <a:t>), яка крім коду програми містить ще так звані метадані – інформацію про типи програми та про саму збірку (її версія, обмеження по безпеці використання, тощо)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altLang="ru-RU" sz="2700" b="1"/>
              <a:t>Додаткові компоненти  платформи .</a:t>
            </a:r>
            <a:r>
              <a:rPr lang="en-US" altLang="ru-RU" sz="2700" b="1"/>
              <a:t>NET</a:t>
            </a:r>
            <a:r>
              <a:rPr lang="uk-UA" altLang="ru-RU" sz="2700" b="1"/>
              <a:t>:</a:t>
            </a:r>
            <a:endParaRPr lang="ru-RU" altLang="ru-RU" sz="2700" b="1"/>
          </a:p>
          <a:p>
            <a:pPr>
              <a:lnSpc>
                <a:spcPct val="80000"/>
              </a:lnSpc>
            </a:pPr>
            <a:r>
              <a:rPr lang="en-US" altLang="ru-RU" sz="2700"/>
              <a:t>Visual Studio </a:t>
            </a:r>
            <a:r>
              <a:rPr lang="uk-UA" altLang="ru-RU" sz="2700"/>
              <a:t>.</a:t>
            </a:r>
            <a:r>
              <a:rPr lang="en-US" altLang="ru-RU" sz="2700"/>
              <a:t>NET</a:t>
            </a:r>
            <a:r>
              <a:rPr lang="ru-RU" altLang="ru-RU" sz="2700"/>
              <a:t> – </a:t>
            </a:r>
            <a:r>
              <a:rPr lang="uk-UA" altLang="ru-RU" sz="2700"/>
              <a:t>інтегроване середовище розробки програмного забезпечення для мов платформи .</a:t>
            </a:r>
            <a:r>
              <a:rPr lang="en-US" altLang="ru-RU" sz="2700"/>
              <a:t>NET</a:t>
            </a:r>
            <a:endParaRPr lang="ru-RU" altLang="ru-RU" sz="27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432048"/>
          </a:xfrm>
        </p:spPr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FF9933"/>
                </a:solidFill>
              </a:rPr>
              <a:t>Основні поняття програмування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120679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dirty="0" smtClean="0"/>
              <a:t>Узгодимо словник </a:t>
            </a:r>
            <a:r>
              <a:rPr lang="uk-UA" altLang="ru-RU" sz="2100" dirty="0"/>
              <a:t>основних понять та термінів програмування:</a:t>
            </a:r>
            <a:endParaRPr lang="en-US" altLang="ru-RU" sz="2100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b="1" i="1" dirty="0"/>
              <a:t>компілятор</a:t>
            </a:r>
            <a:r>
              <a:rPr lang="uk-UA" altLang="ru-RU" sz="2100" dirty="0"/>
              <a:t> (інколи </a:t>
            </a:r>
            <a:r>
              <a:rPr lang="uk-UA" altLang="ru-RU" sz="2100" b="1" i="1" dirty="0"/>
              <a:t>транслятор</a:t>
            </a:r>
            <a:r>
              <a:rPr lang="uk-UA" altLang="ru-RU" sz="2100" dirty="0"/>
              <a:t>)– це спеціальна програма, призначення якої проаналізувати код програми, написаний мовою програмування високого рівня та перетворити його у двійкові коди;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b="1" i="1" dirty="0" err="1"/>
              <a:t>компонувальник</a:t>
            </a:r>
            <a:r>
              <a:rPr lang="uk-UA" altLang="ru-RU" sz="2100" dirty="0"/>
              <a:t> – спеціальна програма, яка об’єднує блоки двійкових кодів, підготовані компілятором, </a:t>
            </a:r>
            <a:r>
              <a:rPr lang="uk-UA" altLang="ru-RU" sz="2100" dirty="0" err="1"/>
              <a:t>доєднуючи</a:t>
            </a:r>
            <a:r>
              <a:rPr lang="uk-UA" altLang="ru-RU" sz="2100" dirty="0"/>
              <a:t> службові програми, та створює готовий до виконання файл (</a:t>
            </a:r>
            <a:r>
              <a:rPr lang="en-US" altLang="ru-RU" sz="2100" dirty="0"/>
              <a:t>exe-</a:t>
            </a:r>
            <a:r>
              <a:rPr lang="uk-UA" altLang="ru-RU" sz="2100" dirty="0"/>
              <a:t>файл</a:t>
            </a:r>
            <a:r>
              <a:rPr lang="en-US" altLang="ru-RU" sz="2100" dirty="0"/>
              <a:t>)</a:t>
            </a:r>
            <a:r>
              <a:rPr lang="uk-UA" altLang="ru-RU" sz="2100" dirty="0"/>
              <a:t>;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b="1" i="1" dirty="0"/>
              <a:t>інтерпретатор</a:t>
            </a:r>
            <a:r>
              <a:rPr lang="uk-UA" altLang="ru-RU" sz="2100" dirty="0"/>
              <a:t> – спеціальна програма, яка виконує обидві вище описані ролі, але </a:t>
            </a:r>
            <a:r>
              <a:rPr lang="uk-UA" altLang="ru-RU" sz="2100" dirty="0" err="1"/>
              <a:t>покроково</a:t>
            </a:r>
            <a:r>
              <a:rPr lang="uk-UA" altLang="ru-RU" sz="2100" dirty="0"/>
              <a:t>: проаналізувати-перетворити-виконати.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b="1" i="1" dirty="0"/>
              <a:t>Константа</a:t>
            </a:r>
            <a:r>
              <a:rPr lang="uk-UA" altLang="ru-RU" sz="2100" dirty="0"/>
              <a:t> – величина, що має незмінне значення;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b="1" i="1" dirty="0"/>
              <a:t>змінна</a:t>
            </a:r>
            <a:r>
              <a:rPr lang="uk-UA" altLang="ru-RU" sz="2100" dirty="0"/>
              <a:t> – величина, що може мати різні значення протягом виконання програми.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dirty="0"/>
              <a:t>Сучасні мови програмування – типізовані мови, тобто при визначенні будь-якої змінної чи константи обов'язково встановлюється їх належність до певного типу даних, а отже</a:t>
            </a:r>
            <a:r>
              <a:rPr lang="en-US" altLang="ru-RU" sz="2100" dirty="0"/>
              <a:t>,</a:t>
            </a:r>
            <a:r>
              <a:rPr lang="uk-UA" altLang="ru-RU" sz="2100" dirty="0"/>
              <a:t> визначаються діапазон їх значень та допустимі операції з ними.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100" b="1" i="1" dirty="0"/>
              <a:t>Ідентифікатор</a:t>
            </a:r>
            <a:r>
              <a:rPr lang="uk-UA" altLang="ru-RU" sz="2100" dirty="0"/>
              <a:t> – це програмне ім'я константи, змінної, файлу, тощо. “Хороший” стиль програмування зокрема означає вибір ідентифікаторів із міркувань розумної </a:t>
            </a:r>
            <a:r>
              <a:rPr lang="uk-UA" altLang="ru-RU" sz="2100" dirty="0" err="1"/>
              <a:t>самодокументованості</a:t>
            </a:r>
            <a:r>
              <a:rPr lang="uk-UA" altLang="ru-RU" sz="2100" dirty="0"/>
              <a:t> та ясності (</a:t>
            </a:r>
            <a:r>
              <a:rPr lang="uk-UA" altLang="ru-RU" sz="2100" dirty="0" err="1"/>
              <a:t>англ</a:t>
            </a:r>
            <a:r>
              <a:rPr lang="uk-UA" altLang="ru-RU" sz="2100" dirty="0"/>
              <a:t>. термін – </a:t>
            </a:r>
            <a:r>
              <a:rPr lang="en-US" altLang="ru-RU" sz="2100" b="1" i="1" dirty="0"/>
              <a:t>readability</a:t>
            </a:r>
            <a:r>
              <a:rPr lang="uk-UA" altLang="ru-RU" sz="2100" dirty="0"/>
              <a:t>, тобто</a:t>
            </a:r>
            <a:r>
              <a:rPr lang="en-US" altLang="ru-RU" sz="2100" dirty="0"/>
              <a:t> </a:t>
            </a:r>
            <a:r>
              <a:rPr lang="uk-UA" altLang="ru-RU" sz="2100" dirty="0"/>
              <a:t>зручність для читання</a:t>
            </a:r>
            <a:r>
              <a:rPr lang="uk-UA" altLang="ru-RU" sz="2100" dirty="0" smtClean="0"/>
              <a:t>).</a:t>
            </a:r>
            <a:endParaRPr lang="uk-UA" altLang="ru-RU" sz="2100" dirty="0"/>
          </a:p>
        </p:txBody>
      </p:sp>
    </p:spTree>
    <p:extLst>
      <p:ext uri="{BB962C8B-B14F-4D97-AF65-F5344CB8AC3E}">
        <p14:creationId xmlns:p14="http://schemas.microsoft.com/office/powerpoint/2010/main" val="49805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432048"/>
          </a:xfrm>
        </p:spPr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FF9933"/>
                </a:solidFill>
              </a:rPr>
              <a:t>Основні поняття програмування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120679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uk-UA" altLang="ru-RU" dirty="0"/>
              <a:t>Кожна змінна у програмі </a:t>
            </a:r>
            <a:r>
              <a:rPr lang="uk-UA" altLang="ru-RU" dirty="0" smtClean="0"/>
              <a:t>типізованою мовою високого рівня має </a:t>
            </a:r>
            <a:r>
              <a:rPr lang="uk-UA" altLang="ru-RU" dirty="0"/>
              <a:t>бути </a:t>
            </a:r>
            <a:r>
              <a:rPr lang="uk-UA" altLang="ru-RU" b="1" i="1" dirty="0"/>
              <a:t>описана</a:t>
            </a:r>
            <a:r>
              <a:rPr lang="uk-UA" altLang="ru-RU" dirty="0"/>
              <a:t> (опис змінної ще називається </a:t>
            </a:r>
            <a:r>
              <a:rPr lang="uk-UA" altLang="ru-RU" b="1" i="1" dirty="0"/>
              <a:t>декларацією</a:t>
            </a:r>
            <a:r>
              <a:rPr lang="uk-UA" altLang="ru-RU" dirty="0"/>
              <a:t>) та </a:t>
            </a:r>
            <a:r>
              <a:rPr lang="uk-UA" altLang="ru-RU" b="1" i="1" dirty="0" err="1"/>
              <a:t>проініціалазована</a:t>
            </a:r>
            <a:r>
              <a:rPr lang="uk-UA" altLang="ru-RU" dirty="0"/>
              <a:t>. </a:t>
            </a:r>
          </a:p>
          <a:p>
            <a:pPr marL="0" indent="0">
              <a:buNone/>
              <a:defRPr/>
            </a:pPr>
            <a:r>
              <a:rPr lang="uk-UA" altLang="ru-RU" dirty="0"/>
              <a:t>За своїми властивостями змінні мови С</a:t>
            </a:r>
            <a:r>
              <a:rPr lang="en-US" altLang="ru-RU" dirty="0"/>
              <a:t># </a:t>
            </a:r>
            <a:r>
              <a:rPr lang="uk-UA" altLang="ru-RU" dirty="0"/>
              <a:t>діляться на 2 види:</a:t>
            </a:r>
            <a:r>
              <a:rPr lang="en-US" altLang="ru-RU" dirty="0"/>
              <a:t> </a:t>
            </a:r>
            <a:r>
              <a:rPr lang="ru-RU" altLang="ru-RU" dirty="0" err="1"/>
              <a:t>змінні</a:t>
            </a:r>
            <a:r>
              <a:rPr lang="ru-RU" altLang="ru-RU" dirty="0"/>
              <a:t> </a:t>
            </a:r>
            <a:r>
              <a:rPr lang="ru-RU" altLang="ru-RU" b="1" i="1" dirty="0" err="1"/>
              <a:t>value</a:t>
            </a:r>
            <a:r>
              <a:rPr lang="ru-RU" altLang="ru-RU" b="1" i="1" dirty="0"/>
              <a:t>-типу</a:t>
            </a:r>
            <a:r>
              <a:rPr lang="ru-RU" altLang="ru-RU" dirty="0"/>
              <a:t> , </a:t>
            </a:r>
            <a:r>
              <a:rPr lang="ru-RU" altLang="ru-RU" dirty="0" err="1"/>
              <a:t>або</a:t>
            </a:r>
            <a:r>
              <a:rPr lang="ru-RU" altLang="ru-RU" dirty="0"/>
              <a:t> просто </a:t>
            </a:r>
            <a:r>
              <a:rPr lang="ru-RU" altLang="ru-RU" dirty="0" err="1"/>
              <a:t>змінні-значення</a:t>
            </a:r>
            <a:r>
              <a:rPr lang="ru-RU" altLang="ru-RU" dirty="0"/>
              <a:t> та </a:t>
            </a:r>
            <a:r>
              <a:rPr lang="ru-RU" altLang="ru-RU" dirty="0" err="1"/>
              <a:t>змінні</a:t>
            </a:r>
            <a:r>
              <a:rPr lang="ru-RU" altLang="ru-RU" dirty="0"/>
              <a:t> </a:t>
            </a:r>
            <a:r>
              <a:rPr lang="ru-RU" altLang="ru-RU" b="1" i="1" dirty="0" err="1"/>
              <a:t>reference</a:t>
            </a:r>
            <a:r>
              <a:rPr lang="ru-RU" altLang="ru-RU" b="1" i="1" dirty="0"/>
              <a:t>-типу</a:t>
            </a:r>
            <a:r>
              <a:rPr lang="ru-RU" altLang="ru-RU" dirty="0"/>
              <a:t>, </a:t>
            </a:r>
            <a:r>
              <a:rPr lang="ru-RU" altLang="ru-RU" dirty="0" err="1"/>
              <a:t>або</a:t>
            </a:r>
            <a:r>
              <a:rPr lang="ru-RU" altLang="ru-RU" dirty="0"/>
              <a:t> </a:t>
            </a:r>
            <a:r>
              <a:rPr lang="ru-RU" altLang="ru-RU" dirty="0" err="1"/>
              <a:t>змінні-посилання</a:t>
            </a:r>
            <a:r>
              <a:rPr lang="ru-RU" altLang="ru-RU" dirty="0"/>
              <a:t> (</a:t>
            </a:r>
            <a:r>
              <a:rPr lang="ru-RU" altLang="ru-RU" dirty="0" err="1"/>
              <a:t>або</a:t>
            </a:r>
            <a:r>
              <a:rPr lang="ru-RU" altLang="ru-RU" dirty="0"/>
              <a:t> </a:t>
            </a:r>
            <a:r>
              <a:rPr lang="ru-RU" altLang="ru-RU" dirty="0" err="1"/>
              <a:t>ще</a:t>
            </a:r>
            <a:r>
              <a:rPr lang="ru-RU" altLang="ru-RU" dirty="0"/>
              <a:t> </a:t>
            </a:r>
            <a:r>
              <a:rPr lang="ru-RU" altLang="ru-RU" dirty="0" err="1"/>
              <a:t>адресні</a:t>
            </a:r>
            <a:r>
              <a:rPr lang="ru-RU" altLang="ru-RU" dirty="0"/>
              <a:t> </a:t>
            </a:r>
            <a:r>
              <a:rPr lang="ru-RU" altLang="ru-RU" dirty="0" err="1"/>
              <a:t>змінні</a:t>
            </a:r>
            <a:r>
              <a:rPr lang="ru-RU" altLang="ru-RU" dirty="0"/>
              <a:t>). </a:t>
            </a:r>
            <a:r>
              <a:rPr lang="ru-RU" altLang="ru-RU" dirty="0" err="1"/>
              <a:t>Різниця</a:t>
            </a:r>
            <a:r>
              <a:rPr lang="ru-RU" altLang="ru-RU" dirty="0"/>
              <a:t> </a:t>
            </a:r>
            <a:r>
              <a:rPr lang="ru-RU" altLang="ru-RU" dirty="0" err="1"/>
              <a:t>між</a:t>
            </a:r>
            <a:r>
              <a:rPr lang="ru-RU" altLang="ru-RU" dirty="0"/>
              <a:t> ними </a:t>
            </a:r>
            <a:r>
              <a:rPr lang="ru-RU" altLang="ru-RU" dirty="0" err="1"/>
              <a:t>пояснюється</a:t>
            </a:r>
            <a:r>
              <a:rPr lang="ru-RU" altLang="ru-RU" dirty="0"/>
              <a:t> таблицею: </a:t>
            </a:r>
            <a:endParaRPr lang="ru-RU" altLang="ru-RU" dirty="0" smtClean="0"/>
          </a:p>
          <a:p>
            <a:pPr marL="0" indent="0">
              <a:buNone/>
              <a:defRPr/>
            </a:pPr>
            <a:endParaRPr lang="ru-RU" alt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131262"/>
              </p:ext>
            </p:extLst>
          </p:nvPr>
        </p:nvGraphicFramePr>
        <p:xfrm>
          <a:off x="251520" y="3149822"/>
          <a:ext cx="8568952" cy="3587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238">
                  <a:extLst>
                    <a:ext uri="{9D8B030D-6E8A-4147-A177-3AD203B41FA5}">
                      <a16:colId xmlns:a16="http://schemas.microsoft.com/office/drawing/2014/main" val="1518649862"/>
                    </a:ext>
                  </a:extLst>
                </a:gridCol>
                <a:gridCol w="2142238">
                  <a:extLst>
                    <a:ext uri="{9D8B030D-6E8A-4147-A177-3AD203B41FA5}">
                      <a16:colId xmlns:a16="http://schemas.microsoft.com/office/drawing/2014/main" val="2842560326"/>
                    </a:ext>
                  </a:extLst>
                </a:gridCol>
                <a:gridCol w="2142238">
                  <a:extLst>
                    <a:ext uri="{9D8B030D-6E8A-4147-A177-3AD203B41FA5}">
                      <a16:colId xmlns:a16="http://schemas.microsoft.com/office/drawing/2014/main" val="2326635530"/>
                    </a:ext>
                  </a:extLst>
                </a:gridCol>
                <a:gridCol w="2142238">
                  <a:extLst>
                    <a:ext uri="{9D8B030D-6E8A-4147-A177-3AD203B41FA5}">
                      <a16:colId xmlns:a16="http://schemas.microsoft.com/office/drawing/2014/main" val="1143008322"/>
                    </a:ext>
                  </a:extLst>
                </a:gridCol>
              </a:tblGrid>
              <a:tr h="925031">
                <a:tc>
                  <a:txBody>
                    <a:bodyPr/>
                    <a:lstStyle/>
                    <a:p>
                      <a:r>
                        <a:rPr kumimoji="0" lang="uk-UA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Вид змінної</a:t>
                      </a:r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Місцезнаходження 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Принцип розташування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Звертання до змінної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693001"/>
                  </a:ext>
                </a:extLst>
              </a:tr>
              <a:tr h="119519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змінна-значення (</a:t>
                      </a: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value-type</a:t>
                      </a: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)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с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тек (</a:t>
                      </a: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Stack</a:t>
                      </a: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)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LIFO 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(</a:t>
                      </a:r>
                      <a:r>
                        <a:rPr kumimoji="0" lang="uk-UA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останнім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зайшов – першим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вийшов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)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по ідентифікатору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783081"/>
                  </a:ext>
                </a:extLst>
              </a:tr>
              <a:tr h="133615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змінна-посилання </a:t>
                      </a: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(reference-type)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«купа»</a:t>
                      </a: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(Heap)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Динамічний </a:t>
                      </a:r>
                      <a:r>
                        <a:rPr kumimoji="0" lang="uk-UA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(тобто створення і знищення під час роботи програми)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адресне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  <a:p>
                      <a:endParaRPr lang="en-US" sz="2000" dirty="0"/>
                    </a:p>
                  </a:txBody>
                  <a:tcPr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675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495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432048"/>
          </a:xfrm>
        </p:spPr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FF9933"/>
                </a:solidFill>
              </a:rPr>
              <a:t>Основні поняття програмування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6120679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None/>
              <a:defRPr/>
            </a:pPr>
            <a:r>
              <a:rPr lang="uk-UA" altLang="ru-RU" sz="2000" dirty="0"/>
              <a:t>Змінні та константи є елементами </a:t>
            </a:r>
            <a:r>
              <a:rPr lang="uk-UA" altLang="ru-RU" sz="2000" b="1" i="1" dirty="0"/>
              <a:t>виразів</a:t>
            </a:r>
            <a:r>
              <a:rPr lang="uk-UA" altLang="ru-RU" sz="2000" dirty="0"/>
              <a:t>, в них вони називаються </a:t>
            </a:r>
            <a:r>
              <a:rPr lang="uk-UA" altLang="ru-RU" sz="2000" b="1" i="1" dirty="0"/>
              <a:t>операндами</a:t>
            </a:r>
            <a:r>
              <a:rPr lang="uk-UA" altLang="ru-RU" sz="2000" dirty="0"/>
              <a:t>. Дії над операндами називаються </a:t>
            </a:r>
            <a:r>
              <a:rPr lang="uk-UA" altLang="ru-RU" sz="2000" b="1" i="1" dirty="0"/>
              <a:t>операціями</a:t>
            </a:r>
            <a:r>
              <a:rPr lang="uk-UA" altLang="ru-RU" sz="2000" dirty="0"/>
              <a:t>. </a:t>
            </a:r>
          </a:p>
          <a:p>
            <a:pPr>
              <a:buClr>
                <a:schemeClr val="tx1"/>
              </a:buClr>
              <a:buNone/>
              <a:defRPr/>
            </a:pPr>
            <a:r>
              <a:rPr lang="uk-UA" altLang="ru-RU" sz="2000" dirty="0"/>
              <a:t>Кожний тип даних має визначений набір операцій, які по кількості операндів діляться на </a:t>
            </a:r>
            <a:r>
              <a:rPr lang="uk-UA" altLang="ru-RU" sz="2000" b="1" i="1" dirty="0" err="1"/>
              <a:t>унарні</a:t>
            </a:r>
            <a:r>
              <a:rPr lang="uk-UA" altLang="ru-RU" sz="2000" dirty="0"/>
              <a:t> (коли операція виконується з одним операндом), наприклад, знак мінус перед числом, та </a:t>
            </a:r>
            <a:r>
              <a:rPr lang="uk-UA" altLang="ru-RU" sz="2000" b="1" i="1" dirty="0"/>
              <a:t>бінарні </a:t>
            </a:r>
            <a:r>
              <a:rPr lang="uk-UA" altLang="ru-RU" sz="2000" dirty="0"/>
              <a:t>(ті, що виконуються з двома операндами), наприклад арифметичні додавання, віднімання, ділення та множення. Існує також спеціальна операція вибору, яка є </a:t>
            </a:r>
            <a:r>
              <a:rPr lang="uk-UA" altLang="ru-RU" sz="2000" b="1" i="1" dirty="0" err="1"/>
              <a:t>тернарною</a:t>
            </a:r>
            <a:r>
              <a:rPr lang="uk-UA" altLang="ru-RU" sz="2000" dirty="0"/>
              <a:t> (тобто стосується трьох операндів</a:t>
            </a:r>
            <a:r>
              <a:rPr lang="uk-UA" altLang="ru-RU" sz="2000" dirty="0" smtClean="0"/>
              <a:t>.)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00" dirty="0"/>
              <a:t>Будь-яка програма складається з </a:t>
            </a:r>
            <a:r>
              <a:rPr lang="uk-UA" altLang="ru-RU" sz="2000" b="1" i="1" dirty="0"/>
              <a:t>операторів</a:t>
            </a:r>
            <a:r>
              <a:rPr lang="uk-UA" altLang="ru-RU" sz="2000" dirty="0"/>
              <a:t>, які описують певну послідовність дій. Як правило, оператори поділяються на групи, що певною мірою визначаються їх функціональністю. </a:t>
            </a:r>
            <a:r>
              <a:rPr lang="uk-UA" altLang="ru-RU" sz="2000" b="1" dirty="0"/>
              <a:t>Базовими елементами програми</a:t>
            </a:r>
            <a:r>
              <a:rPr lang="uk-UA" altLang="ru-RU" sz="2000" dirty="0"/>
              <a:t> називаються такі основні логічні структури:</a:t>
            </a:r>
          </a:p>
          <a:p>
            <a:pPr>
              <a:lnSpc>
                <a:spcPct val="80000"/>
              </a:lnSpc>
              <a:defRPr/>
            </a:pPr>
            <a:r>
              <a:rPr lang="uk-UA" altLang="ru-RU" sz="2000" b="1" i="1" dirty="0"/>
              <a:t>слідування</a:t>
            </a:r>
            <a:r>
              <a:rPr lang="uk-UA" altLang="ru-RU" sz="2000" dirty="0"/>
              <a:t> – це послідовність операторів (груп операторів), які виконуються один за одним в порядку їх запису в тексті програми;</a:t>
            </a:r>
          </a:p>
          <a:p>
            <a:pPr>
              <a:lnSpc>
                <a:spcPct val="80000"/>
              </a:lnSpc>
              <a:defRPr/>
            </a:pPr>
            <a:r>
              <a:rPr lang="uk-UA" altLang="ru-RU" sz="2000" b="1" i="1" dirty="0"/>
              <a:t>розгалуження</a:t>
            </a:r>
            <a:r>
              <a:rPr lang="uk-UA" altLang="ru-RU" sz="2000" dirty="0"/>
              <a:t> – керівна структура, яка в залежності від значення заданої умови визначає вибір для виконання одного з двох заданих у цій структурі операторів (груп операторів);</a:t>
            </a:r>
          </a:p>
          <a:p>
            <a:pPr>
              <a:lnSpc>
                <a:spcPct val="80000"/>
              </a:lnSpc>
              <a:defRPr/>
            </a:pPr>
            <a:r>
              <a:rPr lang="uk-UA" altLang="ru-RU" sz="2000" b="1" i="1" dirty="0"/>
              <a:t>повторення</a:t>
            </a:r>
            <a:r>
              <a:rPr lang="uk-UA" altLang="ru-RU" sz="2000" dirty="0"/>
              <a:t> – цикл, у якому група операторів може виконуватися знову, якщо справедлива задана умова.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00" dirty="0"/>
              <a:t>Цих основних структурних елементів достатньо для створення алгоритму програми будь-якої складності.</a:t>
            </a:r>
            <a:endParaRPr lang="ru-RU" altLang="ru-RU" sz="2000" dirty="0"/>
          </a:p>
          <a:p>
            <a:pPr>
              <a:buClr>
                <a:schemeClr val="tx1"/>
              </a:buClr>
              <a:buNone/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68185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432048"/>
          </a:xfrm>
        </p:spPr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FF9933"/>
                </a:solidFill>
              </a:rPr>
              <a:t>Основні поняття програмування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120679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50" b="1" i="1" dirty="0"/>
              <a:t>Модуль</a:t>
            </a:r>
            <a:r>
              <a:rPr lang="uk-UA" altLang="ru-RU" sz="2050" dirty="0"/>
              <a:t> – це  окрема програмна одиниця, яка </a:t>
            </a:r>
            <a:r>
              <a:rPr lang="uk-UA" altLang="ru-RU" sz="2050" dirty="0" err="1"/>
              <a:t>автономно</a:t>
            </a:r>
            <a:r>
              <a:rPr lang="uk-UA" altLang="ru-RU" sz="2050" dirty="0"/>
              <a:t> (незалежно) компілюється. В рамках концепції структурного програмування під модулем розуміли підпрограму (процедуру або функцію), тобто послідовність зв’язаних фрагментів програми, які виконують окрему задачу. Звертання до модуля відбувається по імені.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50" dirty="0"/>
              <a:t>Важливо підкреслити два основних моменти, що реалізують </a:t>
            </a:r>
            <a:r>
              <a:rPr lang="uk-UA" altLang="ru-RU" sz="2050" b="1" i="1" dirty="0"/>
              <a:t>принцип модульності</a:t>
            </a:r>
            <a:r>
              <a:rPr lang="uk-UA" altLang="ru-RU" sz="2050" dirty="0"/>
              <a:t> – окрема компіляція модуля та виконання ним однієї окремої задачі.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50" dirty="0"/>
              <a:t>В мові С</a:t>
            </a:r>
            <a:r>
              <a:rPr lang="en-US" altLang="ru-RU" sz="2050" dirty="0"/>
              <a:t>#</a:t>
            </a:r>
            <a:r>
              <a:rPr lang="uk-UA" altLang="ru-RU" sz="2050" dirty="0"/>
              <a:t> реалізацією модуля є </a:t>
            </a:r>
            <a:r>
              <a:rPr lang="uk-UA" altLang="ru-RU" sz="2050" b="1" i="1" dirty="0"/>
              <a:t>функція </a:t>
            </a:r>
            <a:r>
              <a:rPr lang="uk-UA" altLang="ru-RU" sz="2050" i="1" dirty="0"/>
              <a:t>(</a:t>
            </a:r>
            <a:r>
              <a:rPr lang="uk-UA" altLang="ru-RU" sz="2050" dirty="0"/>
              <a:t>синонім </a:t>
            </a:r>
            <a:r>
              <a:rPr lang="uk-UA" altLang="ru-RU" sz="2050" i="1" dirty="0"/>
              <a:t>– </a:t>
            </a:r>
            <a:r>
              <a:rPr lang="uk-UA" altLang="ru-RU" sz="2050" b="1" i="1" dirty="0"/>
              <a:t>метод</a:t>
            </a:r>
            <a:r>
              <a:rPr lang="uk-UA" altLang="ru-RU" sz="2050" i="1" dirty="0"/>
              <a:t>)</a:t>
            </a:r>
            <a:r>
              <a:rPr lang="uk-UA" altLang="ru-RU" sz="2050" dirty="0"/>
              <a:t>.</a:t>
            </a:r>
            <a:endParaRPr lang="ru-RU" altLang="ru-RU" sz="2050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50" dirty="0"/>
              <a:t>Спілкування із функцією відбувається через </a:t>
            </a:r>
            <a:r>
              <a:rPr lang="uk-UA" altLang="ru-RU" sz="2050" b="1" i="1" dirty="0"/>
              <a:t>інтерфейс</a:t>
            </a:r>
            <a:r>
              <a:rPr lang="uk-UA" altLang="ru-RU" sz="2050" dirty="0"/>
              <a:t> – список її параметрів. Ці параметри у визначенні функції називаються </a:t>
            </a:r>
            <a:r>
              <a:rPr lang="uk-UA" altLang="ru-RU" sz="2050" b="1" i="1" dirty="0"/>
              <a:t>формальними параметрами</a:t>
            </a:r>
            <a:r>
              <a:rPr lang="uk-UA" altLang="ru-RU" sz="2050" dirty="0"/>
              <a:t>, тому що функція задає формальну схему дій з цими параметрами. У момент виклику функції формальні параметри мають бути конкретизовані – на їх місце підставляються необхідні значення. Тому параметри у виклику функції звуть </a:t>
            </a:r>
            <a:r>
              <a:rPr lang="uk-UA" altLang="ru-RU" sz="2050" b="1" i="1" dirty="0"/>
              <a:t>фактичними параметрами</a:t>
            </a:r>
            <a:r>
              <a:rPr lang="uk-UA" altLang="ru-RU" sz="2050" dirty="0"/>
              <a:t> або просто </a:t>
            </a:r>
            <a:r>
              <a:rPr lang="uk-UA" altLang="ru-RU" sz="2050" b="1" i="1" dirty="0"/>
              <a:t>аргументами</a:t>
            </a:r>
            <a:r>
              <a:rPr lang="uk-UA" altLang="ru-RU" sz="2050" dirty="0"/>
              <a:t>.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50" dirty="0"/>
              <a:t>Результат своєї роботи функція </a:t>
            </a:r>
            <a:r>
              <a:rPr lang="uk-UA" altLang="ru-RU" sz="2050" b="1" i="1" dirty="0"/>
              <a:t>повертає</a:t>
            </a:r>
            <a:r>
              <a:rPr lang="uk-UA" altLang="ru-RU" sz="2050" dirty="0"/>
              <a:t> модулю, яким вона була викликана.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050" dirty="0"/>
              <a:t>Модуль, який не формує результату свого виклику, у деяких мовах програмування, зокрема у мові </a:t>
            </a:r>
            <a:r>
              <a:rPr lang="uk-UA" altLang="ru-RU" sz="2050" dirty="0" err="1"/>
              <a:t>Pascal</a:t>
            </a:r>
            <a:r>
              <a:rPr lang="uk-UA" altLang="ru-RU" sz="2050" dirty="0"/>
              <a:t>, зветься процедурою. В інших мовах програмування (С, С++, </a:t>
            </a:r>
            <a:r>
              <a:rPr lang="uk-UA" altLang="ru-RU" sz="2050" dirty="0" err="1"/>
              <a:t>Java</a:t>
            </a:r>
            <a:r>
              <a:rPr lang="uk-UA" altLang="ru-RU" sz="2050" dirty="0"/>
              <a:t>, С#) процедури не використовуються – їх </a:t>
            </a:r>
            <a:r>
              <a:rPr lang="uk-UA" altLang="ru-RU" sz="2050" dirty="0" smtClean="0"/>
              <a:t>реалізують </a:t>
            </a:r>
            <a:r>
              <a:rPr lang="uk-UA" altLang="ru-RU" sz="2050" dirty="0"/>
              <a:t>функції з порожнім (</a:t>
            </a:r>
            <a:r>
              <a:rPr lang="uk-UA" altLang="ru-RU" sz="2050" b="1" i="1" dirty="0" err="1"/>
              <a:t>void</a:t>
            </a:r>
            <a:r>
              <a:rPr lang="uk-UA" altLang="ru-RU" sz="2050" b="1" i="1" dirty="0"/>
              <a:t> </a:t>
            </a:r>
            <a:r>
              <a:rPr lang="uk-UA" altLang="ru-RU" sz="2050" dirty="0"/>
              <a:t>) результатом. </a:t>
            </a:r>
            <a:endParaRPr lang="ru-RU" altLang="ru-RU" sz="2050" dirty="0"/>
          </a:p>
        </p:txBody>
      </p:sp>
    </p:spTree>
    <p:extLst>
      <p:ext uri="{BB962C8B-B14F-4D97-AF65-F5344CB8AC3E}">
        <p14:creationId xmlns:p14="http://schemas.microsoft.com/office/powerpoint/2010/main" val="192812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432048"/>
          </a:xfrm>
        </p:spPr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FF9933"/>
                </a:solidFill>
              </a:rPr>
              <a:t>Основні поняття програмування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904655"/>
          </a:xfrm>
        </p:spPr>
        <p:txBody>
          <a:bodyPr>
            <a:noAutofit/>
          </a:bodyPr>
          <a:lstStyle/>
          <a:p>
            <a:pPr marL="0" indent="0" algn="just">
              <a:lnSpc>
                <a:spcPct val="80000"/>
              </a:lnSpc>
              <a:buNone/>
              <a:defRPr/>
            </a:pPr>
            <a:r>
              <a:rPr lang="uk-UA" altLang="ru-RU" dirty="0"/>
              <a:t>Щоб необхідні дані потрапили через інтерфейс до функції, у момент її виклику система має створити для неї всі необхідні параметри. Вони створюються у стеку і в них </a:t>
            </a:r>
            <a:r>
              <a:rPr lang="uk-UA" altLang="ru-RU" b="1" i="1" dirty="0"/>
              <a:t>копіюються</a:t>
            </a:r>
            <a:r>
              <a:rPr lang="uk-UA" altLang="ru-RU" dirty="0"/>
              <a:t> значення фактичних параметрів. Таким чином функція працює з комплектом копій переданих їй змінних, а після завершення роботи функції стек звільняється від параметрів. Цей спосіб передачі параметрів є найпростішим і забезпечує модулю доступ </a:t>
            </a:r>
            <a:r>
              <a:rPr lang="uk-UA" altLang="ru-RU" b="1" i="1" dirty="0">
                <a:solidFill>
                  <a:srgbClr val="FF9933"/>
                </a:solidFill>
              </a:rPr>
              <a:t>лише до значень</a:t>
            </a:r>
            <a:r>
              <a:rPr lang="uk-UA" altLang="ru-RU" dirty="0"/>
              <a:t> вхідних даних. Він називається </a:t>
            </a:r>
            <a:r>
              <a:rPr lang="uk-UA" altLang="ru-RU" b="1" i="1" dirty="0"/>
              <a:t>передачею параметрів за значенням</a:t>
            </a:r>
            <a:r>
              <a:rPr lang="uk-UA" altLang="ru-RU" dirty="0"/>
              <a:t>. 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uk-UA" altLang="ru-RU" dirty="0"/>
              <a:t>Якщо ж необхідно, щоб функція </a:t>
            </a:r>
            <a:r>
              <a:rPr lang="uk-UA" altLang="ru-RU" b="1" i="1" dirty="0"/>
              <a:t>повертала</a:t>
            </a:r>
            <a:r>
              <a:rPr lang="uk-UA" altLang="ru-RU" dirty="0"/>
              <a:t> деяку інформацію через свій інтерфейс, необхідний більш складний механізм передачі параметрів. Такий параметр має передаватись, як адресна змінна і має бути спеціальним чином позначений. Тобто функція одержить адресу місця розташування аргументу, отже матиме доступ не до копії змінної, а </a:t>
            </a:r>
            <a:r>
              <a:rPr lang="uk-UA" altLang="ru-RU" b="1" i="1" dirty="0">
                <a:solidFill>
                  <a:srgbClr val="FF9933"/>
                </a:solidFill>
              </a:rPr>
              <a:t>безпосередньо до неї самої</a:t>
            </a:r>
            <a:r>
              <a:rPr lang="uk-UA" altLang="ru-RU" dirty="0"/>
              <a:t>. Цей спосіб передачі параметрів із зрозумілих причин називається </a:t>
            </a:r>
            <a:r>
              <a:rPr lang="uk-UA" altLang="ru-RU" b="1" i="1" dirty="0"/>
              <a:t>передачею за </a:t>
            </a:r>
            <a:r>
              <a:rPr lang="uk-UA" altLang="ru-RU" b="1" i="1" dirty="0" err="1"/>
              <a:t>адресою</a:t>
            </a:r>
            <a:r>
              <a:rPr lang="uk-UA" altLang="ru-RU" dirty="0"/>
              <a:t> або </a:t>
            </a:r>
            <a:r>
              <a:rPr lang="uk-UA" altLang="ru-RU" b="1" i="1" dirty="0"/>
              <a:t>за посиланням</a:t>
            </a:r>
            <a:r>
              <a:rPr lang="uk-UA" altLang="ru-RU" dirty="0"/>
              <a:t>.</a:t>
            </a:r>
            <a:endParaRPr lang="ru-RU" altLang="ru-RU" dirty="0"/>
          </a:p>
          <a:p>
            <a:pPr marL="0" indent="0">
              <a:lnSpc>
                <a:spcPct val="80000"/>
              </a:lnSpc>
              <a:buNone/>
              <a:defRPr/>
            </a:pPr>
            <a:endParaRPr lang="uk-UA" altLang="ru-RU" sz="2100" dirty="0"/>
          </a:p>
        </p:txBody>
      </p:sp>
    </p:spTree>
    <p:extLst>
      <p:ext uri="{BB962C8B-B14F-4D97-AF65-F5344CB8AC3E}">
        <p14:creationId xmlns:p14="http://schemas.microsoft.com/office/powerpoint/2010/main" val="26258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432048"/>
          </a:xfrm>
        </p:spPr>
        <p:txBody>
          <a:bodyPr>
            <a:noAutofit/>
          </a:bodyPr>
          <a:lstStyle/>
          <a:p>
            <a:r>
              <a:rPr lang="uk-UA" altLang="ru-RU" sz="3600" b="1" dirty="0">
                <a:solidFill>
                  <a:srgbClr val="FF9933"/>
                </a:solidFill>
              </a:rPr>
              <a:t>Основні математичні функції та сталі С</a:t>
            </a:r>
            <a:r>
              <a:rPr lang="en-US" altLang="ru-RU" sz="3600" b="1" dirty="0">
                <a:solidFill>
                  <a:srgbClr val="FF9933"/>
                </a:solidFill>
              </a:rPr>
              <a:t>#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120679"/>
          </a:xfrm>
        </p:spPr>
        <p:txBody>
          <a:bodyPr>
            <a:noAutofit/>
          </a:bodyPr>
          <a:lstStyle/>
          <a:p>
            <a:pPr marL="0" indent="0">
              <a:lnSpc>
                <a:spcPct val="70000"/>
              </a:lnSpc>
              <a:buNone/>
              <a:defRPr/>
            </a:pPr>
            <a:r>
              <a:rPr lang="uk-UA" altLang="ru-RU" sz="1600" dirty="0"/>
              <a:t>Основні математичні функції та сталі – члени класу </a:t>
            </a:r>
            <a:r>
              <a:rPr lang="en-US" altLang="ru-RU" sz="1600" b="1" dirty="0" err="1">
                <a:latin typeface="Courier New" panose="02070309020205020404" pitchFamily="49" charset="0"/>
              </a:rPr>
              <a:t>System.Math</a:t>
            </a:r>
            <a:r>
              <a:rPr lang="en-US" altLang="ru-RU" sz="1600" dirty="0"/>
              <a:t>: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Abs (x) – </a:t>
            </a:r>
            <a:r>
              <a:rPr lang="uk-UA" altLang="ru-RU" sz="1600" dirty="0"/>
              <a:t>модуль числа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 err="1">
                <a:latin typeface="Courier New" panose="02070309020205020404" pitchFamily="49" charset="0"/>
              </a:rPr>
              <a:t>Acos</a:t>
            </a:r>
            <a:r>
              <a:rPr lang="en-US" altLang="ru-RU" sz="1600" b="1" dirty="0">
                <a:latin typeface="Courier New" panose="02070309020205020404" pitchFamily="49" charset="0"/>
              </a:rPr>
              <a:t> (x) – </a:t>
            </a:r>
            <a:r>
              <a:rPr lang="uk-UA" altLang="ru-RU" sz="1600" dirty="0"/>
              <a:t>арккосинус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 err="1">
                <a:latin typeface="Courier New" panose="02070309020205020404" pitchFamily="49" charset="0"/>
              </a:rPr>
              <a:t>Asin</a:t>
            </a:r>
            <a:r>
              <a:rPr lang="en-US" altLang="ru-RU" sz="1600" b="1" dirty="0">
                <a:latin typeface="Courier New" panose="02070309020205020404" pitchFamily="49" charset="0"/>
              </a:rPr>
              <a:t>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арксинус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 err="1">
                <a:latin typeface="Courier New" panose="02070309020205020404" pitchFamily="49" charset="0"/>
              </a:rPr>
              <a:t>Atan</a:t>
            </a:r>
            <a:r>
              <a:rPr lang="en-US" altLang="ru-RU" sz="1600" b="1" dirty="0">
                <a:latin typeface="Courier New" panose="02070309020205020404" pitchFamily="49" charset="0"/>
              </a:rPr>
              <a:t>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арктангенс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Ceiling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округлення до найближчого більшого цілого (</a:t>
            </a:r>
            <a:r>
              <a:rPr lang="uk-UA" altLang="ru-RU" sz="1600" dirty="0" err="1"/>
              <a:t>англ</a:t>
            </a:r>
            <a:r>
              <a:rPr lang="uk-UA" altLang="ru-RU" sz="1600" dirty="0"/>
              <a:t>. </a:t>
            </a:r>
            <a:r>
              <a:rPr lang="uk-UA" altLang="ru-RU" sz="1600" dirty="0" err="1"/>
              <a:t>ceiling</a:t>
            </a:r>
            <a:r>
              <a:rPr lang="uk-UA" altLang="ru-RU" sz="1600" dirty="0"/>
              <a:t> - стеля)</a:t>
            </a:r>
            <a:r>
              <a:rPr lang="ru-RU" altLang="ru-RU" sz="1600" dirty="0"/>
              <a:t> </a:t>
            </a:r>
            <a:endParaRPr lang="en-US" altLang="ru-RU" sz="1600" b="1" dirty="0"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Cos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косинус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 err="1">
                <a:latin typeface="Courier New" panose="02070309020205020404" pitchFamily="49" charset="0"/>
              </a:rPr>
              <a:t>Cosh</a:t>
            </a:r>
            <a:r>
              <a:rPr lang="en-US" altLang="ru-RU" sz="1600" b="1" dirty="0">
                <a:latin typeface="Courier New" panose="02070309020205020404" pitchFamily="49" charset="0"/>
              </a:rPr>
              <a:t>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косинус гіперболічний 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E – </a:t>
            </a:r>
            <a:r>
              <a:rPr lang="uk-UA" altLang="ru-RU" sz="1600" dirty="0"/>
              <a:t>число Ейлера</a:t>
            </a:r>
            <a:endParaRPr lang="en-US" altLang="ru-RU" sz="1600" dirty="0"/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 err="1">
                <a:latin typeface="Courier New" panose="02070309020205020404" pitchFamily="49" charset="0"/>
              </a:rPr>
              <a:t>Exp</a:t>
            </a:r>
            <a:r>
              <a:rPr lang="en-US" altLang="ru-RU" sz="1600" b="1" dirty="0">
                <a:latin typeface="Courier New" panose="02070309020205020404" pitchFamily="49" charset="0"/>
              </a:rPr>
              <a:t>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експонента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Floor (x) – </a:t>
            </a:r>
            <a:r>
              <a:rPr lang="uk-UA" altLang="ru-RU" sz="1600" dirty="0"/>
              <a:t>округлення до найближчого меншого цілого (</a:t>
            </a:r>
            <a:r>
              <a:rPr lang="uk-UA" altLang="ru-RU" sz="1600" dirty="0" err="1"/>
              <a:t>англ</a:t>
            </a:r>
            <a:r>
              <a:rPr lang="uk-UA" altLang="ru-RU" sz="1600" dirty="0"/>
              <a:t>. </a:t>
            </a:r>
            <a:r>
              <a:rPr lang="uk-UA" altLang="ru-RU" sz="1600" dirty="0" err="1"/>
              <a:t>floor</a:t>
            </a:r>
            <a:r>
              <a:rPr lang="uk-UA" altLang="ru-RU" sz="1600" dirty="0"/>
              <a:t> - підлога)</a:t>
            </a:r>
            <a:r>
              <a:rPr lang="ru-RU" altLang="ru-RU" sz="1600" dirty="0"/>
              <a:t> </a:t>
            </a:r>
            <a:endParaRPr lang="en-US" altLang="ru-RU" sz="1600" b="1" dirty="0"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Log (x) – </a:t>
            </a:r>
            <a:r>
              <a:rPr lang="uk-UA" altLang="ru-RU" sz="1600" dirty="0"/>
              <a:t>логарифм натуральний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Log10 (x) – </a:t>
            </a:r>
            <a:r>
              <a:rPr lang="uk-UA" altLang="ru-RU" sz="1600" dirty="0"/>
              <a:t>логарифм десятковий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Max (x, y)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максимум з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та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y 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Min (x, y)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мінімум з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та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y 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Pi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число “пі”</a:t>
            </a:r>
            <a:r>
              <a:rPr lang="en-US" altLang="ru-RU" sz="1600" b="1" dirty="0">
                <a:latin typeface="Courier New" panose="02070309020205020404" pitchFamily="49" charset="0"/>
              </a:rPr>
              <a:t> 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Pow (x, y)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в степені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y 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Round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округлення за звичайним правилом</a:t>
            </a:r>
            <a:r>
              <a:rPr lang="ru-RU" altLang="ru-RU" sz="1600" dirty="0"/>
              <a:t> арифметики</a:t>
            </a:r>
            <a:endParaRPr lang="en-US" altLang="ru-RU" sz="1600" dirty="0"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Sign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знак числа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Sin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 err="1"/>
              <a:t>сінус</a:t>
            </a:r>
            <a:r>
              <a:rPr lang="uk-UA" altLang="ru-RU" sz="1600" dirty="0"/>
              <a:t>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 err="1">
                <a:latin typeface="Courier New" panose="02070309020205020404" pitchFamily="49" charset="0"/>
              </a:rPr>
              <a:t>Sinh</a:t>
            </a:r>
            <a:r>
              <a:rPr lang="en-US" altLang="ru-RU" sz="1600" b="1" dirty="0">
                <a:latin typeface="Courier New" panose="02070309020205020404" pitchFamily="49" charset="0"/>
              </a:rPr>
              <a:t>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 err="1"/>
              <a:t>сінус</a:t>
            </a:r>
            <a:r>
              <a:rPr lang="uk-UA" altLang="ru-RU" sz="1600" dirty="0"/>
              <a:t> гіперболічний 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 err="1">
                <a:latin typeface="Courier New" panose="02070309020205020404" pitchFamily="49" charset="0"/>
              </a:rPr>
              <a:t>Sqrt</a:t>
            </a:r>
            <a:r>
              <a:rPr lang="en-US" altLang="ru-RU" sz="1600" b="1" dirty="0">
                <a:latin typeface="Courier New" panose="02070309020205020404" pitchFamily="49" charset="0"/>
              </a:rPr>
              <a:t> (x) –</a:t>
            </a:r>
            <a:r>
              <a:rPr lang="uk-UA" altLang="ru-RU" sz="1600" b="1" dirty="0">
                <a:latin typeface="Courier New" panose="02070309020205020404" pitchFamily="49" charset="0"/>
              </a:rPr>
              <a:t> </a:t>
            </a:r>
            <a:r>
              <a:rPr lang="uk-UA" altLang="ru-RU" sz="1600" dirty="0"/>
              <a:t>квадратний корінь з 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</a:p>
          <a:p>
            <a:pPr>
              <a:lnSpc>
                <a:spcPct val="70000"/>
              </a:lnSpc>
              <a:defRPr/>
            </a:pPr>
            <a:r>
              <a:rPr lang="en-US" altLang="ru-RU" sz="1600" b="1" dirty="0">
                <a:latin typeface="Courier New" panose="02070309020205020404" pitchFamily="49" charset="0"/>
              </a:rPr>
              <a:t>Tan (x) –</a:t>
            </a:r>
            <a:r>
              <a:rPr lang="en-US" altLang="ru-RU" sz="1600" dirty="0"/>
              <a:t> </a:t>
            </a:r>
            <a:r>
              <a:rPr lang="uk-UA" altLang="ru-RU" sz="1600" dirty="0"/>
              <a:t>тангенс  </a:t>
            </a:r>
            <a:r>
              <a:rPr lang="en-US" altLang="ru-RU" sz="1600" b="1" dirty="0">
                <a:latin typeface="Courier New" panose="02070309020205020404" pitchFamily="49" charset="0"/>
              </a:rPr>
              <a:t>x</a:t>
            </a:r>
            <a:endParaRPr lang="ru-RU" altLang="ru-RU" sz="16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70000"/>
              </a:lnSpc>
              <a:buNone/>
              <a:defRPr/>
            </a:pPr>
            <a:endParaRPr lang="uk-UA" altLang="ru-RU" sz="1600" dirty="0"/>
          </a:p>
        </p:txBody>
      </p:sp>
    </p:spTree>
    <p:extLst>
      <p:ext uri="{BB962C8B-B14F-4D97-AF65-F5344CB8AC3E}">
        <p14:creationId xmlns:p14="http://schemas.microsoft.com/office/powerpoint/2010/main" val="246928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uk-UA" altLang="ru-RU" sz="3600" b="1" dirty="0" smtClean="0">
                <a:solidFill>
                  <a:srgbClr val="FF9900"/>
                </a:solidFill>
              </a:rPr>
              <a:t>Підготуватись до першої лабораторної роботи</a:t>
            </a:r>
            <a:endParaRPr lang="ru-RU" altLang="ru-RU" sz="3600" b="1" dirty="0">
              <a:solidFill>
                <a:srgbClr val="FF9900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773238"/>
            <a:ext cx="8229600" cy="4751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На офіційному сайті кампанії </a:t>
            </a:r>
            <a:r>
              <a:rPr lang="en-US" altLang="ru-RU" sz="2400" dirty="0">
                <a:solidFill>
                  <a:schemeClr val="tx1">
                    <a:lumMod val="95000"/>
                  </a:schemeClr>
                </a:solidFill>
              </a:rPr>
              <a:t>Microsoft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ru-RU" sz="2800" dirty="0"/>
              <a:t>	</a:t>
            </a:r>
            <a:r>
              <a:rPr lang="uk-UA" altLang="ru-RU" sz="2800" dirty="0">
                <a:hlinkClick r:id="rId2"/>
              </a:rPr>
              <a:t>https://www.microsoft.com</a:t>
            </a:r>
            <a:endParaRPr lang="en-US" altLang="ru-RU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ru-RU" sz="2400" dirty="0"/>
              <a:t>	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скачати </a:t>
            </a:r>
            <a:r>
              <a:rPr lang="en-US" altLang="ru-RU" sz="2400" dirty="0" err="1">
                <a:solidFill>
                  <a:schemeClr val="tx1">
                    <a:lumMod val="95000"/>
                  </a:schemeClr>
                </a:solidFill>
              </a:rPr>
              <a:t>VisualStudio</a:t>
            </a:r>
            <a:r>
              <a:rPr lang="en-US" altLang="ru-RU" sz="24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</a:schemeClr>
                </a:solidFill>
              </a:rPr>
              <a:t>(</a:t>
            </a:r>
            <a:r>
              <a:rPr lang="ru-RU" altLang="ru-RU" sz="2400" dirty="0" err="1">
                <a:solidFill>
                  <a:schemeClr val="tx1">
                    <a:lumMod val="95000"/>
                  </a:schemeClr>
                </a:solidFill>
              </a:rPr>
              <a:t>цілком</a:t>
            </a:r>
            <a:r>
              <a:rPr lang="ru-RU" altLang="ru-RU" sz="24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400" dirty="0" err="1">
                <a:solidFill>
                  <a:schemeClr val="tx1">
                    <a:lumMod val="95000"/>
                  </a:schemeClr>
                </a:solidFill>
              </a:rPr>
              <a:t>підхо</a:t>
            </a: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д</a:t>
            </a:r>
            <a:r>
              <a:rPr lang="ru-RU" altLang="ru-RU" sz="2400" dirty="0" err="1">
                <a:solidFill>
                  <a:schemeClr val="tx1">
                    <a:lumMod val="95000"/>
                  </a:schemeClr>
                </a:solidFill>
              </a:rPr>
              <a:t>ить</a:t>
            </a:r>
            <a:r>
              <a:rPr lang="ru-RU" altLang="ru-RU" sz="24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altLang="ru-RU" dirty="0" smtClean="0">
                <a:solidFill>
                  <a:schemeClr val="tx1">
                    <a:lumMod val="95000"/>
                  </a:schemeClr>
                </a:solidFill>
              </a:rPr>
              <a:t>Community</a:t>
            </a:r>
            <a:r>
              <a:rPr lang="en-US" altLang="ru-RU" sz="2400" dirty="0" smtClean="0">
                <a:solidFill>
                  <a:schemeClr val="tx1">
                    <a:lumMod val="95000"/>
                  </a:schemeClr>
                </a:solidFill>
              </a:rPr>
              <a:t>)</a:t>
            </a:r>
            <a:endParaRPr lang="uk-UA" altLang="ru-RU" sz="2400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Повторити приклад програмки, який буде зроблений в аудиторії</a:t>
            </a:r>
          </a:p>
          <a:p>
            <a:pPr>
              <a:lnSpc>
                <a:spcPct val="90000"/>
              </a:lnSpc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Повторити лекційний матеріал</a:t>
            </a:r>
          </a:p>
          <a:p>
            <a:pPr>
              <a:lnSpc>
                <a:spcPct val="90000"/>
              </a:lnSpc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За бажанням можна підготувати власний огляд історії розвитку обчислювальної техніки, мов програмування, технологій розробки програмного </a:t>
            </a:r>
            <a:r>
              <a:rPr lang="uk-UA" altLang="ru-RU" sz="2400" dirty="0" smtClean="0">
                <a:solidFill>
                  <a:schemeClr val="tx1">
                    <a:lumMod val="95000"/>
                  </a:schemeClr>
                </a:solidFill>
              </a:rPr>
              <a:t>забезпечення у </a:t>
            </a:r>
            <a:r>
              <a:rPr lang="uk-UA" altLang="ru-RU" sz="2400" smtClean="0">
                <a:solidFill>
                  <a:schemeClr val="tx1">
                    <a:lumMod val="95000"/>
                  </a:schemeClr>
                </a:solidFill>
              </a:rPr>
              <a:t>вигляді реферату (до 5 балів)</a:t>
            </a:r>
            <a:endParaRPr lang="en-US" altLang="ru-RU" sz="2400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uk-UA" altLang="ru-RU" sz="2400" dirty="0">
                <a:solidFill>
                  <a:schemeClr val="tx1">
                    <a:lumMod val="95000"/>
                  </a:schemeClr>
                </a:solidFill>
              </a:rPr>
              <a:t>всі лекційні матеріали будуть доступні після лекції через скриньку</a:t>
            </a:r>
            <a:r>
              <a:rPr lang="uk-UA" altLang="ru-RU" sz="2400" dirty="0"/>
              <a:t> </a:t>
            </a:r>
            <a:r>
              <a:rPr lang="ru-RU" altLang="ru-RU" sz="2400" dirty="0">
                <a:hlinkClick r:id="rId3"/>
              </a:rPr>
              <a:t>osnprog@ukr.net</a:t>
            </a:r>
            <a:r>
              <a:rPr lang="ru-RU" altLang="ru-RU" sz="2400" dirty="0"/>
              <a:t> </a:t>
            </a:r>
            <a:r>
              <a:rPr lang="ru-RU" altLang="ru-RU" sz="2400" dirty="0">
                <a:solidFill>
                  <a:schemeClr val="tx1">
                    <a:lumMod val="95000"/>
                  </a:schemeClr>
                </a:solidFill>
              </a:rPr>
              <a:t>(пароль: </a:t>
            </a:r>
            <a:r>
              <a:rPr lang="en-US" altLang="ru-RU" b="1" dirty="0" smtClean="0">
                <a:solidFill>
                  <a:srgbClr val="FF0000"/>
                </a:solidFill>
              </a:rPr>
              <a:t>frexop_2023</a:t>
            </a:r>
            <a:r>
              <a:rPr lang="ru-RU" altLang="ru-RU" dirty="0" smtClean="0">
                <a:solidFill>
                  <a:schemeClr val="tx1">
                    <a:lumMod val="95000"/>
                  </a:schemeClr>
                </a:solidFill>
              </a:rPr>
              <a:t>)</a:t>
            </a:r>
            <a:endParaRPr lang="ru-RU" alt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uk-UA" altLang="ru-RU" sz="3400" b="1" dirty="0">
                <a:solidFill>
                  <a:srgbClr val="FF9900"/>
                </a:solidFill>
              </a:rPr>
              <a:t>Зв’язок цифр різних систем числення</a:t>
            </a:r>
            <a:r>
              <a:rPr lang="ru-RU" altLang="ru-RU" sz="3400" dirty="0"/>
              <a:t> </a:t>
            </a:r>
          </a:p>
        </p:txBody>
      </p:sp>
      <p:graphicFrame>
        <p:nvGraphicFramePr>
          <p:cNvPr id="9297" name="Group 81"/>
          <p:cNvGraphicFramePr>
            <a:graphicFrameLocks noGrp="1"/>
          </p:cNvGraphicFramePr>
          <p:nvPr>
            <p:ph type="tbl" idx="1"/>
          </p:nvPr>
        </p:nvGraphicFramePr>
        <p:xfrm>
          <a:off x="457200" y="1484313"/>
          <a:ext cx="8229600" cy="4991102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362763340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250597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26127856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80995832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23257211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743514261"/>
                    </a:ext>
                  </a:extLst>
                </a:gridCol>
              </a:tblGrid>
              <a:tr h="715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10-кова система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2-кова система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16-кова система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10-кова система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2-кова система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16-кова система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348327"/>
                  </a:ext>
                </a:extLst>
              </a:tr>
              <a:tr h="566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0000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091019"/>
                  </a:ext>
                </a:extLst>
              </a:tr>
              <a:tr h="530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0001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057895"/>
                  </a:ext>
                </a:extLst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0010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1010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4394386"/>
                  </a:ext>
                </a:extLst>
              </a:tr>
              <a:tr h="530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0011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1011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6387598"/>
                  </a:ext>
                </a:extLst>
              </a:tr>
              <a:tr h="530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0100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1100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829704"/>
                  </a:ext>
                </a:extLst>
              </a:tr>
              <a:tr h="530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0101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1101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683305"/>
                  </a:ext>
                </a:extLst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0110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1110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890547"/>
                  </a:ext>
                </a:extLst>
              </a:tr>
              <a:tr h="530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0111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1111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475262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713788" cy="1007839"/>
          </a:xfrm>
        </p:spPr>
        <p:txBody>
          <a:bodyPr>
            <a:normAutofit fontScale="90000"/>
          </a:bodyPr>
          <a:lstStyle/>
          <a:p>
            <a:pPr algn="r"/>
            <a:r>
              <a:rPr lang="uk-UA" altLang="ru-RU" sz="3200" b="1" dirty="0">
                <a:solidFill>
                  <a:srgbClr val="FF9900"/>
                </a:solidFill>
              </a:rPr>
              <a:t>Література</a:t>
            </a:r>
            <a:r>
              <a:rPr lang="en-US" altLang="ru-RU" sz="3200" b="1" dirty="0">
                <a:solidFill>
                  <a:srgbClr val="FF9900"/>
                </a:solidFill>
              </a:rPr>
              <a:t> </a:t>
            </a:r>
            <a:r>
              <a:rPr lang="en-US" altLang="ru-RU" sz="2400" b="1" dirty="0">
                <a:solidFill>
                  <a:srgbClr val="FF9900"/>
                </a:solidFill>
              </a:rPr>
              <a:t>(</a:t>
            </a:r>
            <a:r>
              <a:rPr lang="uk-UA" altLang="ru-RU" sz="2400" b="1" dirty="0">
                <a:solidFill>
                  <a:srgbClr val="FF9900"/>
                </a:solidFill>
              </a:rPr>
              <a:t>тільки основна</a:t>
            </a:r>
            <a:r>
              <a:rPr lang="en-US" altLang="ru-RU" sz="2400" b="1" dirty="0">
                <a:solidFill>
                  <a:srgbClr val="FF9900"/>
                </a:solidFill>
              </a:rPr>
              <a:t>)</a:t>
            </a:r>
            <a:r>
              <a:rPr lang="uk-UA" altLang="ru-RU" sz="3200" b="1" dirty="0">
                <a:solidFill>
                  <a:srgbClr val="FF9900"/>
                </a:solidFill>
              </a:rPr>
              <a:t>, рекомендована до курсу</a:t>
            </a:r>
            <a:br>
              <a:rPr lang="uk-UA" altLang="ru-RU" sz="3200" b="1" dirty="0">
                <a:solidFill>
                  <a:srgbClr val="FF9900"/>
                </a:solidFill>
              </a:rPr>
            </a:br>
            <a:r>
              <a:rPr lang="uk-UA" altLang="ru-RU" sz="3200" b="1" dirty="0">
                <a:solidFill>
                  <a:srgbClr val="FF9900"/>
                </a:solidFill>
              </a:rPr>
              <a:t>«Основи програмування (С</a:t>
            </a:r>
            <a:r>
              <a:rPr lang="ru-RU" altLang="ru-RU" sz="3200" b="1" dirty="0">
                <a:solidFill>
                  <a:srgbClr val="FF9900"/>
                </a:solidFill>
              </a:rPr>
              <a:t>#</a:t>
            </a:r>
            <a:r>
              <a:rPr lang="uk-UA" altLang="ru-RU" sz="3200" b="1" dirty="0">
                <a:solidFill>
                  <a:srgbClr val="FF9900"/>
                </a:solidFill>
              </a:rPr>
              <a:t>)»</a:t>
            </a:r>
            <a:endParaRPr lang="ru-RU" altLang="ru-RU" sz="3200" b="1" dirty="0">
              <a:solidFill>
                <a:srgbClr val="FF99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24744"/>
            <a:ext cx="8713788" cy="5472608"/>
          </a:xfrm>
        </p:spPr>
        <p:txBody>
          <a:bodyPr anchor="ctr">
            <a:normAutofit fontScale="92500" lnSpcReduction="10000"/>
          </a:bodyPr>
          <a:lstStyle/>
          <a:p>
            <a:pPr marL="609600" indent="-609600">
              <a:lnSpc>
                <a:spcPct val="80000"/>
              </a:lnSpc>
            </a:pPr>
            <a:r>
              <a:rPr lang="uk-UA" altLang="ru-RU" sz="2600" dirty="0" err="1"/>
              <a:t>В.О.Грязнова</a:t>
            </a:r>
            <a:r>
              <a:rPr lang="uk-UA" altLang="ru-RU" sz="2600" dirty="0"/>
              <a:t>, С.В. </a:t>
            </a:r>
            <a:r>
              <a:rPr lang="uk-UA" altLang="ru-RU" sz="2600" dirty="0" err="1"/>
              <a:t>Єфіменко</a:t>
            </a:r>
            <a:r>
              <a:rPr lang="uk-UA" altLang="ru-RU" sz="2600" dirty="0"/>
              <a:t>, К.Е. </a:t>
            </a:r>
            <a:r>
              <a:rPr lang="uk-UA" altLang="ru-RU" sz="2600" dirty="0" err="1"/>
              <a:t>Юштін</a:t>
            </a:r>
            <a:r>
              <a:rPr lang="uk-UA" altLang="ru-RU" sz="2600" dirty="0"/>
              <a:t>. </a:t>
            </a:r>
            <a:r>
              <a:rPr lang="ru-RU" altLang="ru-RU" sz="2600" dirty="0" err="1"/>
              <a:t>Основи</a:t>
            </a:r>
            <a:r>
              <a:rPr lang="ru-RU" altLang="ru-RU" sz="2600" dirty="0"/>
              <a:t> </a:t>
            </a:r>
            <a:r>
              <a:rPr lang="ru-RU" altLang="ru-RU" sz="2600" dirty="0" err="1"/>
              <a:t>програмування</a:t>
            </a:r>
            <a:r>
              <a:rPr lang="ru-RU" altLang="ru-RU" sz="2600" dirty="0"/>
              <a:t>. </a:t>
            </a:r>
            <a:r>
              <a:rPr lang="uk-UA" altLang="ru-RU" sz="2600" dirty="0"/>
              <a:t>Мова </a:t>
            </a:r>
            <a:r>
              <a:rPr lang="ru-RU" altLang="ru-RU" sz="2600" dirty="0"/>
              <a:t>С#. </a:t>
            </a:r>
            <a:r>
              <a:rPr lang="uk-UA" altLang="ru-RU" sz="2600" dirty="0"/>
              <a:t> </a:t>
            </a:r>
            <a:r>
              <a:rPr lang="ru-RU" altLang="ru-RU" sz="2600" dirty="0"/>
              <a:t>– К.: </a:t>
            </a:r>
            <a:r>
              <a:rPr lang="uk-UA" altLang="ru-RU" sz="2600" dirty="0"/>
              <a:t>Видавнича лабораторія радіофізичного факультету КНУ</a:t>
            </a:r>
            <a:r>
              <a:rPr lang="ru-RU" altLang="ru-RU" sz="2600" dirty="0"/>
              <a:t>, 200</a:t>
            </a:r>
            <a:r>
              <a:rPr lang="uk-UA" altLang="ru-RU" sz="2600" dirty="0"/>
              <a:t>9</a:t>
            </a:r>
            <a:r>
              <a:rPr lang="ru-RU" altLang="ru-RU" sz="2600" dirty="0"/>
              <a:t> р.</a:t>
            </a:r>
            <a:r>
              <a:rPr lang="en-US" altLang="ru-RU" sz="2600" dirty="0"/>
              <a:t> (</a:t>
            </a:r>
            <a:r>
              <a:rPr lang="uk-UA" altLang="ru-RU" sz="2600" dirty="0" err="1"/>
              <a:t>част</a:t>
            </a:r>
            <a:r>
              <a:rPr lang="uk-UA" altLang="ru-RU" sz="2600" dirty="0"/>
              <a:t>. 1, 2</a:t>
            </a:r>
            <a:r>
              <a:rPr lang="en-US" altLang="ru-RU" sz="2600" dirty="0" smtClean="0"/>
              <a:t>)</a:t>
            </a:r>
            <a:endParaRPr lang="ru-RU" altLang="ru-RU" sz="2600" dirty="0" smtClean="0"/>
          </a:p>
          <a:p>
            <a:pPr marL="609600" indent="-609600">
              <a:lnSpc>
                <a:spcPct val="80000"/>
              </a:lnSpc>
            </a:pPr>
            <a:r>
              <a:rPr lang="ru-RU" sz="2800" dirty="0" err="1"/>
              <a:t>Єфіменко</a:t>
            </a:r>
            <a:r>
              <a:rPr lang="ru-RU" sz="2800" dirty="0"/>
              <a:t> С.В. </a:t>
            </a:r>
            <a:r>
              <a:rPr lang="ru-RU" sz="2600" dirty="0" err="1">
                <a:solidFill>
                  <a:schemeClr val="tx1"/>
                </a:solidFill>
                <a:hlinkClick r:id="rId2"/>
              </a:rPr>
              <a:t>Методичні</a:t>
            </a:r>
            <a:r>
              <a:rPr lang="ru-RU" sz="2600" dirty="0">
                <a:solidFill>
                  <a:schemeClr val="tx1"/>
                </a:solidFill>
                <a:hlinkClick r:id="rId2"/>
              </a:rPr>
              <a:t> </a:t>
            </a:r>
            <a:r>
              <a:rPr lang="ru-RU" sz="2600" dirty="0" err="1">
                <a:solidFill>
                  <a:schemeClr val="tx1"/>
                </a:solidFill>
                <a:hlinkClick r:id="rId2"/>
              </a:rPr>
              <a:t>рекомендації</a:t>
            </a:r>
            <a:r>
              <a:rPr lang="ru-RU" sz="2600" dirty="0">
                <a:solidFill>
                  <a:schemeClr val="tx1"/>
                </a:solidFill>
                <a:hlinkClick r:id="rId2"/>
              </a:rPr>
              <a:t> до </a:t>
            </a:r>
            <a:r>
              <a:rPr lang="ru-RU" sz="2600" dirty="0" err="1">
                <a:solidFill>
                  <a:schemeClr val="tx1"/>
                </a:solidFill>
                <a:hlinkClick r:id="rId2"/>
              </a:rPr>
              <a:t>виконання</a:t>
            </a:r>
            <a:r>
              <a:rPr lang="ru-RU" sz="2600" dirty="0">
                <a:solidFill>
                  <a:schemeClr val="tx1"/>
                </a:solidFill>
                <a:hlinkClick r:id="rId2"/>
              </a:rPr>
              <a:t> </a:t>
            </a:r>
            <a:r>
              <a:rPr lang="ru-RU" sz="2600" dirty="0" err="1">
                <a:solidFill>
                  <a:schemeClr val="tx1"/>
                </a:solidFill>
                <a:hlinkClick r:id="rId2"/>
              </a:rPr>
              <a:t>лабораторних</a:t>
            </a:r>
            <a:r>
              <a:rPr lang="ru-RU" sz="2600" dirty="0">
                <a:solidFill>
                  <a:schemeClr val="tx1"/>
                </a:solidFill>
                <a:hlinkClick r:id="rId2"/>
              </a:rPr>
              <a:t> </a:t>
            </a:r>
            <a:r>
              <a:rPr lang="ru-RU" sz="2600" dirty="0" err="1">
                <a:solidFill>
                  <a:schemeClr val="tx1"/>
                </a:solidFill>
                <a:hlinkClick r:id="rId2"/>
              </a:rPr>
              <a:t>робіт</a:t>
            </a:r>
            <a:r>
              <a:rPr lang="ru-RU" sz="2600" dirty="0">
                <a:solidFill>
                  <a:schemeClr val="tx1"/>
                </a:solidFill>
                <a:hlinkClick r:id="rId2"/>
              </a:rPr>
              <a:t> з курсу «</a:t>
            </a:r>
            <a:r>
              <a:rPr lang="ru-RU" sz="2600" dirty="0" err="1">
                <a:solidFill>
                  <a:schemeClr val="tx1"/>
                </a:solidFill>
                <a:hlinkClick r:id="rId2"/>
              </a:rPr>
              <a:t>Основи</a:t>
            </a:r>
            <a:r>
              <a:rPr lang="ru-RU" sz="2600" dirty="0">
                <a:solidFill>
                  <a:schemeClr val="tx1"/>
                </a:solidFill>
                <a:hlinkClick r:id="rId2"/>
              </a:rPr>
              <a:t> </a:t>
            </a:r>
            <a:r>
              <a:rPr lang="ru-RU" sz="2600" dirty="0" err="1">
                <a:solidFill>
                  <a:schemeClr val="tx1"/>
                </a:solidFill>
                <a:hlinkClick r:id="rId2"/>
              </a:rPr>
              <a:t>програмування</a:t>
            </a:r>
            <a:r>
              <a:rPr lang="ru-RU" sz="2600" dirty="0">
                <a:solidFill>
                  <a:schemeClr val="tx1"/>
                </a:solidFill>
                <a:hlinkClick r:id="rId2"/>
              </a:rPr>
              <a:t>»</a:t>
            </a:r>
            <a:r>
              <a:rPr lang="ru-RU" sz="2600" dirty="0">
                <a:solidFill>
                  <a:schemeClr val="tx1"/>
                </a:solidFill>
              </a:rPr>
              <a:t>. </a:t>
            </a:r>
            <a:r>
              <a:rPr lang="ru-RU" sz="2600" dirty="0"/>
              <a:t>– </a:t>
            </a:r>
            <a:r>
              <a:rPr lang="ru-RU" sz="2600" dirty="0" err="1"/>
              <a:t>Київ</a:t>
            </a:r>
            <a:r>
              <a:rPr lang="ru-RU" sz="2600" dirty="0"/>
              <a:t> : 2023 </a:t>
            </a:r>
            <a:r>
              <a:rPr lang="en-US" altLang="ru-RU" sz="2600" dirty="0" smtClean="0"/>
              <a:t>https</a:t>
            </a:r>
            <a:r>
              <a:rPr lang="en-US" altLang="ru-RU" sz="2600" dirty="0"/>
              <a:t>://matphys.rpd.univ.kiev.ua/downloads/publ/Efimenko_programming_labs_2023.pdf</a:t>
            </a:r>
            <a:endParaRPr lang="ru-RU" altLang="ru-RU" sz="2600" dirty="0"/>
          </a:p>
          <a:p>
            <a:pPr marL="609600" indent="-609600">
              <a:lnSpc>
                <a:spcPct val="80000"/>
              </a:lnSpc>
            </a:pPr>
            <a:r>
              <a:rPr lang="ru-RU" altLang="ru-RU" sz="2600" dirty="0">
                <a:solidFill>
                  <a:srgbClr val="FF0000"/>
                </a:solidFill>
              </a:rPr>
              <a:t>Г. </a:t>
            </a:r>
            <a:r>
              <a:rPr lang="ru-RU" altLang="ru-RU" sz="2600" dirty="0" err="1">
                <a:solidFill>
                  <a:srgbClr val="FF0000"/>
                </a:solidFill>
              </a:rPr>
              <a:t>Шилдт</a:t>
            </a:r>
            <a:r>
              <a:rPr lang="ru-RU" altLang="ru-RU" sz="2600" dirty="0">
                <a:solidFill>
                  <a:srgbClr val="FF0000"/>
                </a:solidFill>
              </a:rPr>
              <a:t>. С#. </a:t>
            </a:r>
            <a:r>
              <a:rPr lang="uk-UA" altLang="ru-RU" sz="2600" dirty="0">
                <a:solidFill>
                  <a:srgbClr val="FF0000"/>
                </a:solidFill>
              </a:rPr>
              <a:t> </a:t>
            </a:r>
            <a:r>
              <a:rPr lang="uk-UA" altLang="ru-RU" sz="2600" dirty="0" err="1">
                <a:solidFill>
                  <a:srgbClr val="FF0000"/>
                </a:solidFill>
              </a:rPr>
              <a:t>Учебный</a:t>
            </a:r>
            <a:r>
              <a:rPr lang="uk-UA" altLang="ru-RU" sz="2600" dirty="0">
                <a:solidFill>
                  <a:srgbClr val="FF0000"/>
                </a:solidFill>
              </a:rPr>
              <a:t> курс. </a:t>
            </a:r>
            <a:r>
              <a:rPr lang="ru-RU" altLang="ru-RU" sz="2600" dirty="0">
                <a:solidFill>
                  <a:srgbClr val="FF0000"/>
                </a:solidFill>
              </a:rPr>
              <a:t>– 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600" dirty="0">
                <a:solidFill>
                  <a:srgbClr val="FF0000"/>
                </a:solidFill>
              </a:rPr>
              <a:t>Г. </a:t>
            </a:r>
            <a:r>
              <a:rPr lang="ru-RU" altLang="ru-RU" sz="2600" dirty="0" err="1">
                <a:solidFill>
                  <a:srgbClr val="FF0000"/>
                </a:solidFill>
              </a:rPr>
              <a:t>Шилдт</a:t>
            </a:r>
            <a:r>
              <a:rPr lang="ru-RU" altLang="ru-RU" sz="2600" dirty="0">
                <a:solidFill>
                  <a:srgbClr val="FF0000"/>
                </a:solidFill>
              </a:rPr>
              <a:t>. Полный справочник по С#. 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600" dirty="0" err="1"/>
              <a:t>В.О.Грязнова</a:t>
            </a:r>
            <a:r>
              <a:rPr lang="ru-RU" altLang="ru-RU" sz="2600" dirty="0"/>
              <a:t>, С.В. </a:t>
            </a:r>
            <a:r>
              <a:rPr lang="ru-RU" altLang="ru-RU" sz="2600" dirty="0" err="1"/>
              <a:t>Єфіменко</a:t>
            </a:r>
            <a:r>
              <a:rPr lang="ru-RU" altLang="ru-RU" sz="2600" dirty="0"/>
              <a:t>.</a:t>
            </a:r>
            <a:r>
              <a:rPr lang="uk-UA" altLang="ru-RU" sz="2600" dirty="0"/>
              <a:t> Основи методології програмування</a:t>
            </a:r>
            <a:r>
              <a:rPr lang="ru-RU" altLang="ru-RU" sz="2600" dirty="0"/>
              <a:t>. </a:t>
            </a:r>
            <a:r>
              <a:rPr lang="uk-UA" altLang="ru-RU" sz="2600" dirty="0"/>
              <a:t>–</a:t>
            </a:r>
            <a:r>
              <a:rPr lang="ru-RU" altLang="ru-RU" sz="2600" dirty="0"/>
              <a:t> К.: ВПЦ "</a:t>
            </a:r>
            <a:r>
              <a:rPr lang="ru-RU" altLang="ru-RU" sz="2600" dirty="0" err="1"/>
              <a:t>Київський</a:t>
            </a:r>
            <a:r>
              <a:rPr lang="ru-RU" altLang="ru-RU" sz="2600" dirty="0"/>
              <a:t> </a:t>
            </a:r>
            <a:r>
              <a:rPr lang="ru-RU" altLang="ru-RU" sz="2600" dirty="0" err="1"/>
              <a:t>університет</a:t>
            </a:r>
            <a:r>
              <a:rPr lang="ru-RU" altLang="ru-RU" sz="2600" dirty="0"/>
              <a:t>", 2005 р. </a:t>
            </a:r>
          </a:p>
          <a:p>
            <a:pPr marL="609600" indent="-609600">
              <a:lnSpc>
                <a:spcPct val="80000"/>
              </a:lnSpc>
            </a:pPr>
            <a:r>
              <a:rPr lang="uk-UA" altLang="ru-RU" sz="2600" dirty="0">
                <a:solidFill>
                  <a:srgbClr val="FF0000"/>
                </a:solidFill>
              </a:rPr>
              <a:t>Э. </a:t>
            </a:r>
            <a:r>
              <a:rPr lang="uk-UA" altLang="ru-RU" sz="2600" dirty="0" err="1">
                <a:solidFill>
                  <a:srgbClr val="FF0000"/>
                </a:solidFill>
              </a:rPr>
              <a:t>Троелсен</a:t>
            </a:r>
            <a:r>
              <a:rPr lang="uk-UA" altLang="ru-RU" sz="2600" dirty="0">
                <a:solidFill>
                  <a:srgbClr val="FF0000"/>
                </a:solidFill>
              </a:rPr>
              <a:t>. С# и платформа .</a:t>
            </a:r>
            <a:r>
              <a:rPr lang="en-US" altLang="ru-RU" sz="2600" dirty="0">
                <a:solidFill>
                  <a:srgbClr val="FF0000"/>
                </a:solidFill>
              </a:rPr>
              <a:t>NET</a:t>
            </a:r>
            <a:r>
              <a:rPr lang="uk-UA" altLang="ru-RU" sz="2600" dirty="0">
                <a:solidFill>
                  <a:srgbClr val="FF0000"/>
                </a:solidFill>
              </a:rPr>
              <a:t>. </a:t>
            </a:r>
            <a:r>
              <a:rPr lang="uk-UA" altLang="ru-RU" sz="2600" dirty="0" err="1">
                <a:solidFill>
                  <a:srgbClr val="FF0000"/>
                </a:solidFill>
              </a:rPr>
              <a:t>Библиотека</a:t>
            </a:r>
            <a:r>
              <a:rPr lang="uk-UA" altLang="ru-RU" sz="2600" dirty="0">
                <a:solidFill>
                  <a:srgbClr val="FF0000"/>
                </a:solidFill>
              </a:rPr>
              <a:t> </a:t>
            </a:r>
            <a:r>
              <a:rPr lang="uk-UA" altLang="ru-RU" sz="2600" dirty="0" err="1">
                <a:solidFill>
                  <a:srgbClr val="FF0000"/>
                </a:solidFill>
              </a:rPr>
              <a:t>программиста</a:t>
            </a:r>
            <a:r>
              <a:rPr lang="uk-UA" altLang="ru-RU" sz="2600" dirty="0">
                <a:solidFill>
                  <a:srgbClr val="FF0000"/>
                </a:solidFill>
              </a:rPr>
              <a:t>. </a:t>
            </a:r>
          </a:p>
          <a:p>
            <a:pPr marL="609600" indent="-609600">
              <a:lnSpc>
                <a:spcPct val="80000"/>
              </a:lnSpc>
            </a:pPr>
            <a:r>
              <a:rPr lang="uk-UA" altLang="ru-RU" sz="2600" dirty="0">
                <a:solidFill>
                  <a:srgbClr val="FF0000"/>
                </a:solidFill>
              </a:rPr>
              <a:t>Б. </a:t>
            </a:r>
            <a:r>
              <a:rPr lang="uk-UA" altLang="ru-RU" sz="2600" dirty="0" err="1">
                <a:solidFill>
                  <a:srgbClr val="FF0000"/>
                </a:solidFill>
              </a:rPr>
              <a:t>Керниган</a:t>
            </a:r>
            <a:r>
              <a:rPr lang="uk-UA" altLang="ru-RU" sz="2600" dirty="0">
                <a:solidFill>
                  <a:srgbClr val="FF0000"/>
                </a:solidFill>
              </a:rPr>
              <a:t>, Р. </a:t>
            </a:r>
            <a:r>
              <a:rPr lang="uk-UA" altLang="ru-RU" sz="2600" dirty="0" err="1">
                <a:solidFill>
                  <a:srgbClr val="FF0000"/>
                </a:solidFill>
              </a:rPr>
              <a:t>Пайк</a:t>
            </a:r>
            <a:r>
              <a:rPr lang="uk-UA" altLang="ru-RU" sz="2600" dirty="0">
                <a:solidFill>
                  <a:srgbClr val="FF0000"/>
                </a:solidFill>
              </a:rPr>
              <a:t>. Практика </a:t>
            </a:r>
            <a:r>
              <a:rPr lang="uk-UA" altLang="ru-RU" sz="2600" dirty="0" err="1" smtClean="0">
                <a:solidFill>
                  <a:srgbClr val="FF0000"/>
                </a:solidFill>
              </a:rPr>
              <a:t>программирования</a:t>
            </a:r>
            <a:endParaRPr lang="en-US" altLang="ru-RU" sz="2600" dirty="0" smtClean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</a:pPr>
            <a:r>
              <a:rPr lang="uk-UA" altLang="ru-RU" sz="2600" dirty="0"/>
              <a:t>Матеріали у </a:t>
            </a:r>
            <a:r>
              <a:rPr lang="en-US" altLang="ru-RU" sz="2600" dirty="0"/>
              <a:t>mailbox </a:t>
            </a:r>
            <a:r>
              <a:rPr lang="en-US" altLang="ru-RU" sz="2600" dirty="0" smtClean="0">
                <a:solidFill>
                  <a:srgbClr val="FF0000"/>
                </a:solidFill>
                <a:hlinkClick r:id="rId3"/>
              </a:rPr>
              <a:t>osnprog@ukr.net</a:t>
            </a:r>
            <a:r>
              <a:rPr lang="en-US" altLang="ru-RU" sz="2600" dirty="0" smtClean="0">
                <a:solidFill>
                  <a:srgbClr val="FF0000"/>
                </a:solidFill>
              </a:rPr>
              <a:t> </a:t>
            </a:r>
            <a:r>
              <a:rPr lang="en-US" altLang="ru-RU" sz="2600" dirty="0" smtClean="0"/>
              <a:t>(frexop_202</a:t>
            </a:r>
            <a:r>
              <a:rPr lang="ru-RU" altLang="ru-RU" sz="2600" dirty="0"/>
              <a:t>3</a:t>
            </a:r>
            <a:r>
              <a:rPr lang="en-US" altLang="ru-RU" sz="2600" dirty="0"/>
              <a:t>)</a:t>
            </a:r>
            <a:endParaRPr lang="ru-RU" altLang="ru-RU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-99392"/>
            <a:ext cx="8676456" cy="648072"/>
          </a:xfrm>
        </p:spPr>
        <p:txBody>
          <a:bodyPr>
            <a:normAutofit/>
          </a:bodyPr>
          <a:lstStyle/>
          <a:p>
            <a:pPr algn="r"/>
            <a:r>
              <a:rPr lang="uk-UA" altLang="ru-RU" sz="2900" b="1" dirty="0">
                <a:solidFill>
                  <a:srgbClr val="FF9900"/>
                </a:solidFill>
              </a:rPr>
              <a:t>Основні етапи розвитку обчислювальної техніки</a:t>
            </a:r>
            <a:endParaRPr lang="ru-RU" altLang="ru-RU" sz="2900" b="1" dirty="0">
              <a:solidFill>
                <a:srgbClr val="FF99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548680"/>
            <a:ext cx="8640762" cy="630932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Перші обчислювальні пристрої : Б. Паскаль</a:t>
            </a:r>
            <a:r>
              <a:rPr lang="en-US" altLang="ru-RU" sz="2250" b="1" dirty="0">
                <a:solidFill>
                  <a:schemeClr val="tx1">
                    <a:lumMod val="95000"/>
                  </a:schemeClr>
                </a:solidFill>
              </a:rPr>
              <a:t> (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“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Паскаліна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”, 1642</a:t>
            </a:r>
            <a:r>
              <a:rPr lang="en-US" altLang="ru-RU" sz="2250" b="1" dirty="0">
                <a:solidFill>
                  <a:schemeClr val="tx1">
                    <a:lumMod val="95000"/>
                  </a:schemeClr>
                </a:solidFill>
              </a:rPr>
              <a:t>)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, Г. 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Лейбніц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 (17 сторіччя), Ч. 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Беббідж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 («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Analytical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Engine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»</a:t>
            </a:r>
            <a:r>
              <a:rPr lang="en-US" altLang="ru-RU" sz="2250" b="1" dirty="0">
                <a:solidFill>
                  <a:schemeClr val="tx1">
                    <a:lumMod val="95000"/>
                  </a:schemeClr>
                </a:solidFill>
              </a:rPr>
              <a:t>, 1835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)</a:t>
            </a:r>
            <a:endParaRPr lang="ru-RU" altLang="ru-RU" sz="2250" b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Перші електронні обчислювальні пристрої : </a:t>
            </a:r>
            <a:r>
              <a:rPr lang="uk-UA" altLang="ru-RU" sz="2250" b="1" dirty="0" smtClean="0">
                <a:solidFill>
                  <a:schemeClr val="tx1">
                    <a:lumMod val="95000"/>
                  </a:schemeClr>
                </a:solidFill>
              </a:rPr>
              <a:t>машина Алана </a:t>
            </a:r>
            <a:r>
              <a:rPr lang="uk-UA" altLang="ru-RU" sz="2250" b="1" dirty="0" err="1" smtClean="0">
                <a:solidFill>
                  <a:schemeClr val="tx1">
                    <a:lumMod val="95000"/>
                  </a:schemeClr>
                </a:solidFill>
              </a:rPr>
              <a:t>Тьюрінга</a:t>
            </a:r>
            <a:r>
              <a:rPr lang="uk-UA" altLang="ru-RU" sz="2250" b="1" dirty="0" smtClean="0">
                <a:solidFill>
                  <a:schemeClr val="tx1">
                    <a:lumMod val="95000"/>
                  </a:schemeClr>
                </a:solidFill>
              </a:rPr>
              <a:t>, “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Colossus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” (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М.Ньюман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), </a:t>
            </a:r>
            <a:r>
              <a:rPr lang="en-US" altLang="ru-RU" sz="2250" b="1" dirty="0">
                <a:solidFill>
                  <a:schemeClr val="tx1">
                    <a:lumMod val="95000"/>
                  </a:schemeClr>
                </a:solidFill>
              </a:rPr>
              <a:t>ENIAC 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(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Electronic</a:t>
            </a:r>
            <a:r>
              <a:rPr lang="ru-RU" altLang="ru-RU" sz="225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Number</a:t>
            </a:r>
            <a:r>
              <a:rPr lang="ru-RU" altLang="ru-RU" sz="225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Integrator</a:t>
            </a:r>
            <a:r>
              <a:rPr lang="ru-RU" altLang="ru-RU" sz="225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And</a:t>
            </a:r>
            <a:r>
              <a:rPr lang="ru-RU" altLang="ru-RU" sz="225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250" b="1" dirty="0" err="1">
                <a:solidFill>
                  <a:schemeClr val="tx1">
                    <a:lumMod val="95000"/>
                  </a:schemeClr>
                </a:solidFill>
              </a:rPr>
              <a:t>Computer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) (лабораторія балістичних досліджень армії США)  =&gt; архітектура Д. фон 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Неймана</a:t>
            </a:r>
            <a:endParaRPr lang="ru-RU" altLang="ru-RU" sz="2250" b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Вітчизняні досягнення : група 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С.О.Лебедєв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 (Київський інститут </a:t>
            </a:r>
            <a:r>
              <a:rPr lang="uk-UA" altLang="ru-RU" sz="2250" b="1" dirty="0" smtClean="0">
                <a:solidFill>
                  <a:schemeClr val="tx1">
                    <a:lumMod val="95000"/>
                  </a:schemeClr>
                </a:solidFill>
              </a:rPr>
              <a:t>електротехніки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) створила малу електронну лічильну машину (рос. - МЭСМ) – 1950 р., 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М.П.Бруснецов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 – головний конструктор ЕОМ «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Сетунь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» , виконаної на основі 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трійкової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 системи числення (МДУ)</a:t>
            </a:r>
            <a:endParaRPr lang="ru-RU" altLang="ru-RU" sz="2250" b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Транзисторні комп’ютери</a:t>
            </a:r>
            <a:endParaRPr lang="ru-RU" altLang="ru-RU" sz="2250" b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Комп’ютери на інтегральних мікросхемах</a:t>
            </a:r>
            <a:endParaRPr lang="ru-RU" altLang="ru-RU" sz="2250" b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Закон Мура – сформульований у 1965 році співзасновником фірми </a:t>
            </a:r>
            <a:r>
              <a:rPr lang="en-US" altLang="ru-RU" sz="2250" b="1" dirty="0">
                <a:solidFill>
                  <a:schemeClr val="tx1">
                    <a:lumMod val="95000"/>
                  </a:schemeClr>
                </a:solidFill>
              </a:rPr>
              <a:t>Intel 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Гордоном Муром на основі спостережень за швидкістю розвитку комп’ютерної техніки – ємність мікросхем зростає вдвічі протягом короткого терміну, отже, потужність комп'ютерів зростає </a:t>
            </a:r>
            <a:r>
              <a:rPr lang="uk-UA" altLang="ru-RU" sz="2250" b="1" dirty="0" err="1">
                <a:solidFill>
                  <a:schemeClr val="tx1">
                    <a:lumMod val="95000"/>
                  </a:schemeClr>
                </a:solidFill>
              </a:rPr>
              <a:t>експоненціально</a:t>
            </a: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. У 2007 році він заявив припущення, що цей закон скоро припинить дію.</a:t>
            </a:r>
            <a:endParaRPr lang="ru-RU" altLang="ru-RU" sz="2250" b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uk-UA" altLang="ru-RU" sz="2250" b="1" dirty="0">
                <a:solidFill>
                  <a:schemeClr val="tx1">
                    <a:lumMod val="95000"/>
                  </a:schemeClr>
                </a:solidFill>
              </a:rPr>
              <a:t>...</a:t>
            </a:r>
            <a:r>
              <a:rPr lang="ru-RU" altLang="ru-RU" sz="2250" b="1" dirty="0">
                <a:solidFill>
                  <a:schemeClr val="tx1">
                    <a:lumMod val="9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88913"/>
            <a:ext cx="8208962" cy="647700"/>
          </a:xfrm>
        </p:spPr>
        <p:txBody>
          <a:bodyPr anchor="ctr"/>
          <a:lstStyle/>
          <a:p>
            <a:r>
              <a:rPr lang="uk-UA" altLang="ru-RU" sz="4000" b="1">
                <a:solidFill>
                  <a:srgbClr val="FF9900"/>
                </a:solidFill>
              </a:rPr>
              <a:t>Розвиток мов програмування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908050"/>
            <a:ext cx="8424863" cy="5616575"/>
          </a:xfrm>
        </p:spPr>
        <p:txBody>
          <a:bodyPr/>
          <a:lstStyle/>
          <a:p>
            <a:pPr algn="l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dirty="0"/>
              <a:t>  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Використання двійкових кодів</a:t>
            </a:r>
          </a:p>
          <a:p>
            <a:pPr algn="l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 Вузькоспеціалізовані мови програмування :  ФОРТРАН, КОБОЛ, Асемблер, </a:t>
            </a:r>
            <a:r>
              <a:rPr lang="ru-RU" altLang="ru-RU" dirty="0">
                <a:solidFill>
                  <a:schemeClr val="tx1">
                    <a:lumMod val="95000"/>
                  </a:schemeClr>
                </a:solidFill>
              </a:rPr>
              <a:t>Б</a:t>
            </a:r>
            <a:r>
              <a:rPr lang="uk-UA" altLang="ru-RU" dirty="0" err="1">
                <a:solidFill>
                  <a:schemeClr val="tx1">
                    <a:lumMod val="95000"/>
                  </a:schemeClr>
                </a:solidFill>
              </a:rPr>
              <a:t>ейсик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, АЛГОЛ</a:t>
            </a:r>
          </a:p>
          <a:p>
            <a:pPr algn="l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 Мови програмування високого рівня, що реалізують концепцію структурного програмування: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PL</a:t>
            </a:r>
            <a:r>
              <a:rPr lang="ru-RU" altLang="ru-RU" dirty="0">
                <a:solidFill>
                  <a:schemeClr val="tx1">
                    <a:lumMod val="95000"/>
                  </a:schemeClr>
                </a:solidFill>
              </a:rPr>
              <a:t>/1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Pascal</a:t>
            </a:r>
            <a:r>
              <a:rPr lang="ru-RU" altLang="ru-RU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C</a:t>
            </a:r>
            <a:r>
              <a:rPr lang="ru-RU" altLang="ru-RU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Modula</a:t>
            </a:r>
            <a:r>
              <a:rPr lang="ru-RU" altLang="ru-RU" dirty="0">
                <a:solidFill>
                  <a:schemeClr val="tx1">
                    <a:lumMod val="95000"/>
                  </a:schemeClr>
                </a:solidFill>
              </a:rPr>
              <a:t>-2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 </a:t>
            </a:r>
          </a:p>
          <a:p>
            <a:pPr algn="l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 Спеціалізовані мови програмування високого рівня: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LISP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FoxPro</a:t>
            </a:r>
            <a:endParaRPr lang="uk-UA" altLang="ru-RU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 Мови програмування високого рівня, що реалізують концепцію об’єктно-орієнтованого  програмування: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Smalltalk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(Алан Кей),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С++, 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Delphi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,</a:t>
            </a:r>
            <a:r>
              <a:rPr lang="en-US" altLang="ru-RU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altLang="ru-RU" dirty="0" smtClean="0">
                <a:solidFill>
                  <a:schemeClr val="tx1">
                    <a:lumMod val="95000"/>
                  </a:schemeClr>
                </a:solidFill>
              </a:rPr>
              <a:t>Java</a:t>
            </a:r>
            <a:r>
              <a:rPr lang="uk-UA" altLang="ru-RU" dirty="0" smtClean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en-US" altLang="ru-RU" dirty="0" smtClean="0">
                <a:solidFill>
                  <a:schemeClr val="tx1">
                    <a:lumMod val="95000"/>
                  </a:schemeClr>
                </a:solidFill>
              </a:rPr>
              <a:t>Python</a:t>
            </a:r>
            <a:endParaRPr lang="uk-UA" altLang="ru-RU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 С#  –  універсальна об’єктно-орієнтована мова програмування, реалізована  на платформі </a:t>
            </a:r>
            <a:r>
              <a:rPr lang="ru-RU" altLang="ru-RU" b="1" dirty="0" err="1">
                <a:solidFill>
                  <a:schemeClr val="tx1">
                    <a:lumMod val="95000"/>
                  </a:schemeClr>
                </a:solidFill>
              </a:rPr>
              <a:t>Microsoft</a:t>
            </a:r>
            <a:r>
              <a:rPr lang="uk-UA" altLang="ru-RU" b="1" dirty="0">
                <a:solidFill>
                  <a:schemeClr val="tx1">
                    <a:lumMod val="95000"/>
                  </a:schemeClr>
                </a:solidFill>
              </a:rPr>
              <a:t> .</a:t>
            </a:r>
            <a:r>
              <a:rPr lang="ru-RU" altLang="ru-RU" b="1" dirty="0">
                <a:solidFill>
                  <a:schemeClr val="tx1">
                    <a:lumMod val="95000"/>
                  </a:schemeClr>
                </a:solidFill>
              </a:rPr>
              <a:t>NET</a:t>
            </a:r>
            <a:r>
              <a:rPr lang="uk-UA" altLang="ru-RU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b="1" dirty="0" err="1">
                <a:solidFill>
                  <a:schemeClr val="tx1">
                    <a:lumMod val="95000"/>
                  </a:schemeClr>
                </a:solidFill>
              </a:rPr>
              <a:t>Framework</a:t>
            </a:r>
            <a:r>
              <a:rPr lang="uk-UA" altLang="ru-RU" dirty="0">
                <a:solidFill>
                  <a:schemeClr val="tx1">
                    <a:lumMod val="95000"/>
                  </a:schemeClr>
                </a:solidFill>
              </a:rPr>
              <a:t> </a:t>
            </a:r>
            <a:endParaRPr lang="ru-RU" alt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600075"/>
            <a:ext cx="775335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20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8181842" cy="498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41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188913"/>
            <a:ext cx="8712968" cy="719807"/>
          </a:xfrm>
        </p:spPr>
        <p:txBody>
          <a:bodyPr anchor="ctr"/>
          <a:lstStyle/>
          <a:p>
            <a:pPr algn="just"/>
            <a:r>
              <a:rPr lang="uk-UA" altLang="ru-RU" sz="3400" b="1" dirty="0">
                <a:solidFill>
                  <a:srgbClr val="FF9900"/>
                </a:solidFill>
              </a:rPr>
              <a:t>Основні етапи розвитку технологій програмування</a:t>
            </a:r>
            <a:endParaRPr lang="ru-RU" altLang="ru-RU" sz="3400" b="1" dirty="0">
              <a:solidFill>
                <a:srgbClr val="FF990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512" y="908720"/>
            <a:ext cx="8569201" cy="5760640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Розвиток мов програмування визначався концептуальним станом програмування або парадигмою програмування (остання – це система понять та ідей, які визначають стиль мислення програміста та стиль написання програм). Хронологічно основні парадигми програмування виглядають таким чином: 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 “Анархічне” програмування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  Концепція </a:t>
            </a:r>
            <a:r>
              <a:rPr lang="uk-UA" altLang="ru-RU" sz="2000" b="1" dirty="0">
                <a:solidFill>
                  <a:schemeClr val="tx1">
                    <a:lumMod val="95000"/>
                  </a:schemeClr>
                </a:solidFill>
              </a:rPr>
              <a:t>структурного програмування</a:t>
            </a: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	(Е. </a:t>
            </a:r>
            <a:r>
              <a:rPr lang="uk-UA" altLang="ru-RU" sz="2000" dirty="0" err="1">
                <a:solidFill>
                  <a:schemeClr val="tx1">
                    <a:lumMod val="95000"/>
                  </a:schemeClr>
                </a:solidFill>
              </a:rPr>
              <a:t>Дейкстра</a:t>
            </a: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uk-UA" altLang="ru-RU" sz="2000" dirty="0" err="1">
                <a:solidFill>
                  <a:schemeClr val="tx1">
                    <a:lumMod val="95000"/>
                  </a:schemeClr>
                </a:solidFill>
              </a:rPr>
              <a:t>Н.Вірт</a:t>
            </a: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, Ч. </a:t>
            </a:r>
            <a:r>
              <a:rPr lang="uk-UA" altLang="ru-RU" sz="2000" dirty="0" err="1">
                <a:solidFill>
                  <a:schemeClr val="tx1">
                    <a:lumMod val="95000"/>
                  </a:schemeClr>
                </a:solidFill>
              </a:rPr>
              <a:t>Хоар</a:t>
            </a: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 – 70-ті роки)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  Концепція </a:t>
            </a:r>
            <a:r>
              <a:rPr lang="uk-UA" altLang="ru-RU" sz="2000" b="1" dirty="0">
                <a:solidFill>
                  <a:schemeClr val="tx1">
                    <a:lumMod val="95000"/>
                  </a:schemeClr>
                </a:solidFill>
              </a:rPr>
              <a:t>об’єктно-орієнтованого програмування</a:t>
            </a: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 (ООП) базується на трьох основних положеннях: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uk-UA" altLang="ru-RU" sz="1800" dirty="0">
                <a:solidFill>
                  <a:schemeClr val="tx1">
                    <a:lumMod val="95000"/>
                  </a:schemeClr>
                </a:solidFill>
              </a:rPr>
              <a:t>	- інкапсуляція даних;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uk-UA" altLang="ru-RU" sz="1800" dirty="0">
                <a:solidFill>
                  <a:schemeClr val="tx1">
                    <a:lumMod val="95000"/>
                  </a:schemeClr>
                </a:solidFill>
              </a:rPr>
              <a:t>	- спадкування;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uk-UA" altLang="ru-RU" sz="1800" dirty="0">
                <a:solidFill>
                  <a:schemeClr val="tx1">
                    <a:lumMod val="95000"/>
                  </a:schemeClr>
                </a:solidFill>
              </a:rPr>
              <a:t>	- поліморфізм.</a:t>
            </a: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ru-RU" sz="1800" dirty="0">
                <a:solidFill>
                  <a:schemeClr val="tx1">
                    <a:lumMod val="95000"/>
                  </a:schemeClr>
                </a:solidFill>
              </a:rPr>
              <a:t>   </a:t>
            </a: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Концепція </a:t>
            </a:r>
            <a:r>
              <a:rPr lang="uk-UA" altLang="ru-RU" sz="2000" b="1" dirty="0" err="1">
                <a:solidFill>
                  <a:schemeClr val="tx1">
                    <a:lumMod val="95000"/>
                  </a:schemeClr>
                </a:solidFill>
              </a:rPr>
              <a:t>компонентно</a:t>
            </a:r>
            <a:r>
              <a:rPr lang="uk-UA" altLang="ru-RU" sz="2000" b="1" dirty="0">
                <a:solidFill>
                  <a:schemeClr val="tx1">
                    <a:lumMod val="95000"/>
                  </a:schemeClr>
                </a:solidFill>
              </a:rPr>
              <a:t>-орієнтованого програмування</a:t>
            </a:r>
            <a:r>
              <a:rPr lang="uk-UA" altLang="ru-RU" sz="2000" dirty="0">
                <a:solidFill>
                  <a:schemeClr val="tx1">
                    <a:lumMod val="95000"/>
                  </a:schemeClr>
                </a:solidFill>
              </a:rPr>
              <a:t> (захист так званих “крихких” класів) – це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узагальнення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ООП,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орієнтоване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на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повторне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використання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програмних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компонентів</a:t>
            </a:r>
            <a:endParaRPr lang="ru-RU" altLang="ru-RU" sz="2000" dirty="0">
              <a:solidFill>
                <a:schemeClr val="tx1">
                  <a:lumMod val="95000"/>
                </a:schemeClr>
              </a:solidFill>
            </a:endParaRPr>
          </a:p>
          <a:p>
            <a:pPr algn="l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Крім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того,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ціла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низка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концепцій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була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створена для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різних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цілей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програмування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зокрема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ru-RU" altLang="ru-RU" sz="2000" b="1" dirty="0" err="1">
                <a:solidFill>
                  <a:schemeClr val="tx1">
                    <a:lumMod val="95000"/>
                  </a:schemeClr>
                </a:solidFill>
              </a:rPr>
              <a:t>функціональне</a:t>
            </a:r>
            <a:r>
              <a:rPr lang="ru-RU" altLang="ru-RU" sz="20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b="1" dirty="0" err="1">
                <a:solidFill>
                  <a:schemeClr val="tx1">
                    <a:lumMod val="95000"/>
                  </a:schemeClr>
                </a:solidFill>
              </a:rPr>
              <a:t>програмування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, </a:t>
            </a:r>
            <a:r>
              <a:rPr lang="ru-RU" altLang="ru-RU" sz="2000" b="1" dirty="0" err="1">
                <a:solidFill>
                  <a:schemeClr val="tx1">
                    <a:lumMod val="95000"/>
                  </a:schemeClr>
                </a:solidFill>
              </a:rPr>
              <a:t>агентно-орієнтоване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(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або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раціональне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) </a:t>
            </a:r>
            <a:r>
              <a:rPr lang="ru-RU" altLang="ru-RU" sz="2000" b="1" dirty="0" err="1">
                <a:solidFill>
                  <a:schemeClr val="tx1">
                    <a:lumMod val="95000"/>
                  </a:schemeClr>
                </a:solidFill>
              </a:rPr>
              <a:t>програмування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, та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деякі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altLang="ru-RU" sz="2000" dirty="0" err="1">
                <a:solidFill>
                  <a:schemeClr val="tx1">
                    <a:lumMod val="95000"/>
                  </a:schemeClr>
                </a:solidFill>
              </a:rPr>
              <a:t>інші</a:t>
            </a:r>
            <a:r>
              <a:rPr lang="ru-RU" altLang="ru-RU" sz="2000" dirty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274638"/>
            <a:ext cx="7705725" cy="560387"/>
          </a:xfrm>
        </p:spPr>
        <p:txBody>
          <a:bodyPr>
            <a:normAutofit fontScale="90000"/>
          </a:bodyPr>
          <a:lstStyle/>
          <a:p>
            <a:pPr algn="r"/>
            <a:r>
              <a:rPr lang="uk-UA" altLang="ru-RU" sz="3600" b="1" dirty="0">
                <a:solidFill>
                  <a:srgbClr val="FF9900"/>
                </a:solidFill>
              </a:rPr>
              <a:t>Платформа  .</a:t>
            </a:r>
            <a:r>
              <a:rPr lang="en-US" altLang="ru-RU" sz="3600" b="1" dirty="0">
                <a:solidFill>
                  <a:srgbClr val="FF9900"/>
                </a:solidFill>
              </a:rPr>
              <a:t>NET</a:t>
            </a:r>
            <a:endParaRPr lang="ru-RU" altLang="ru-RU" sz="3600" b="1" dirty="0">
              <a:solidFill>
                <a:srgbClr val="FF99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908050"/>
            <a:ext cx="8229600" cy="5545138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dirty="0"/>
              <a:t>Офіційно про розробку технології .</a:t>
            </a:r>
            <a:r>
              <a:rPr lang="ru-RU" altLang="ru-RU" dirty="0"/>
              <a:t>NET</a:t>
            </a:r>
            <a:r>
              <a:rPr lang="uk-UA" altLang="ru-RU" dirty="0"/>
              <a:t> </a:t>
            </a:r>
            <a:r>
              <a:rPr lang="ru-RU" altLang="ru-RU" dirty="0" err="1"/>
              <a:t>Framework</a:t>
            </a:r>
            <a:r>
              <a:rPr lang="uk-UA" altLang="ru-RU" dirty="0"/>
              <a:t> фірма </a:t>
            </a:r>
            <a:r>
              <a:rPr lang="ru-RU" altLang="ru-RU" dirty="0" err="1"/>
              <a:t>Microsoft</a:t>
            </a:r>
            <a:r>
              <a:rPr lang="ru-RU" altLang="ru-RU" dirty="0"/>
              <a:t> </a:t>
            </a:r>
            <a:r>
              <a:rPr lang="ru-RU" altLang="ru-RU" dirty="0" err="1"/>
              <a:t>оголосила</a:t>
            </a:r>
            <a:r>
              <a:rPr lang="ru-RU" altLang="ru-RU" dirty="0"/>
              <a:t> в </a:t>
            </a:r>
            <a:r>
              <a:rPr lang="ru-RU" altLang="ru-RU" dirty="0" err="1"/>
              <a:t>січні</a:t>
            </a:r>
            <a:r>
              <a:rPr lang="ru-RU" altLang="ru-RU" dirty="0"/>
              <a:t> 2000 р. Нова </a:t>
            </a:r>
            <a:r>
              <a:rPr lang="ru-RU" altLang="ru-RU" dirty="0" err="1"/>
              <a:t>стратегія</a:t>
            </a:r>
            <a:r>
              <a:rPr lang="ru-RU" altLang="ru-RU" dirty="0"/>
              <a:t> мала  </a:t>
            </a:r>
            <a:r>
              <a:rPr lang="ru-RU" altLang="ru-RU" dirty="0" err="1"/>
              <a:t>об'єднати</a:t>
            </a:r>
            <a:r>
              <a:rPr lang="ru-RU" altLang="ru-RU" dirty="0"/>
              <a:t> у </a:t>
            </a:r>
            <a:r>
              <a:rPr lang="ru-RU" altLang="ru-RU" dirty="0" err="1"/>
              <a:t>єдине</a:t>
            </a:r>
            <a:r>
              <a:rPr lang="ru-RU" altLang="ru-RU" dirty="0"/>
              <a:t> </a:t>
            </a:r>
            <a:r>
              <a:rPr lang="ru-RU" altLang="ru-RU" dirty="0" err="1"/>
              <a:t>вже</a:t>
            </a:r>
            <a:r>
              <a:rPr lang="ru-RU" altLang="ru-RU" dirty="0"/>
              <a:t> </a:t>
            </a:r>
            <a:r>
              <a:rPr lang="ru-RU" altLang="ru-RU" dirty="0" err="1"/>
              <a:t>наявні</a:t>
            </a:r>
            <a:r>
              <a:rPr lang="ru-RU" altLang="ru-RU" dirty="0"/>
              <a:t> і </a:t>
            </a:r>
            <a:r>
              <a:rPr lang="ru-RU" altLang="ru-RU" dirty="0" err="1"/>
              <a:t>майбутні</a:t>
            </a:r>
            <a:r>
              <a:rPr lang="ru-RU" altLang="ru-RU" dirty="0"/>
              <a:t> </a:t>
            </a:r>
            <a:r>
              <a:rPr lang="ru-RU" altLang="ru-RU" dirty="0" err="1"/>
              <a:t>розробки</a:t>
            </a:r>
            <a:r>
              <a:rPr lang="ru-RU" altLang="ru-RU" dirty="0"/>
              <a:t> </a:t>
            </a:r>
            <a:r>
              <a:rPr lang="ru-RU" altLang="ru-RU" dirty="0" err="1"/>
              <a:t>Microsoft</a:t>
            </a:r>
            <a:r>
              <a:rPr lang="ru-RU" altLang="ru-RU" dirty="0"/>
              <a:t> для </a:t>
            </a:r>
            <a:r>
              <a:rPr lang="ru-RU" altLang="ru-RU" dirty="0" err="1"/>
              <a:t>надання</a:t>
            </a:r>
            <a:r>
              <a:rPr lang="ru-RU" altLang="ru-RU" dirty="0"/>
              <a:t> </a:t>
            </a:r>
            <a:r>
              <a:rPr lang="ru-RU" altLang="ru-RU" dirty="0" err="1"/>
              <a:t>можливості</a:t>
            </a:r>
            <a:r>
              <a:rPr lang="ru-RU" altLang="ru-RU" dirty="0"/>
              <a:t> </a:t>
            </a:r>
            <a:r>
              <a:rPr lang="ru-RU" altLang="ru-RU" dirty="0" err="1"/>
              <a:t>користувачам</a:t>
            </a:r>
            <a:r>
              <a:rPr lang="ru-RU" altLang="ru-RU" dirty="0"/>
              <a:t> </a:t>
            </a:r>
            <a:r>
              <a:rPr lang="ru-RU" altLang="ru-RU" dirty="0" err="1"/>
              <a:t>працювати</a:t>
            </a:r>
            <a:r>
              <a:rPr lang="ru-RU" altLang="ru-RU" dirty="0"/>
              <a:t> з </a:t>
            </a:r>
            <a:r>
              <a:rPr lang="ru-RU" altLang="ru-RU" dirty="0" err="1"/>
              <a:t>Всесвітньою</a:t>
            </a:r>
            <a:r>
              <a:rPr lang="ru-RU" altLang="ru-RU" dirty="0"/>
              <a:t> </a:t>
            </a:r>
            <a:r>
              <a:rPr lang="ru-RU" altLang="ru-RU" dirty="0" err="1"/>
              <a:t>павутиною</a:t>
            </a:r>
            <a:r>
              <a:rPr lang="ru-RU" altLang="ru-RU" dirty="0"/>
              <a:t> з </a:t>
            </a:r>
            <a:r>
              <a:rPr lang="ru-RU" altLang="ru-RU" dirty="0" err="1"/>
              <a:t>допомогою</a:t>
            </a:r>
            <a:r>
              <a:rPr lang="ru-RU" altLang="ru-RU" dirty="0"/>
              <a:t> </a:t>
            </a:r>
            <a:r>
              <a:rPr lang="ru-RU" altLang="ru-RU" dirty="0" err="1"/>
              <a:t>бездротових</a:t>
            </a:r>
            <a:r>
              <a:rPr lang="ru-RU" altLang="ru-RU" dirty="0"/>
              <a:t> </a:t>
            </a:r>
            <a:r>
              <a:rPr lang="ru-RU" altLang="ru-RU" dirty="0" err="1"/>
              <a:t>пристроїв</a:t>
            </a:r>
            <a:r>
              <a:rPr lang="ru-RU" altLang="ru-RU" dirty="0"/>
              <a:t>, </a:t>
            </a:r>
            <a:r>
              <a:rPr lang="ru-RU" altLang="ru-RU" dirty="0" err="1"/>
              <a:t>що</a:t>
            </a:r>
            <a:r>
              <a:rPr lang="ru-RU" altLang="ru-RU" dirty="0"/>
              <a:t> </a:t>
            </a:r>
            <a:r>
              <a:rPr lang="ru-RU" altLang="ru-RU" dirty="0" err="1"/>
              <a:t>мають</a:t>
            </a:r>
            <a:r>
              <a:rPr lang="ru-RU" altLang="ru-RU" dirty="0"/>
              <a:t> доступ в </a:t>
            </a:r>
            <a:r>
              <a:rPr lang="ru-RU" altLang="ru-RU" dirty="0" err="1"/>
              <a:t>Інтернет</a:t>
            </a:r>
            <a:r>
              <a:rPr lang="ru-RU" altLang="ru-RU" dirty="0"/>
              <a:t>, як </a:t>
            </a:r>
            <a:r>
              <a:rPr lang="ru-RU" altLang="ru-RU" dirty="0" err="1"/>
              <a:t>зі</a:t>
            </a:r>
            <a:r>
              <a:rPr lang="ru-RU" altLang="ru-RU" dirty="0"/>
              <a:t> </a:t>
            </a:r>
            <a:r>
              <a:rPr lang="ru-RU" altLang="ru-RU" dirty="0" err="1"/>
              <a:t>стаціонарних</a:t>
            </a:r>
            <a:r>
              <a:rPr lang="ru-RU" altLang="ru-RU" dirty="0"/>
              <a:t> </a:t>
            </a:r>
            <a:r>
              <a:rPr lang="ru-RU" altLang="ru-RU" dirty="0" err="1"/>
              <a:t>комп'ютерів</a:t>
            </a:r>
            <a:r>
              <a:rPr lang="ru-RU" altLang="ru-RU" dirty="0"/>
              <a:t>. </a:t>
            </a:r>
            <a:r>
              <a:rPr lang="ru-RU" altLang="ru-RU" dirty="0" err="1"/>
              <a:t>Це</a:t>
            </a:r>
            <a:r>
              <a:rPr lang="ru-RU" altLang="ru-RU" dirty="0"/>
              <a:t> </a:t>
            </a:r>
            <a:r>
              <a:rPr lang="ru-RU" altLang="ru-RU" dirty="0" err="1"/>
              <a:t>було</a:t>
            </a:r>
            <a:r>
              <a:rPr lang="ru-RU" altLang="ru-RU" dirty="0"/>
              <a:t> </a:t>
            </a:r>
            <a:r>
              <a:rPr lang="ru-RU" altLang="ru-RU" dirty="0" err="1"/>
              <a:t>питанням</a:t>
            </a:r>
            <a:r>
              <a:rPr lang="ru-RU" altLang="ru-RU" dirty="0"/>
              <a:t> </a:t>
            </a:r>
            <a:r>
              <a:rPr lang="ru-RU" altLang="ru-RU" dirty="0" err="1"/>
              <a:t>виживання</a:t>
            </a:r>
            <a:r>
              <a:rPr lang="ru-RU" altLang="ru-RU" dirty="0"/>
              <a:t> для </a:t>
            </a:r>
            <a:r>
              <a:rPr lang="ru-RU" altLang="ru-RU" dirty="0" err="1"/>
              <a:t>компанії</a:t>
            </a:r>
            <a:r>
              <a:rPr lang="ru-RU" altLang="ru-RU" dirty="0"/>
              <a:t>, на </a:t>
            </a:r>
            <a:r>
              <a:rPr lang="ru-RU" altLang="ru-RU" dirty="0" err="1"/>
              <a:t>тлі</a:t>
            </a:r>
            <a:r>
              <a:rPr lang="ru-RU" altLang="ru-RU" dirty="0"/>
              <a:t> </a:t>
            </a:r>
            <a:r>
              <a:rPr lang="ru-RU" altLang="ru-RU" dirty="0" err="1"/>
              <a:t>розвинення</a:t>
            </a:r>
            <a:r>
              <a:rPr lang="ru-RU" altLang="ru-RU" dirty="0"/>
              <a:t> </a:t>
            </a:r>
            <a:r>
              <a:rPr lang="ru-RU" altLang="ru-RU" dirty="0" err="1"/>
              <a:t>мобільних</a:t>
            </a:r>
            <a:r>
              <a:rPr lang="ru-RU" altLang="ru-RU" dirty="0"/>
              <a:t> </a:t>
            </a:r>
            <a:r>
              <a:rPr lang="ru-RU" altLang="ru-RU" dirty="0" err="1"/>
              <a:t>пристроїв</a:t>
            </a:r>
            <a:r>
              <a:rPr lang="ru-RU" altLang="ru-RU" dirty="0"/>
              <a:t>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b="1" dirty="0"/>
              <a:t>Основні можливості, які забезпечує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b="1" dirty="0"/>
              <a:t>платформа .</a:t>
            </a:r>
            <a:r>
              <a:rPr lang="en-US" altLang="ru-RU" b="1" dirty="0"/>
              <a:t>NET</a:t>
            </a:r>
            <a:r>
              <a:rPr lang="uk-UA" altLang="ru-RU" b="1" dirty="0"/>
              <a:t>:</a:t>
            </a:r>
            <a:endParaRPr lang="ru-RU" altLang="ru-RU" b="1" dirty="0"/>
          </a:p>
          <a:p>
            <a:pPr marL="0" indent="0">
              <a:lnSpc>
                <a:spcPct val="80000"/>
              </a:lnSpc>
            </a:pPr>
            <a:r>
              <a:rPr lang="uk-UA" altLang="ru-RU" dirty="0"/>
              <a:t>Повна міжмовна взаємодія (для мов платформи .</a:t>
            </a:r>
            <a:r>
              <a:rPr lang="en-US" altLang="ru-RU" dirty="0"/>
              <a:t>NET</a:t>
            </a:r>
            <a:r>
              <a:rPr lang="uk-UA" altLang="ru-RU" dirty="0"/>
              <a:t> !)</a:t>
            </a:r>
            <a:endParaRPr lang="ru-RU" altLang="ru-RU" dirty="0"/>
          </a:p>
          <a:p>
            <a:pPr marL="0" indent="0">
              <a:lnSpc>
                <a:spcPct val="80000"/>
              </a:lnSpc>
            </a:pPr>
            <a:r>
              <a:rPr lang="uk-UA" altLang="ru-RU" dirty="0"/>
              <a:t>Загальне середовище виконання для всіх застосувань</a:t>
            </a:r>
            <a:endParaRPr lang="ru-RU" altLang="ru-RU" dirty="0"/>
          </a:p>
          <a:p>
            <a:pPr marL="0" indent="0">
              <a:lnSpc>
                <a:spcPct val="80000"/>
              </a:lnSpc>
            </a:pPr>
            <a:r>
              <a:rPr lang="uk-UA" altLang="ru-RU" dirty="0"/>
              <a:t>Універсальна бібліотека базових класів</a:t>
            </a:r>
            <a:endParaRPr lang="ru-RU" altLang="ru-RU" dirty="0"/>
          </a:p>
          <a:p>
            <a:pPr marL="0" indent="0">
              <a:lnSpc>
                <a:spcPct val="80000"/>
              </a:lnSpc>
            </a:pPr>
            <a:r>
              <a:rPr lang="uk-UA" altLang="ru-RU" dirty="0"/>
              <a:t>Спрощення розгортань застосувань</a:t>
            </a:r>
            <a:endParaRPr lang="ru-RU" altLang="ru-RU" dirty="0"/>
          </a:p>
          <a:p>
            <a:pPr marL="0" indent="0">
              <a:lnSpc>
                <a:spcPct val="80000"/>
              </a:lnSpc>
              <a:buFontTx/>
              <a:buNone/>
            </a:pPr>
            <a:endParaRPr lang="ru-RU" alt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274638"/>
            <a:ext cx="7705725" cy="708025"/>
          </a:xfrm>
        </p:spPr>
        <p:txBody>
          <a:bodyPr/>
          <a:lstStyle/>
          <a:p>
            <a:pPr algn="r"/>
            <a:r>
              <a:rPr lang="uk-UA" altLang="ru-RU" sz="3600" b="1" dirty="0">
                <a:solidFill>
                  <a:srgbClr val="FF9900"/>
                </a:solidFill>
              </a:rPr>
              <a:t>Платформа  .</a:t>
            </a:r>
            <a:r>
              <a:rPr lang="en-US" altLang="ru-RU" sz="3600" b="1" dirty="0">
                <a:solidFill>
                  <a:srgbClr val="FF9900"/>
                </a:solidFill>
              </a:rPr>
              <a:t>NET</a:t>
            </a:r>
            <a:endParaRPr lang="ru-RU" altLang="ru-RU" sz="3600" b="1" dirty="0">
              <a:solidFill>
                <a:srgbClr val="FF99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497887" cy="56880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uk-UA" altLang="ru-RU" sz="3000" b="1"/>
              <a:t>Основні компоненти  платформи .</a:t>
            </a:r>
            <a:r>
              <a:rPr lang="en-US" altLang="ru-RU" sz="3000" b="1"/>
              <a:t>NET</a:t>
            </a:r>
            <a:r>
              <a:rPr lang="uk-UA" altLang="ru-RU" sz="3000" b="1"/>
              <a:t>:</a:t>
            </a:r>
            <a:endParaRPr lang="ru-RU" altLang="ru-RU" sz="3000" b="1"/>
          </a:p>
          <a:p>
            <a:pPr>
              <a:lnSpc>
                <a:spcPct val="90000"/>
              </a:lnSpc>
            </a:pPr>
            <a:r>
              <a:rPr lang="en-US" altLang="ru-RU" sz="2800" b="1"/>
              <a:t>CLR</a:t>
            </a:r>
            <a:r>
              <a:rPr lang="uk-UA" altLang="ru-RU" sz="2800"/>
              <a:t> (</a:t>
            </a:r>
            <a:r>
              <a:rPr lang="en-US" altLang="ru-RU" sz="2800"/>
              <a:t>Common Language Runtime</a:t>
            </a:r>
            <a:r>
              <a:rPr lang="uk-UA" altLang="ru-RU" sz="2800"/>
              <a:t>) – стандартне середовище виконання для всіх мов платформи .</a:t>
            </a:r>
            <a:r>
              <a:rPr lang="en-US" altLang="ru-RU" sz="2800"/>
              <a:t>NET </a:t>
            </a:r>
            <a:r>
              <a:rPr lang="uk-UA" altLang="ru-RU" sz="2800"/>
              <a:t>– забезпечує завантаження типів .</a:t>
            </a:r>
            <a:r>
              <a:rPr lang="en-US" altLang="ru-RU" sz="2800"/>
              <a:t>NET</a:t>
            </a:r>
            <a:r>
              <a:rPr lang="uk-UA" altLang="ru-RU" sz="2800"/>
              <a:t> та керування ними; </a:t>
            </a:r>
            <a:endParaRPr lang="ru-RU" altLang="ru-RU" sz="2800"/>
          </a:p>
          <a:p>
            <a:pPr>
              <a:lnSpc>
                <a:spcPct val="90000"/>
              </a:lnSpc>
            </a:pPr>
            <a:r>
              <a:rPr lang="en-US" altLang="ru-RU" sz="2800" b="1"/>
              <a:t>CTS</a:t>
            </a:r>
            <a:r>
              <a:rPr lang="uk-UA" altLang="ru-RU" sz="2800"/>
              <a:t> (</a:t>
            </a:r>
            <a:r>
              <a:rPr lang="en-US" altLang="ru-RU" sz="2800"/>
              <a:t>Common Type System</a:t>
            </a:r>
            <a:r>
              <a:rPr lang="uk-UA" altLang="ru-RU" sz="2800"/>
              <a:t>) – стандартна система типів платформи .</a:t>
            </a:r>
            <a:r>
              <a:rPr lang="en-US" altLang="ru-RU" sz="2800"/>
              <a:t>NET </a:t>
            </a:r>
            <a:r>
              <a:rPr lang="uk-UA" altLang="ru-RU" sz="2800"/>
              <a:t>– визначає взаємодію типів та їх представлення у форматі мета даних платформи .</a:t>
            </a:r>
            <a:r>
              <a:rPr lang="en-US" altLang="ru-RU" sz="2800"/>
              <a:t>NET </a:t>
            </a:r>
            <a:endParaRPr lang="ru-RU" altLang="ru-RU" sz="2800"/>
          </a:p>
          <a:p>
            <a:pPr>
              <a:lnSpc>
                <a:spcPct val="90000"/>
              </a:lnSpc>
            </a:pPr>
            <a:r>
              <a:rPr lang="en-US" altLang="ru-RU" sz="2800" b="1"/>
              <a:t>CLS</a:t>
            </a:r>
            <a:r>
              <a:rPr lang="uk-UA" altLang="ru-RU" sz="2800"/>
              <a:t> (</a:t>
            </a:r>
            <a:r>
              <a:rPr lang="en-US" altLang="ru-RU" sz="2800"/>
              <a:t>Common Language Specification</a:t>
            </a:r>
            <a:r>
              <a:rPr lang="uk-UA" altLang="ru-RU" sz="2800"/>
              <a:t>) – стандартна система мовних специфікацій – набір правил взаємодії типів даних платформи .</a:t>
            </a:r>
            <a:r>
              <a:rPr lang="en-US" altLang="ru-RU" sz="2800"/>
              <a:t>NET</a:t>
            </a:r>
            <a:endParaRPr lang="ru-RU" altLang="ru-RU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Override1.xml><?xml version="1.0" encoding="utf-8"?>
<a:themeOverride xmlns:a="http://schemas.openxmlformats.org/drawingml/2006/main">
  <a:clrScheme name="Глубина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</TotalTime>
  <Words>2068</Words>
  <Application>Microsoft Office PowerPoint</Application>
  <PresentationFormat>Экран (4:3)</PresentationFormat>
  <Paragraphs>194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Corbel</vt:lpstr>
      <vt:lpstr>Courier New</vt:lpstr>
      <vt:lpstr>Garamond</vt:lpstr>
      <vt:lpstr>Wingdings</vt:lpstr>
      <vt:lpstr>Глубина</vt:lpstr>
      <vt:lpstr>План курсу Основи програмування</vt:lpstr>
      <vt:lpstr>Література (тільки основна), рекомендована до курсу «Основи програмування (С#)»</vt:lpstr>
      <vt:lpstr>Основні етапи розвитку обчислювальної техніки</vt:lpstr>
      <vt:lpstr>Розвиток мов програмування</vt:lpstr>
      <vt:lpstr>Презентация PowerPoint</vt:lpstr>
      <vt:lpstr>Презентация PowerPoint</vt:lpstr>
      <vt:lpstr>Основні етапи розвитку технологій програмування</vt:lpstr>
      <vt:lpstr>Платформа  .NET</vt:lpstr>
      <vt:lpstr>Платформа  .NET</vt:lpstr>
      <vt:lpstr>Платформа  .NET</vt:lpstr>
      <vt:lpstr>Основні поняття програмування</vt:lpstr>
      <vt:lpstr>Основні поняття програмування</vt:lpstr>
      <vt:lpstr>Основні поняття програмування</vt:lpstr>
      <vt:lpstr>Основні поняття програмування</vt:lpstr>
      <vt:lpstr>Основні поняття програмування</vt:lpstr>
      <vt:lpstr>Основні математичні функції та сталі С#</vt:lpstr>
      <vt:lpstr>Підготуватись до першої лабораторної роботи</vt:lpstr>
      <vt:lpstr>Зв’язок цифр різних систем числення 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74</cp:revision>
  <dcterms:created xsi:type="dcterms:W3CDTF">2010-09-01T21:05:00Z</dcterms:created>
  <dcterms:modified xsi:type="dcterms:W3CDTF">2023-09-07T12:13:31Z</dcterms:modified>
</cp:coreProperties>
</file>