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61" r:id="rId4"/>
    <p:sldId id="262" r:id="rId5"/>
    <p:sldId id="274" r:id="rId6"/>
    <p:sldId id="275" r:id="rId7"/>
    <p:sldId id="258" r:id="rId8"/>
    <p:sldId id="272" r:id="rId9"/>
    <p:sldId id="273" r:id="rId10"/>
    <p:sldId id="276" r:id="rId11"/>
    <p:sldId id="277" r:id="rId12"/>
    <p:sldId id="278" r:id="rId13"/>
    <p:sldId id="271" r:id="rId14"/>
    <p:sldId id="26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47290" autoAdjust="0"/>
  </p:normalViewPr>
  <p:slideViewPr>
    <p:cSldViewPr>
      <p:cViewPr>
        <p:scale>
          <a:sx n="35" d="100"/>
          <a:sy n="35" d="100"/>
        </p:scale>
        <p:origin x="-2364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C5125B-D633-4F95-92AD-2A20BEBA46B4}" type="datetimeFigureOut">
              <a:rPr lang="uk-UA" smtClean="0"/>
              <a:t>09.06.2017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F1C91D-DDD0-4468-B3EE-7E2200207BF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65553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uk.wikipedia.org/wiki/%D0%A2%D0%B5%D0%BC%D0%BF%D0%B5%D1%80%D0%B0%D1%82%D1%83%D1%80%D0%B0_%D0%9A%D1%8E%D1%80%D1%96" TargetMode="External"/><Relationship Id="rId3" Type="http://schemas.openxmlformats.org/officeDocument/2006/relationships/hyperlink" Target="https://uk.wikipedia.org/wiki/%D0%A4%D0%B5%D1%80%D0%BE%D0%BC%D0%B0%D0%B3%D0%BD%D0%B5%D1%82%D0%B8%D0%BA%D0%B8" TargetMode="External"/><Relationship Id="rId7" Type="http://schemas.openxmlformats.org/officeDocument/2006/relationships/hyperlink" Target="https://uk.wikipedia.org/wiki/%D0%9C%D0%B0%D0%B3%D0%BD%D1%96%D1%82%D0%BD%D0%B5_%D0%BF%D0%BE%D0%BB%D0%B5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uk.wikipedia.org/wiki/%D0%9C%D0%B0%D0%B3%D0%BD%D1%96%D1%82%D0%BD%D0%B8%D0%B9_%D0%BC%D0%BE%D0%BC%D0%B5%D0%BD%D1%82" TargetMode="External"/><Relationship Id="rId5" Type="http://schemas.openxmlformats.org/officeDocument/2006/relationships/hyperlink" Target="https://uk.wikipedia.org/wiki/%D0%A1%D0%BF%D1%96%D0%BD" TargetMode="External"/><Relationship Id="rId4" Type="http://schemas.openxmlformats.org/officeDocument/2006/relationships/hyperlink" Target="https://uk.wikipedia.org/wiki/%D0%9E%D0%B1%D0%BC%D1%96%D0%BD%D0%BD%D0%B0_%D0%B2%D0%B7%D0%B0%D1%94%D0%BC%D0%BE%D0%B4%D1%96%D1%8F" TargetMode="Externa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F1C91D-DDD0-4468-B3EE-7E2200207BFF}" type="slidenum">
              <a:rPr lang="uk-UA" smtClean="0"/>
              <a:t>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501191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Перші припущення про існування речовин, молекули яких намагнічуються під дією електричного поля і електризуються під дією магнітного, висловив ще П'єр Кюрі [20]. </a:t>
            </a:r>
            <a:r>
              <a:rPr lang="uk-UA" dirty="0" err="1" smtClean="0"/>
              <a:t>Впослед¬ствіі</a:t>
            </a:r>
            <a:r>
              <a:rPr lang="uk-UA" dirty="0" smtClean="0"/>
              <a:t> ці ідеї знайшли відображення в роботах С.А. </a:t>
            </a:r>
            <a:r>
              <a:rPr lang="uk-UA" dirty="0" err="1" smtClean="0"/>
              <a:t>Богу¬славского</a:t>
            </a:r>
            <a:r>
              <a:rPr lang="uk-UA" dirty="0" smtClean="0"/>
              <a:t> [21], П. </a:t>
            </a:r>
            <a:r>
              <a:rPr lang="uk-UA" dirty="0" err="1" smtClean="0"/>
              <a:t>Дебая</a:t>
            </a:r>
            <a:r>
              <a:rPr lang="uk-UA" dirty="0" smtClean="0"/>
              <a:t> [22]. Л. </a:t>
            </a:r>
            <a:r>
              <a:rPr lang="uk-UA" dirty="0" err="1" smtClean="0"/>
              <a:t>Нееля</a:t>
            </a:r>
            <a:r>
              <a:rPr lang="uk-UA" dirty="0" smtClean="0"/>
              <a:t>. Б. </a:t>
            </a:r>
            <a:r>
              <a:rPr lang="uk-UA" dirty="0" err="1" smtClean="0"/>
              <a:t>Теллегеном</a:t>
            </a:r>
            <a:r>
              <a:rPr lang="uk-UA" dirty="0" smtClean="0"/>
              <a:t> була запропонована ідея композиційної </a:t>
            </a:r>
            <a:r>
              <a:rPr lang="uk-UA" dirty="0" err="1" smtClean="0"/>
              <a:t>магнітоелект¬річеской</a:t>
            </a:r>
            <a:r>
              <a:rPr lang="uk-UA" dirty="0" smtClean="0"/>
              <a:t> середовища у вигляді суспензії, в якій плавають намагнічені частинки, зчеплені з шматочками </a:t>
            </a:r>
            <a:r>
              <a:rPr lang="uk-UA" dirty="0" err="1" smtClean="0"/>
              <a:t>елект¬рета</a:t>
            </a:r>
            <a:r>
              <a:rPr lang="uk-UA" dirty="0" smtClean="0"/>
              <a:t> [23]. Однак аж до середини </a:t>
            </a:r>
            <a:r>
              <a:rPr lang="en-US" dirty="0" smtClean="0"/>
              <a:t>XX </a:t>
            </a:r>
            <a:r>
              <a:rPr lang="uk-UA" dirty="0" smtClean="0"/>
              <a:t>ст. </a:t>
            </a:r>
            <a:r>
              <a:rPr lang="uk-UA" dirty="0" err="1" smtClean="0"/>
              <a:t>МЕ-ма</a:t>
            </a:r>
            <a:r>
              <a:rPr lang="uk-UA" dirty="0" smtClean="0"/>
              <a:t> </a:t>
            </a:r>
            <a:r>
              <a:rPr lang="uk-UA" dirty="0" err="1" smtClean="0"/>
              <a:t>теріали</a:t>
            </a:r>
            <a:r>
              <a:rPr lang="uk-UA" dirty="0" smtClean="0"/>
              <a:t> ні в формі композитів, ні у вигляді однофазних середовищ створені не були.</a:t>
            </a:r>
          </a:p>
          <a:p>
            <a:r>
              <a:rPr lang="uk-UA" dirty="0" smtClean="0"/>
              <a:t>У 1956 р Л.Д. Ландау і Є.М. </a:t>
            </a:r>
            <a:r>
              <a:rPr lang="uk-UA" dirty="0" err="1" smtClean="0"/>
              <a:t>Ліфшиц</a:t>
            </a:r>
            <a:r>
              <a:rPr lang="uk-UA" dirty="0" smtClean="0"/>
              <a:t> [24] </a:t>
            </a:r>
            <a:r>
              <a:rPr lang="uk-UA" dirty="0" err="1" smtClean="0"/>
              <a:t>конкурують-зірованним</a:t>
            </a:r>
            <a:r>
              <a:rPr lang="uk-UA" dirty="0" smtClean="0"/>
              <a:t> поняття </a:t>
            </a:r>
            <a:r>
              <a:rPr lang="uk-UA" dirty="0" err="1" smtClean="0"/>
              <a:t>МЕ-матеріалів</a:t>
            </a:r>
            <a:r>
              <a:rPr lang="uk-UA" dirty="0" smtClean="0"/>
              <a:t>: так стали називатися середовища, симетрія яких допускає існування лінійного магнітоелектричного ефекту, тобто виникнення</a:t>
            </a:r>
            <a:r>
              <a:rPr lang="uk-UA" baseline="0" dirty="0" smtClean="0"/>
              <a:t> електричної поляризації, пропорціональної магнітному полю і навпаки </a:t>
            </a:r>
            <a:r>
              <a:rPr lang="uk-UA" baseline="0" dirty="0" err="1" smtClean="0"/>
              <a:t>такзваний</a:t>
            </a:r>
            <a:r>
              <a:rPr lang="uk-UA" baseline="0" dirty="0" smtClean="0"/>
              <a:t> обернений МЕ ефект</a:t>
            </a:r>
          </a:p>
          <a:p>
            <a:r>
              <a:rPr lang="uk-UA" dirty="0" smtClean="0"/>
              <a:t>Відзначимо, що формули (1) пов'язують вектори з різними трансформаційними властивостями </a:t>
            </a:r>
            <a:r>
              <a:rPr lang="uk-UA" dirty="0" err="1" smtClean="0"/>
              <a:t>относі¬тельно</a:t>
            </a:r>
            <a:r>
              <a:rPr lang="uk-UA" dirty="0" smtClean="0"/>
              <a:t> операцій інверсії простору (Р) і часу (Т): полярні вектори Р і Е, що змінюють знак при інверсії простору і залишаються незмінними при інверсії часу (тобто Р-непарні. Т-парні). і </a:t>
            </a:r>
            <a:r>
              <a:rPr lang="uk-UA" dirty="0" err="1" smtClean="0"/>
              <a:t>аксіаль¬ние</a:t>
            </a:r>
            <a:r>
              <a:rPr lang="uk-UA" dirty="0" smtClean="0"/>
              <a:t> вектори М і Н (Т-непарні. </a:t>
            </a:r>
            <a:r>
              <a:rPr lang="uk-UA" dirty="0" err="1" smtClean="0"/>
              <a:t>Р-парні</a:t>
            </a:r>
            <a:r>
              <a:rPr lang="uk-UA" dirty="0" smtClean="0"/>
              <a:t>). Таким </a:t>
            </a:r>
            <a:r>
              <a:rPr lang="uk-UA" dirty="0" err="1" smtClean="0"/>
              <a:t>об¬разом</a:t>
            </a:r>
            <a:r>
              <a:rPr lang="uk-UA" dirty="0" smtClean="0"/>
              <a:t>. необхідною умовою існування </a:t>
            </a:r>
            <a:r>
              <a:rPr lang="uk-UA" dirty="0" err="1" smtClean="0"/>
              <a:t>ліней¬ного</a:t>
            </a:r>
            <a:r>
              <a:rPr lang="uk-UA" dirty="0" smtClean="0"/>
              <a:t> </a:t>
            </a:r>
            <a:r>
              <a:rPr lang="uk-UA" dirty="0" err="1" smtClean="0"/>
              <a:t>МЕ-ефекту</a:t>
            </a:r>
            <a:r>
              <a:rPr lang="uk-UA" dirty="0" smtClean="0"/>
              <a:t> в речовині було порушення Р- і </a:t>
            </a:r>
            <a:r>
              <a:rPr lang="uk-UA" dirty="0" err="1" smtClean="0"/>
              <a:t>Т-чётностн</a:t>
            </a:r>
            <a:r>
              <a:rPr lang="uk-UA" dirty="0" smtClean="0"/>
              <a:t> окремо, але збереження </a:t>
            </a:r>
            <a:r>
              <a:rPr lang="uk-UA" dirty="0" err="1" smtClean="0"/>
              <a:t>комбініро¬ванной</a:t>
            </a:r>
            <a:r>
              <a:rPr lang="uk-UA" dirty="0" smtClean="0"/>
              <a:t> </a:t>
            </a:r>
            <a:r>
              <a:rPr lang="uk-UA" dirty="0" err="1" smtClean="0"/>
              <a:t>РТ-парності</a:t>
            </a:r>
            <a:r>
              <a:rPr lang="uk-UA" dirty="0" smtClean="0"/>
              <a:t>, що різко звузило коло пошуку. </a:t>
            </a:r>
          </a:p>
          <a:p>
            <a:r>
              <a:rPr lang="uk-UA" dirty="0" smtClean="0"/>
              <a:t>Характерною властивістю </a:t>
            </a:r>
            <a:r>
              <a:rPr lang="uk-UA" dirty="0" err="1" smtClean="0"/>
              <a:t>мультнферройков</a:t>
            </a:r>
            <a:r>
              <a:rPr lang="uk-UA" dirty="0" smtClean="0"/>
              <a:t> є також </a:t>
            </a:r>
            <a:r>
              <a:rPr lang="uk-UA" dirty="0" err="1" smtClean="0"/>
              <a:t>магнітодіелектріческіе</a:t>
            </a:r>
            <a:r>
              <a:rPr lang="uk-UA" dirty="0" smtClean="0"/>
              <a:t> ефект, тобто </a:t>
            </a:r>
            <a:r>
              <a:rPr lang="uk-UA" dirty="0" err="1" smtClean="0"/>
              <a:t>завісі¬мость</a:t>
            </a:r>
            <a:r>
              <a:rPr lang="uk-UA" dirty="0" smtClean="0"/>
              <a:t> діелектричної проникності від магнітного поля [76]. Відносні зміни діелектричної проникності при додатку магнітного поля </a:t>
            </a:r>
            <a:r>
              <a:rPr lang="uk-UA" dirty="0" err="1" smtClean="0"/>
              <a:t>вели-чиною</a:t>
            </a:r>
            <a:r>
              <a:rPr lang="uk-UA" dirty="0" smtClean="0"/>
              <a:t> ~ 1 </a:t>
            </a:r>
            <a:r>
              <a:rPr lang="uk-UA" dirty="0" err="1" smtClean="0"/>
              <a:t>Тл</a:t>
            </a:r>
            <a:r>
              <a:rPr lang="uk-UA" dirty="0" smtClean="0"/>
              <a:t> досягають декількох десятків або сотень відсотків у </a:t>
            </a:r>
            <a:r>
              <a:rPr lang="uk-UA" dirty="0" err="1" smtClean="0"/>
              <a:t>орторомбические</a:t>
            </a:r>
            <a:r>
              <a:rPr lang="uk-UA" dirty="0" smtClean="0"/>
              <a:t> рідкоземельних </a:t>
            </a:r>
            <a:r>
              <a:rPr lang="uk-UA" dirty="0" err="1" smtClean="0"/>
              <a:t>мангані-</a:t>
            </a:r>
            <a:r>
              <a:rPr lang="uk-UA" dirty="0" smtClean="0"/>
              <a:t> </a:t>
            </a:r>
            <a:r>
              <a:rPr lang="uk-UA" dirty="0" err="1" smtClean="0"/>
              <a:t>тах</a:t>
            </a:r>
            <a:r>
              <a:rPr lang="uk-UA" dirty="0" smtClean="0"/>
              <a:t> </a:t>
            </a:r>
            <a:r>
              <a:rPr lang="uk-UA" dirty="0" err="1" smtClean="0"/>
              <a:t>ЛМпОз</a:t>
            </a:r>
            <a:r>
              <a:rPr lang="uk-UA" dirty="0" smtClean="0"/>
              <a:t> (Я = Їй. ОС1. ТЬ. </a:t>
            </a:r>
            <a:r>
              <a:rPr lang="uk-UA" dirty="0" err="1" smtClean="0"/>
              <a:t>Оу</a:t>
            </a:r>
            <a:r>
              <a:rPr lang="uk-UA" dirty="0" smtClean="0"/>
              <a:t>) [77] і рідкоземельних </a:t>
            </a:r>
            <a:r>
              <a:rPr lang="uk-UA" dirty="0" err="1" smtClean="0"/>
              <a:t>ферроборатах</a:t>
            </a:r>
            <a:r>
              <a:rPr lang="uk-UA" dirty="0" smtClean="0"/>
              <a:t> /? </a:t>
            </a:r>
            <a:r>
              <a:rPr lang="uk-UA" dirty="0" err="1" smtClean="0"/>
              <a:t>Рез</a:t>
            </a:r>
            <a:r>
              <a:rPr lang="uk-UA" dirty="0" smtClean="0"/>
              <a:t> (ВООЗ) 4 [78]. </a:t>
            </a:r>
            <a:r>
              <a:rPr lang="uk-UA" dirty="0" err="1" smtClean="0"/>
              <a:t>Магнітодіелектріческіе</a:t>
            </a:r>
            <a:r>
              <a:rPr lang="uk-UA" dirty="0" smtClean="0"/>
              <a:t> ефект також проявляється як зміна </a:t>
            </a:r>
            <a:r>
              <a:rPr lang="uk-UA" dirty="0" err="1" smtClean="0"/>
              <a:t>діелектріче¬ской</a:t>
            </a:r>
            <a:r>
              <a:rPr lang="uk-UA" dirty="0" smtClean="0"/>
              <a:t> проникності при встановленні магнітного </a:t>
            </a:r>
            <a:r>
              <a:rPr lang="uk-UA" dirty="0" err="1" smtClean="0"/>
              <a:t>упор-ядоченія</a:t>
            </a:r>
            <a:r>
              <a:rPr lang="uk-UA" dirty="0" smtClean="0"/>
              <a:t> і виникненні </a:t>
            </a:r>
            <a:r>
              <a:rPr lang="uk-UA" dirty="0" err="1" smtClean="0"/>
              <a:t>сегнетоелектричної</a:t>
            </a:r>
            <a:r>
              <a:rPr lang="uk-UA" dirty="0" smtClean="0"/>
              <a:t> </a:t>
            </a:r>
            <a:r>
              <a:rPr lang="uk-UA" dirty="0" err="1" smtClean="0"/>
              <a:t>поляри-зації</a:t>
            </a:r>
            <a:r>
              <a:rPr lang="uk-UA" dirty="0" smtClean="0"/>
              <a:t> в </a:t>
            </a:r>
            <a:r>
              <a:rPr lang="uk-UA" dirty="0" err="1" smtClean="0"/>
              <a:t>мультіферронках</a:t>
            </a:r>
            <a:r>
              <a:rPr lang="uk-UA" dirty="0" smtClean="0"/>
              <a:t> другого роду (рис. 56).</a:t>
            </a:r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F1C91D-DDD0-4468-B3EE-7E2200207BFF}" type="slidenum">
              <a:rPr lang="uk-UA" smtClean="0"/>
              <a:t>10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611632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У ранніх дослідженнях, що почалися відразу після </a:t>
            </a:r>
            <a:r>
              <a:rPr lang="uk-UA" dirty="0" err="1" smtClean="0"/>
              <a:t>откри¬тія</a:t>
            </a:r>
            <a:r>
              <a:rPr lang="uk-UA" dirty="0" smtClean="0"/>
              <a:t> лінійного </a:t>
            </a:r>
            <a:r>
              <a:rPr lang="uk-UA" dirty="0" err="1" smtClean="0"/>
              <a:t>МЕ-ефекту</a:t>
            </a:r>
            <a:r>
              <a:rPr lang="uk-UA" dirty="0" smtClean="0"/>
              <a:t>, були запропоновані два основних мікроскопічних механізму його </a:t>
            </a:r>
            <a:r>
              <a:rPr lang="uk-UA" dirty="0" err="1" smtClean="0"/>
              <a:t>вознікнове¬нія</a:t>
            </a:r>
            <a:r>
              <a:rPr lang="uk-UA" dirty="0" smtClean="0"/>
              <a:t>: </a:t>
            </a:r>
            <a:r>
              <a:rPr lang="uk-UA" dirty="0" err="1" smtClean="0"/>
              <a:t>одноіонний</a:t>
            </a:r>
            <a:r>
              <a:rPr lang="uk-UA" dirty="0" smtClean="0"/>
              <a:t> і </a:t>
            </a:r>
            <a:r>
              <a:rPr lang="uk-UA" dirty="0" err="1" smtClean="0"/>
              <a:t>двухіонний</a:t>
            </a:r>
            <a:r>
              <a:rPr lang="uk-UA" dirty="0" smtClean="0"/>
              <a:t> [130]. </a:t>
            </a:r>
            <a:r>
              <a:rPr lang="uk-UA" dirty="0" err="1" smtClean="0"/>
              <a:t>Одноіонний</a:t>
            </a:r>
            <a:r>
              <a:rPr lang="uk-UA" dirty="0" smtClean="0"/>
              <a:t> механізм передбачає залежність параметрів </a:t>
            </a:r>
            <a:r>
              <a:rPr lang="uk-UA" dirty="0" err="1" smtClean="0"/>
              <a:t>спіно¬вого</a:t>
            </a:r>
            <a:r>
              <a:rPr lang="uk-UA" dirty="0" smtClean="0"/>
              <a:t> </a:t>
            </a:r>
            <a:r>
              <a:rPr lang="uk-UA" dirty="0" err="1" smtClean="0"/>
              <a:t>гамильтониана</a:t>
            </a:r>
            <a:r>
              <a:rPr lang="uk-UA" dirty="0" smtClean="0"/>
              <a:t> магнітного іона (в першу чергу, його </a:t>
            </a:r>
            <a:r>
              <a:rPr lang="en-US" dirty="0" smtClean="0"/>
              <a:t>g</a:t>
            </a:r>
            <a:r>
              <a:rPr lang="uk-UA" dirty="0" smtClean="0"/>
              <a:t> </a:t>
            </a:r>
            <a:r>
              <a:rPr lang="uk-UA" dirty="0" err="1" smtClean="0"/>
              <a:t>-Фактори</a:t>
            </a:r>
            <a:r>
              <a:rPr lang="uk-UA" dirty="0" smtClean="0"/>
              <a:t>) від електричного поля [131] (див. Також статтю О.Т. Яас1о в збірнику [18, р. 3]). Така </a:t>
            </a:r>
            <a:r>
              <a:rPr lang="uk-UA" dirty="0" err="1" smtClean="0"/>
              <a:t>завісі¬мость</a:t>
            </a:r>
            <a:r>
              <a:rPr lang="uk-UA" dirty="0" smtClean="0"/>
              <a:t> виникає в результаті спільної дії непарних щодо просторової інверсії </a:t>
            </a:r>
            <a:r>
              <a:rPr lang="uk-UA" dirty="0" err="1" smtClean="0"/>
              <a:t>ком¬понент</a:t>
            </a:r>
            <a:r>
              <a:rPr lang="uk-UA" dirty="0" smtClean="0"/>
              <a:t> кристалічного поля, спін-орбітального </a:t>
            </a:r>
            <a:r>
              <a:rPr lang="uk-UA" dirty="0" err="1" smtClean="0"/>
              <a:t>взаі¬модействія</a:t>
            </a:r>
            <a:r>
              <a:rPr lang="uk-UA" dirty="0" smtClean="0"/>
              <a:t> і взаємодії із зовнішніми </a:t>
            </a:r>
            <a:r>
              <a:rPr lang="uk-UA" dirty="0" err="1" smtClean="0"/>
              <a:t>електрічес¬кімі</a:t>
            </a:r>
            <a:r>
              <a:rPr lang="uk-UA" dirty="0" smtClean="0"/>
              <a:t> і магнітними полями. </a:t>
            </a:r>
            <a:r>
              <a:rPr lang="uk-UA" dirty="0" err="1" smtClean="0"/>
              <a:t>Двухіонний</a:t>
            </a:r>
            <a:r>
              <a:rPr lang="uk-UA" dirty="0" smtClean="0"/>
              <a:t> механізм </a:t>
            </a:r>
            <a:r>
              <a:rPr lang="uk-UA" dirty="0" err="1" smtClean="0"/>
              <a:t>іс¬пользует</a:t>
            </a:r>
            <a:r>
              <a:rPr lang="uk-UA" dirty="0" smtClean="0"/>
              <a:t> залежність обмінних взаємодій (</a:t>
            </a:r>
            <a:r>
              <a:rPr lang="uk-UA" dirty="0" err="1" smtClean="0"/>
              <a:t>ізо¬тропного</a:t>
            </a:r>
            <a:r>
              <a:rPr lang="uk-UA" dirty="0" smtClean="0"/>
              <a:t> </a:t>
            </a:r>
            <a:r>
              <a:rPr lang="uk-UA" dirty="0" err="1" smtClean="0"/>
              <a:t>гейзенбергівських</a:t>
            </a:r>
            <a:r>
              <a:rPr lang="uk-UA" dirty="0" smtClean="0"/>
              <a:t> [132] і антисиметричного [133]) від координат магнітних іонів і проміжних лігандів (наприклад, кисню). </a:t>
            </a:r>
            <a:r>
              <a:rPr lang="uk-UA" dirty="0" err="1" smtClean="0"/>
              <a:t>Одноіонний</a:t>
            </a:r>
            <a:r>
              <a:rPr lang="uk-UA" dirty="0" smtClean="0"/>
              <a:t> механізм зазвичай реалізується в рідкоземельних матеріалах, а</a:t>
            </a:r>
            <a:r>
              <a:rPr lang="en-US" dirty="0" smtClean="0"/>
              <a:t> </a:t>
            </a:r>
            <a:r>
              <a:rPr lang="uk-UA" dirty="0" err="1" smtClean="0"/>
              <a:t>междвухіонний</a:t>
            </a:r>
            <a:r>
              <a:rPr lang="uk-UA" dirty="0" smtClean="0"/>
              <a:t> є домінуючим в матеріалах, магнітні властивості яких визначаються </a:t>
            </a:r>
            <a:r>
              <a:rPr lang="en-US" dirty="0" smtClean="0"/>
              <a:t>D</a:t>
            </a:r>
            <a:r>
              <a:rPr lang="en-US" baseline="0" dirty="0" smtClean="0"/>
              <a:t> </a:t>
            </a:r>
            <a:r>
              <a:rPr lang="uk-UA" dirty="0" err="1" smtClean="0"/>
              <a:t>іонамі</a:t>
            </a:r>
            <a:r>
              <a:rPr lang="uk-UA" dirty="0" smtClean="0"/>
              <a:t> (Ре, </a:t>
            </a:r>
            <a:r>
              <a:rPr lang="en-US" dirty="0" smtClean="0"/>
              <a:t>N1, </a:t>
            </a:r>
            <a:r>
              <a:rPr lang="uk-UA" dirty="0" smtClean="0"/>
              <a:t>З, </a:t>
            </a:r>
            <a:r>
              <a:rPr lang="uk-UA" dirty="0" err="1" smtClean="0"/>
              <a:t>Мп</a:t>
            </a:r>
            <a:r>
              <a:rPr lang="uk-UA" dirty="0" smtClean="0"/>
              <a:t> і ін.).</a:t>
            </a:r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F1C91D-DDD0-4468-B3EE-7E2200207BFF}" type="slidenum">
              <a:rPr lang="uk-UA" smtClean="0"/>
              <a:t>11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593614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Доменні</a:t>
            </a:r>
            <a:r>
              <a:rPr lang="ru-RU" dirty="0" smtClean="0"/>
              <a:t> </a:t>
            </a:r>
            <a:r>
              <a:rPr lang="ru-RU" dirty="0" err="1" smtClean="0"/>
              <a:t>стінки</a:t>
            </a:r>
            <a:r>
              <a:rPr lang="ru-RU" dirty="0" smtClean="0"/>
              <a:t> </a:t>
            </a:r>
            <a:r>
              <a:rPr lang="ru-RU" dirty="0" err="1" smtClean="0"/>
              <a:t>являють</a:t>
            </a:r>
            <a:r>
              <a:rPr lang="ru-RU" dirty="0" smtClean="0"/>
              <a:t> собою </a:t>
            </a:r>
            <a:r>
              <a:rPr lang="ru-RU" dirty="0" err="1" smtClean="0"/>
              <a:t>різновид</a:t>
            </a:r>
            <a:r>
              <a:rPr lang="ru-RU" dirty="0" smtClean="0"/>
              <a:t> </a:t>
            </a:r>
            <a:r>
              <a:rPr lang="ru-RU" dirty="0" err="1" smtClean="0"/>
              <a:t>інтерфейсів</a:t>
            </a:r>
            <a:r>
              <a:rPr lang="ru-RU" dirty="0" smtClean="0"/>
              <a:t>, </a:t>
            </a:r>
            <a:r>
              <a:rPr lang="ru-RU" dirty="0" err="1" smtClean="0"/>
              <a:t>властивості</a:t>
            </a:r>
            <a:r>
              <a:rPr lang="ru-RU" dirty="0" smtClean="0"/>
              <a:t> </a:t>
            </a:r>
            <a:r>
              <a:rPr lang="ru-RU" dirty="0" err="1" smtClean="0"/>
              <a:t>яких</a:t>
            </a:r>
            <a:r>
              <a:rPr lang="ru-RU" dirty="0" smtClean="0"/>
              <a:t> </a:t>
            </a:r>
            <a:r>
              <a:rPr lang="ru-RU" dirty="0" err="1" smtClean="0"/>
              <a:t>відрізняються</a:t>
            </a:r>
            <a:r>
              <a:rPr lang="ru-RU" dirty="0" smtClean="0"/>
              <a:t> 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 err="1" smtClean="0"/>
              <a:t>властивостей</a:t>
            </a:r>
            <a:r>
              <a:rPr lang="ru-RU" dirty="0" smtClean="0"/>
              <a:t> </a:t>
            </a:r>
            <a:r>
              <a:rPr lang="ru-RU" dirty="0" err="1" smtClean="0"/>
              <a:t>середовища</a:t>
            </a:r>
            <a:r>
              <a:rPr lang="ru-RU" dirty="0" smtClean="0"/>
              <a:t> в </a:t>
            </a:r>
            <a:r>
              <a:rPr lang="ru-RU" dirty="0" err="1" smtClean="0"/>
              <a:t>розділюваних</a:t>
            </a:r>
            <a:r>
              <a:rPr lang="ru-RU" dirty="0" smtClean="0"/>
              <a:t> ними доменах .</a:t>
            </a:r>
            <a:r>
              <a:rPr lang="ru-RU" dirty="0" err="1" smtClean="0"/>
              <a:t>Наприклад</a:t>
            </a:r>
            <a:r>
              <a:rPr lang="ru-RU" dirty="0" smtClean="0"/>
              <a:t>.</a:t>
            </a:r>
          </a:p>
          <a:p>
            <a:r>
              <a:rPr lang="ru-RU" dirty="0" smtClean="0"/>
              <a:t>• </a:t>
            </a:r>
            <a:r>
              <a:rPr lang="ru-RU" dirty="0" err="1" smtClean="0"/>
              <a:t>Електрична</a:t>
            </a:r>
            <a:r>
              <a:rPr lang="ru-RU" dirty="0" smtClean="0"/>
              <a:t> </a:t>
            </a:r>
            <a:r>
              <a:rPr lang="ru-RU" dirty="0" err="1" smtClean="0"/>
              <a:t>поляризація</a:t>
            </a:r>
            <a:r>
              <a:rPr lang="ru-RU" dirty="0" smtClean="0"/>
              <a:t> </a:t>
            </a:r>
            <a:r>
              <a:rPr lang="ru-RU" dirty="0" err="1" smtClean="0"/>
              <a:t>доменних</a:t>
            </a:r>
            <a:r>
              <a:rPr lang="ru-RU" dirty="0" smtClean="0"/>
              <a:t> меж. </a:t>
            </a:r>
            <a:r>
              <a:rPr lang="ru-RU" dirty="0" err="1" smtClean="0"/>
              <a:t>Доменниі</a:t>
            </a:r>
            <a:r>
              <a:rPr lang="ru-RU" dirty="0" smtClean="0"/>
              <a:t> </a:t>
            </a:r>
            <a:r>
              <a:rPr lang="ru-RU" dirty="0" err="1" smtClean="0"/>
              <a:t>стінки</a:t>
            </a:r>
            <a:r>
              <a:rPr lang="ru-RU" dirty="0" smtClean="0"/>
              <a:t> </a:t>
            </a:r>
            <a:r>
              <a:rPr lang="ru-RU" dirty="0" err="1" smtClean="0"/>
              <a:t>можуть</a:t>
            </a:r>
            <a:r>
              <a:rPr lang="ru-RU" dirty="0" smtClean="0"/>
              <a:t> </a:t>
            </a:r>
            <a:r>
              <a:rPr lang="ru-RU" dirty="0" err="1" smtClean="0"/>
              <a:t>розглядатися</a:t>
            </a:r>
            <a:r>
              <a:rPr lang="ru-RU" dirty="0" smtClean="0"/>
              <a:t> як </a:t>
            </a:r>
            <a:r>
              <a:rPr lang="ru-RU" dirty="0" err="1" smtClean="0"/>
              <a:t>фрагменти</a:t>
            </a:r>
            <a:r>
              <a:rPr lang="ru-RU" dirty="0" smtClean="0"/>
              <a:t> </a:t>
            </a:r>
            <a:r>
              <a:rPr lang="ru-RU" dirty="0" err="1" smtClean="0"/>
              <a:t>магнітних</a:t>
            </a:r>
            <a:r>
              <a:rPr lang="ru-RU" dirty="0" smtClean="0"/>
              <a:t> </a:t>
            </a:r>
            <a:r>
              <a:rPr lang="ru-RU" dirty="0" err="1" smtClean="0"/>
              <a:t>спіралей</a:t>
            </a:r>
            <a:r>
              <a:rPr lang="ru-RU" dirty="0" smtClean="0"/>
              <a:t>, і до них </a:t>
            </a:r>
            <a:r>
              <a:rPr lang="ru-RU" dirty="0" err="1" smtClean="0"/>
              <a:t>може</a:t>
            </a:r>
            <a:r>
              <a:rPr lang="ru-RU" dirty="0" smtClean="0"/>
              <a:t> бути </a:t>
            </a:r>
            <a:r>
              <a:rPr lang="ru-RU" dirty="0" err="1" smtClean="0"/>
              <a:t>застосована</a:t>
            </a:r>
            <a:r>
              <a:rPr lang="ru-RU" dirty="0" smtClean="0"/>
              <a:t> та ж </a:t>
            </a:r>
            <a:r>
              <a:rPr lang="ru-RU" dirty="0" err="1" smtClean="0"/>
              <a:t>ідеологія</a:t>
            </a:r>
            <a:r>
              <a:rPr lang="ru-RU" dirty="0" smtClean="0"/>
              <a:t> </a:t>
            </a:r>
            <a:r>
              <a:rPr lang="ru-RU" dirty="0" err="1" smtClean="0"/>
              <a:t>спинової</a:t>
            </a:r>
            <a:r>
              <a:rPr lang="ru-RU" dirty="0" smtClean="0"/>
              <a:t> </a:t>
            </a:r>
            <a:r>
              <a:rPr lang="ru-RU" dirty="0" err="1" smtClean="0"/>
              <a:t>флексоелектрики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і для "</a:t>
            </a:r>
            <a:r>
              <a:rPr lang="ru-RU" dirty="0" err="1" smtClean="0"/>
              <a:t>спіральних</a:t>
            </a:r>
            <a:r>
              <a:rPr lang="ru-RU" dirty="0" smtClean="0"/>
              <a:t>" </a:t>
            </a:r>
            <a:r>
              <a:rPr lang="ru-RU" dirty="0" err="1" smtClean="0"/>
              <a:t>мультіферроіков</a:t>
            </a:r>
            <a:r>
              <a:rPr lang="ru-RU" dirty="0" smtClean="0"/>
              <a:t>. Прямим </a:t>
            </a:r>
            <a:r>
              <a:rPr lang="ru-RU" dirty="0" err="1" smtClean="0"/>
              <a:t>наслідком</a:t>
            </a:r>
            <a:r>
              <a:rPr lang="ru-RU" dirty="0" smtClean="0"/>
              <a:t> </a:t>
            </a:r>
            <a:r>
              <a:rPr lang="ru-RU" dirty="0" err="1" smtClean="0"/>
              <a:t>цього</a:t>
            </a:r>
            <a:r>
              <a:rPr lang="ru-RU" dirty="0" smtClean="0"/>
              <a:t> є </a:t>
            </a:r>
            <a:r>
              <a:rPr lang="ru-RU" dirty="0" err="1" smtClean="0"/>
              <a:t>електрична</a:t>
            </a:r>
            <a:r>
              <a:rPr lang="ru-RU" dirty="0" smtClean="0"/>
              <a:t> </a:t>
            </a:r>
            <a:r>
              <a:rPr lang="ru-RU" dirty="0" err="1" smtClean="0"/>
              <a:t>поляризація</a:t>
            </a:r>
            <a:r>
              <a:rPr lang="ru-RU" dirty="0" smtClean="0"/>
              <a:t> </a:t>
            </a:r>
            <a:r>
              <a:rPr lang="ru-RU" dirty="0" err="1" smtClean="0"/>
              <a:t>доменних</a:t>
            </a:r>
            <a:r>
              <a:rPr lang="ru-RU" dirty="0" smtClean="0"/>
              <a:t> меж і </a:t>
            </a:r>
            <a:r>
              <a:rPr lang="ru-RU" dirty="0" err="1" smtClean="0"/>
              <a:t>можливість</a:t>
            </a:r>
            <a:r>
              <a:rPr lang="ru-RU" dirty="0" smtClean="0"/>
              <a:t> </a:t>
            </a:r>
            <a:r>
              <a:rPr lang="ru-RU" dirty="0" err="1" smtClean="0"/>
              <a:t>управління</a:t>
            </a:r>
            <a:r>
              <a:rPr lang="ru-RU" dirty="0" smtClean="0"/>
              <a:t> ними за </a:t>
            </a:r>
            <a:r>
              <a:rPr lang="ru-RU" dirty="0" err="1" smtClean="0"/>
              <a:t>допомогою</a:t>
            </a:r>
            <a:r>
              <a:rPr lang="ru-RU" dirty="0" smtClean="0"/>
              <a:t> </a:t>
            </a:r>
            <a:r>
              <a:rPr lang="ru-RU" dirty="0" err="1" smtClean="0"/>
              <a:t>електричного</a:t>
            </a:r>
            <a:r>
              <a:rPr lang="ru-RU" dirty="0" smtClean="0"/>
              <a:t> поля.</a:t>
            </a:r>
          </a:p>
          <a:p>
            <a:r>
              <a:rPr lang="ru-RU" dirty="0" smtClean="0"/>
              <a:t>• </a:t>
            </a:r>
            <a:r>
              <a:rPr lang="ru-RU" dirty="0" err="1" smtClean="0"/>
              <a:t>Вплив</a:t>
            </a:r>
            <a:r>
              <a:rPr lang="ru-RU" dirty="0" smtClean="0"/>
              <a:t> </a:t>
            </a:r>
            <a:r>
              <a:rPr lang="ru-RU" dirty="0" err="1" smtClean="0"/>
              <a:t>сегнетоелектричної</a:t>
            </a:r>
            <a:r>
              <a:rPr lang="ru-RU" dirty="0" smtClean="0"/>
              <a:t> </a:t>
            </a:r>
            <a:r>
              <a:rPr lang="ru-RU" dirty="0" err="1" smtClean="0"/>
              <a:t>доменної</a:t>
            </a:r>
            <a:r>
              <a:rPr lang="ru-RU" dirty="0" smtClean="0"/>
              <a:t> </a:t>
            </a:r>
            <a:r>
              <a:rPr lang="ru-RU" dirty="0" err="1" smtClean="0"/>
              <a:t>структури</a:t>
            </a:r>
            <a:r>
              <a:rPr lang="ru-RU" dirty="0" smtClean="0"/>
              <a:t> на </a:t>
            </a:r>
            <a:r>
              <a:rPr lang="ru-RU" dirty="0" err="1" smtClean="0"/>
              <a:t>мікромагнітний</a:t>
            </a:r>
            <a:r>
              <a:rPr lang="ru-RU" dirty="0" smtClean="0"/>
              <a:t> </a:t>
            </a:r>
            <a:r>
              <a:rPr lang="ru-RU" dirty="0" err="1" smtClean="0"/>
              <a:t>розподіл</a:t>
            </a:r>
            <a:r>
              <a:rPr lang="ru-RU" dirty="0" smtClean="0"/>
              <a:t> в </a:t>
            </a:r>
            <a:r>
              <a:rPr lang="ru-RU" dirty="0" err="1" smtClean="0"/>
              <a:t>мультіферроїках</a:t>
            </a:r>
            <a:r>
              <a:rPr lang="ru-RU" dirty="0" smtClean="0"/>
              <a:t>. </a:t>
            </a:r>
            <a:r>
              <a:rPr lang="ru-RU" dirty="0" err="1" smtClean="0"/>
              <a:t>Сегнетоелектричних</a:t>
            </a:r>
            <a:r>
              <a:rPr lang="ru-RU" dirty="0" smtClean="0"/>
              <a:t> </a:t>
            </a:r>
            <a:r>
              <a:rPr lang="ru-RU" dirty="0" err="1" smtClean="0"/>
              <a:t>доменні</a:t>
            </a:r>
            <a:r>
              <a:rPr lang="ru-RU" dirty="0" smtClean="0"/>
              <a:t> </a:t>
            </a:r>
            <a:r>
              <a:rPr lang="ru-RU" dirty="0" err="1" smtClean="0"/>
              <a:t>границь</a:t>
            </a:r>
            <a:r>
              <a:rPr lang="ru-RU" dirty="0" smtClean="0"/>
              <a:t> і </a:t>
            </a:r>
            <a:r>
              <a:rPr lang="ru-RU" dirty="0" err="1" smtClean="0"/>
              <a:t>магнітні</a:t>
            </a:r>
            <a:r>
              <a:rPr lang="ru-RU" baseline="0" dirty="0" smtClean="0"/>
              <a:t> </a:t>
            </a:r>
            <a:r>
              <a:rPr lang="ru-RU" dirty="0" err="1" smtClean="0"/>
              <a:t>доменні</a:t>
            </a:r>
            <a:r>
              <a:rPr lang="ru-RU" dirty="0" smtClean="0"/>
              <a:t> </a:t>
            </a:r>
            <a:r>
              <a:rPr lang="ru-RU" dirty="0" err="1" smtClean="0"/>
              <a:t>границі</a:t>
            </a:r>
            <a:r>
              <a:rPr lang="ru-RU" dirty="0" smtClean="0"/>
              <a:t> в </a:t>
            </a:r>
            <a:r>
              <a:rPr lang="ru-RU" dirty="0" err="1" smtClean="0"/>
              <a:t>мультіферроіках</a:t>
            </a:r>
            <a:r>
              <a:rPr lang="ru-RU" dirty="0" smtClean="0"/>
              <a:t> </a:t>
            </a:r>
            <a:r>
              <a:rPr lang="ru-RU" dirty="0" err="1" smtClean="0"/>
              <a:t>виявляються</a:t>
            </a:r>
            <a:r>
              <a:rPr lang="ru-RU" dirty="0" smtClean="0"/>
              <a:t> </a:t>
            </a:r>
            <a:r>
              <a:rPr lang="ru-RU" dirty="0" err="1" smtClean="0"/>
              <a:t>взаємопов'язаними</a:t>
            </a:r>
            <a:r>
              <a:rPr lang="ru-RU" dirty="0" smtClean="0"/>
              <a:t> [2]. Одним </a:t>
            </a:r>
            <a:r>
              <a:rPr lang="ru-RU" dirty="0" err="1" smtClean="0"/>
              <a:t>із</a:t>
            </a:r>
            <a:r>
              <a:rPr lang="ru-RU" dirty="0" smtClean="0"/>
              <a:t> </a:t>
            </a:r>
            <a:r>
              <a:rPr lang="ru-RU" dirty="0" err="1" smtClean="0"/>
              <a:t>можливих</a:t>
            </a:r>
            <a:r>
              <a:rPr lang="ru-RU" dirty="0" smtClean="0"/>
              <a:t> </a:t>
            </a:r>
            <a:r>
              <a:rPr lang="ru-RU" dirty="0" err="1" smtClean="0"/>
              <a:t>механізмів</a:t>
            </a:r>
            <a:r>
              <a:rPr lang="ru-RU" dirty="0" smtClean="0"/>
              <a:t> такого </a:t>
            </a:r>
            <a:r>
              <a:rPr lang="ru-RU" dirty="0" err="1" smtClean="0"/>
              <a:t>зв'язку</a:t>
            </a:r>
            <a:r>
              <a:rPr lang="ru-RU" dirty="0" smtClean="0"/>
              <a:t> в </a:t>
            </a:r>
            <a:r>
              <a:rPr lang="ru-RU" dirty="0" err="1" smtClean="0"/>
              <a:t>мультіферронках</a:t>
            </a:r>
            <a:r>
              <a:rPr lang="ru-RU" dirty="0" smtClean="0"/>
              <a:t> є </a:t>
            </a:r>
            <a:r>
              <a:rPr lang="ru-RU" dirty="0" err="1" smtClean="0"/>
              <a:t>флексомагнітоелектричний</a:t>
            </a:r>
            <a:r>
              <a:rPr lang="ru-RU" dirty="0" smtClean="0"/>
              <a:t> </a:t>
            </a:r>
            <a:r>
              <a:rPr lang="ru-RU" dirty="0" err="1" smtClean="0"/>
              <a:t>ефект</a:t>
            </a:r>
            <a:r>
              <a:rPr lang="ru-RU" dirty="0" smtClean="0"/>
              <a:t>. </a:t>
            </a:r>
            <a:r>
              <a:rPr lang="ru-RU" dirty="0" err="1" smtClean="0"/>
              <a:t>Стрибок</a:t>
            </a:r>
            <a:r>
              <a:rPr lang="ru-RU" dirty="0" smtClean="0"/>
              <a:t> </a:t>
            </a:r>
            <a:r>
              <a:rPr lang="ru-RU" dirty="0" err="1" smtClean="0"/>
              <a:t>електричної</a:t>
            </a:r>
            <a:r>
              <a:rPr lang="ru-RU" dirty="0" smtClean="0"/>
              <a:t> </a:t>
            </a:r>
            <a:r>
              <a:rPr lang="ru-RU" dirty="0" err="1" smtClean="0"/>
              <a:t>полярізаціі</a:t>
            </a:r>
            <a:r>
              <a:rPr lang="ru-RU" dirty="0" smtClean="0"/>
              <a:t> на кордонах </a:t>
            </a:r>
            <a:r>
              <a:rPr lang="ru-RU" dirty="0" err="1" smtClean="0"/>
              <a:t>сегнетоелектрическнх</a:t>
            </a:r>
            <a:r>
              <a:rPr lang="ru-RU" dirty="0" smtClean="0"/>
              <a:t> </a:t>
            </a:r>
            <a:r>
              <a:rPr lang="ru-RU" dirty="0" err="1" smtClean="0"/>
              <a:t>доменів</a:t>
            </a:r>
            <a:r>
              <a:rPr lang="ru-RU" dirty="0" smtClean="0"/>
              <a:t> повинен </a:t>
            </a:r>
            <a:r>
              <a:rPr lang="ru-RU" dirty="0" err="1" smtClean="0"/>
              <a:t>призводити</a:t>
            </a:r>
            <a:r>
              <a:rPr lang="ru-RU" dirty="0" smtClean="0"/>
              <a:t> до </a:t>
            </a:r>
            <a:r>
              <a:rPr lang="ru-RU" dirty="0" err="1" smtClean="0"/>
              <a:t>стрибка</a:t>
            </a:r>
            <a:r>
              <a:rPr lang="ru-RU" dirty="0" smtClean="0"/>
              <a:t> </a:t>
            </a:r>
            <a:r>
              <a:rPr lang="ru-RU" dirty="0" err="1" smtClean="0"/>
              <a:t>просторової</a:t>
            </a:r>
            <a:r>
              <a:rPr lang="ru-RU" dirty="0" smtClean="0"/>
              <a:t> </a:t>
            </a:r>
            <a:r>
              <a:rPr lang="ru-RU" dirty="0" err="1" smtClean="0"/>
              <a:t>проізвод¬ной</a:t>
            </a:r>
            <a:r>
              <a:rPr lang="ru-RU" dirty="0" smtClean="0"/>
              <a:t> 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 err="1" smtClean="0"/>
              <a:t>магнітного</a:t>
            </a:r>
            <a:r>
              <a:rPr lang="ru-RU" dirty="0" smtClean="0"/>
              <a:t> параметра порядку [159].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про¬является</a:t>
            </a:r>
            <a:r>
              <a:rPr lang="ru-RU" dirty="0" smtClean="0"/>
              <a:t> у </a:t>
            </a:r>
            <a:r>
              <a:rPr lang="ru-RU" dirty="0" err="1" smtClean="0"/>
              <a:t>вигляді</a:t>
            </a:r>
            <a:r>
              <a:rPr lang="ru-RU" dirty="0" smtClean="0"/>
              <a:t> </a:t>
            </a:r>
            <a:r>
              <a:rPr lang="ru-RU" dirty="0" err="1" smtClean="0"/>
              <a:t>неоднорідностей</a:t>
            </a:r>
            <a:r>
              <a:rPr lang="ru-RU" dirty="0" smtClean="0"/>
              <a:t> в </a:t>
            </a:r>
            <a:r>
              <a:rPr lang="ru-RU" dirty="0" err="1" smtClean="0"/>
              <a:t>магнітної</a:t>
            </a:r>
            <a:r>
              <a:rPr lang="ru-RU" dirty="0" smtClean="0"/>
              <a:t> </a:t>
            </a:r>
            <a:r>
              <a:rPr lang="ru-RU" dirty="0" err="1" smtClean="0"/>
              <a:t>структурі</a:t>
            </a:r>
            <a:r>
              <a:rPr lang="ru-RU" dirty="0" smtClean="0"/>
              <a:t> на </a:t>
            </a:r>
            <a:r>
              <a:rPr lang="ru-RU" dirty="0" err="1" smtClean="0"/>
              <a:t>границях</a:t>
            </a:r>
            <a:r>
              <a:rPr lang="ru-RU" dirty="0" smtClean="0"/>
              <a:t> </a:t>
            </a:r>
            <a:r>
              <a:rPr lang="ru-RU" dirty="0" err="1" smtClean="0"/>
              <a:t>доменів</a:t>
            </a:r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F1C91D-DDD0-4468-B3EE-7E2200207BFF}" type="slidenum">
              <a:rPr lang="uk-UA" smtClean="0"/>
              <a:t>12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006576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. Можливі практичні застосування магнітоелектричних матеріалів</a:t>
            </a:r>
          </a:p>
          <a:p>
            <a:r>
              <a:rPr lang="ru-RU" dirty="0" err="1" smtClean="0"/>
              <a:t>Основна</a:t>
            </a:r>
            <a:r>
              <a:rPr lang="ru-RU" dirty="0" smtClean="0"/>
              <a:t> проблема для практичного </a:t>
            </a:r>
            <a:r>
              <a:rPr lang="ru-RU" dirty="0" err="1" smtClean="0"/>
              <a:t>застосування</a:t>
            </a:r>
            <a:r>
              <a:rPr lang="ru-RU" dirty="0" smtClean="0"/>
              <a:t> </a:t>
            </a:r>
            <a:r>
              <a:rPr lang="ru-RU" dirty="0" err="1" smtClean="0"/>
              <a:t>мультіферроіков</a:t>
            </a:r>
            <a:r>
              <a:rPr lang="ru-RU" dirty="0" smtClean="0"/>
              <a:t> - </a:t>
            </a: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пошук</a:t>
            </a:r>
            <a:r>
              <a:rPr lang="ru-RU" dirty="0" smtClean="0"/>
              <a:t> </a:t>
            </a:r>
            <a:r>
              <a:rPr lang="ru-RU" dirty="0" err="1" smtClean="0"/>
              <a:t>матеріалів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володіють</a:t>
            </a:r>
            <a:r>
              <a:rPr lang="ru-RU" dirty="0" smtClean="0"/>
              <a:t> великим МЕ </a:t>
            </a:r>
            <a:r>
              <a:rPr lang="ru-RU" dirty="0" err="1" smtClean="0"/>
              <a:t>ефектом</a:t>
            </a:r>
            <a:r>
              <a:rPr lang="ru-RU" dirty="0" smtClean="0"/>
              <a:t> при </a:t>
            </a:r>
            <a:r>
              <a:rPr lang="ru-RU" dirty="0" err="1" smtClean="0"/>
              <a:t>кімнатній</a:t>
            </a:r>
            <a:r>
              <a:rPr lang="ru-RU" dirty="0" smtClean="0"/>
              <a:t> </a:t>
            </a:r>
            <a:r>
              <a:rPr lang="ru-RU" dirty="0" err="1" smtClean="0"/>
              <a:t>температурі</a:t>
            </a:r>
            <a:r>
              <a:rPr lang="ru-RU" dirty="0" smtClean="0"/>
              <a:t>. Як уже </a:t>
            </a:r>
            <a:r>
              <a:rPr lang="ru-RU" dirty="0" err="1" smtClean="0"/>
              <a:t>було</a:t>
            </a:r>
            <a:r>
              <a:rPr lang="ru-RU" dirty="0" smtClean="0"/>
              <a:t> </a:t>
            </a:r>
            <a:r>
              <a:rPr lang="ru-RU" dirty="0" err="1" smtClean="0"/>
              <a:t>відзначено</a:t>
            </a:r>
            <a:r>
              <a:rPr lang="ru-RU" dirty="0" smtClean="0"/>
              <a:t> </a:t>
            </a:r>
            <a:r>
              <a:rPr lang="ru-RU" dirty="0" err="1" smtClean="0"/>
              <a:t>вище</a:t>
            </a:r>
            <a:r>
              <a:rPr lang="ru-RU" dirty="0" smtClean="0"/>
              <a:t>, </a:t>
            </a:r>
            <a:r>
              <a:rPr lang="ru-RU" dirty="0" err="1" smtClean="0"/>
              <a:t>відносно</a:t>
            </a:r>
            <a:r>
              <a:rPr lang="ru-RU" dirty="0" smtClean="0"/>
              <a:t> недавно </a:t>
            </a:r>
            <a:r>
              <a:rPr lang="ru-RU" dirty="0" err="1" smtClean="0"/>
              <a:t>був</a:t>
            </a:r>
            <a:r>
              <a:rPr lang="ru-RU" dirty="0" smtClean="0"/>
              <a:t> </a:t>
            </a:r>
            <a:r>
              <a:rPr lang="ru-RU" dirty="0" err="1" smtClean="0"/>
              <a:t>виявлений</a:t>
            </a:r>
            <a:r>
              <a:rPr lang="ru-RU" dirty="0" smtClean="0"/>
              <a:t> </a:t>
            </a:r>
            <a:r>
              <a:rPr lang="ru-RU" dirty="0" err="1" smtClean="0"/>
              <a:t>мультнферронк</a:t>
            </a:r>
            <a:r>
              <a:rPr lang="ru-RU" dirty="0" smtClean="0"/>
              <a:t> В1ФеОз,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володіє</a:t>
            </a:r>
            <a:r>
              <a:rPr lang="ru-RU" dirty="0" smtClean="0"/>
              <a:t> </a:t>
            </a:r>
            <a:r>
              <a:rPr lang="ru-RU" dirty="0" err="1" smtClean="0"/>
              <a:t>гігантським</a:t>
            </a:r>
            <a:r>
              <a:rPr lang="ru-RU" dirty="0" smtClean="0"/>
              <a:t> МЕ </a:t>
            </a:r>
            <a:r>
              <a:rPr lang="ru-RU" dirty="0" err="1" smtClean="0"/>
              <a:t>ефектом</a:t>
            </a:r>
            <a:r>
              <a:rPr lang="ru-RU" dirty="0" smtClean="0"/>
              <a:t> при </a:t>
            </a:r>
            <a:r>
              <a:rPr lang="ru-RU" dirty="0" err="1" smtClean="0"/>
              <a:t>кімнатній</a:t>
            </a:r>
            <a:r>
              <a:rPr lang="ru-RU" dirty="0" smtClean="0"/>
              <a:t> </a:t>
            </a:r>
            <a:r>
              <a:rPr lang="ru-RU" dirty="0" err="1" smtClean="0"/>
              <a:t>температурі</a:t>
            </a:r>
            <a:r>
              <a:rPr lang="ru-RU" dirty="0" smtClean="0"/>
              <a:t>. </a:t>
            </a:r>
          </a:p>
          <a:p>
            <a:r>
              <a:rPr lang="uk-UA" dirty="0" smtClean="0"/>
              <a:t>Магнітоелектричні матеріали відкривають широкі перспективи додатків в області інформаційних та енергозберігаючих технологій: на їх основі можна створювати магнітні сенсори, ємнісні </a:t>
            </a:r>
            <a:r>
              <a:rPr lang="uk-UA" dirty="0" err="1" smtClean="0"/>
              <a:t>електромаг¬ніти</a:t>
            </a:r>
            <a:r>
              <a:rPr lang="uk-UA" dirty="0" smtClean="0"/>
              <a:t>. елементи магнітної пам'яті, невзаємні </a:t>
            </a:r>
            <a:r>
              <a:rPr lang="uk-UA" dirty="0" err="1" smtClean="0"/>
              <a:t>над-високочастотні</a:t>
            </a:r>
            <a:r>
              <a:rPr lang="uk-UA" dirty="0" smtClean="0"/>
              <a:t> (СВЧ) фільтри та інші пристрої, що не припускають протікання постійних </a:t>
            </a:r>
            <a:r>
              <a:rPr lang="uk-UA" dirty="0" err="1" smtClean="0"/>
              <a:t>електріче¬скіх</a:t>
            </a:r>
            <a:r>
              <a:rPr lang="uk-UA" dirty="0" smtClean="0"/>
              <a:t> струмів і сполучених з цим теплових втрат. Деякі з додатків, наприклад сенсори, вже вийшли на рівень практичної реалізації, інші знаходяться в стадії розробки, а багато хто взагалі </a:t>
            </a:r>
            <a:r>
              <a:rPr lang="uk-UA" dirty="0" err="1" smtClean="0"/>
              <a:t>пред¬ставлени</a:t>
            </a:r>
            <a:r>
              <a:rPr lang="uk-UA" dirty="0" smtClean="0"/>
              <a:t> поки тільки у вигляді ідей. </a:t>
            </a:r>
            <a:r>
              <a:rPr lang="uk-UA" dirty="0" err="1" smtClean="0"/>
              <a:t>Незв</a:t>
            </a:r>
            <a:endParaRPr lang="uk-UA" dirty="0" smtClean="0"/>
          </a:p>
          <a:p>
            <a:r>
              <a:rPr lang="uk-UA" dirty="0" smtClean="0"/>
              <a:t>Дані</a:t>
            </a:r>
            <a:r>
              <a:rPr lang="uk-UA" baseline="0" dirty="0" smtClean="0"/>
              <a:t> пристрої відносяться до нової області мікроелектроніки – </a:t>
            </a:r>
            <a:r>
              <a:rPr lang="uk-UA" baseline="0" dirty="0" err="1" smtClean="0"/>
              <a:t>спінтроніки</a:t>
            </a:r>
            <a:r>
              <a:rPr lang="uk-UA" baseline="0" dirty="0" smtClean="0"/>
              <a:t>. Основною задачею </a:t>
            </a:r>
            <a:r>
              <a:rPr lang="uk-UA" baseline="0" dirty="0" err="1" smtClean="0"/>
              <a:t>спінтроніки</a:t>
            </a:r>
            <a:r>
              <a:rPr lang="uk-UA" baseline="0" dirty="0" smtClean="0"/>
              <a:t> є перетворення інформації, представленої у формі намагніченості в електричну напругу і навпаки. На сьогоднішній день для зчитування використовується явище гігантського магнітного опору, а для запису явище магнітної дії електричного струму. У якості бітів інформації виступають антиферомагнітні домени або напрямок поляризації</a:t>
            </a:r>
          </a:p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F1C91D-DDD0-4468-B3EE-7E2200207BFF}" type="slidenum">
              <a:rPr lang="uk-UA" smtClean="0"/>
              <a:t>13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172639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6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Мультифероїками</a:t>
            </a:r>
            <a:r>
              <a:rPr lang="uk-UA" sz="16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називають матеріали, в яких співіснують одночасно два і більше типи  «</a:t>
            </a:r>
            <a:r>
              <a:rPr lang="uk-UA" sz="16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феро</a:t>
            </a:r>
            <a:r>
              <a:rPr lang="uk-UA" sz="16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 упорядкування: феромагнітний(властивість певний час зберігати магнітні </a:t>
            </a:r>
            <a:r>
              <a:rPr lang="uk-UA" sz="16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властивост</a:t>
            </a:r>
            <a:r>
              <a:rPr lang="uk-UA" sz="16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), </a:t>
            </a:r>
            <a:r>
              <a:rPr lang="uk-UA" sz="16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фероелектричний</a:t>
            </a:r>
            <a:r>
              <a:rPr lang="uk-UA" sz="16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(виникнення спонтанного дипольного моменту)  і  </a:t>
            </a:r>
            <a:r>
              <a:rPr lang="uk-UA" sz="16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фероеластичний</a:t>
            </a:r>
            <a:r>
              <a:rPr lang="uk-UA" sz="16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(спонтанна деформація).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600" dirty="0" smtClean="0"/>
              <a:t>Три класи упорядкованих речовин: </a:t>
            </a:r>
            <a:r>
              <a:rPr lang="uk-UA" sz="1600" dirty="0" err="1" smtClean="0"/>
              <a:t>ферооелектрики</a:t>
            </a:r>
            <a:r>
              <a:rPr lang="uk-UA" sz="1600" dirty="0" smtClean="0"/>
              <a:t>, </a:t>
            </a:r>
            <a:r>
              <a:rPr lang="uk-UA" sz="1600" dirty="0" err="1" smtClean="0"/>
              <a:t>ферромагнетики</a:t>
            </a:r>
            <a:r>
              <a:rPr lang="uk-UA" sz="1600" dirty="0" smtClean="0"/>
              <a:t>, </a:t>
            </a:r>
            <a:r>
              <a:rPr lang="uk-UA" sz="1600" dirty="0" err="1" smtClean="0"/>
              <a:t>ферооеластиків</a:t>
            </a:r>
            <a:r>
              <a:rPr lang="uk-UA" sz="1600" dirty="0" smtClean="0"/>
              <a:t>. Кожен клас характеризується відповідними петлями гістерезису: Р (Е), </a:t>
            </a:r>
            <a:r>
              <a:rPr lang="en-US" sz="1600" dirty="0" smtClean="0"/>
              <a:t>M (H), </a:t>
            </a:r>
            <a:r>
              <a:rPr lang="el-GR" sz="1600" dirty="0" smtClean="0"/>
              <a:t>σ (ε), σ, ε - </a:t>
            </a:r>
            <a:r>
              <a:rPr lang="uk-UA" sz="1600" dirty="0" smtClean="0"/>
              <a:t>механічне напруження і деформація відповідно. </a:t>
            </a:r>
            <a:r>
              <a:rPr lang="uk-UA" sz="1600" dirty="0" err="1" smtClean="0"/>
              <a:t>Мультіферроікі</a:t>
            </a:r>
            <a:r>
              <a:rPr lang="uk-UA" sz="1600" dirty="0" smtClean="0"/>
              <a:t> лежать на перетині цих класів.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600" dirty="0" smtClean="0"/>
              <a:t>Дослідження взаємодії магнітних і електричних підсистем в </a:t>
            </a:r>
            <a:r>
              <a:rPr lang="uk-UA" sz="1600" dirty="0" err="1" smtClean="0"/>
              <a:t>мультіферроіках</a:t>
            </a:r>
            <a:r>
              <a:rPr lang="uk-UA" sz="1600" dirty="0" smtClean="0"/>
              <a:t> є вельми актуальним завданням в сучасній фізиці конденсованого стану. Крім того, розуміння мікроскопічних механізмів, що призводять до </a:t>
            </a:r>
            <a:r>
              <a:rPr lang="uk-UA" sz="1600" dirty="0" err="1" smtClean="0"/>
              <a:t>мультіферроідному</a:t>
            </a:r>
            <a:r>
              <a:rPr lang="uk-UA" sz="1600" dirty="0" smtClean="0"/>
              <a:t> поведінки, відкриває широкі перспективи застосування цих матеріалів. Так, можна буде створювати нові високотехнологічні пристрої, що дозволяють помітно заощаджувати енергію</a:t>
            </a:r>
            <a:endParaRPr lang="uk-UA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F1C91D-DDD0-4468-B3EE-7E2200207BFF}" type="slidenum">
              <a:rPr lang="uk-UA" smtClean="0"/>
              <a:t>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235423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Вперше припущення про можливість співіснування магнітного і електричного порядку в одному кристалі було зроблено </a:t>
            </a:r>
            <a:r>
              <a:rPr lang="uk-UA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П'єром</a:t>
            </a:r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Кюрі , теоретично </a:t>
            </a:r>
            <a:r>
              <a:rPr lang="uk-UA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показавшим</a:t>
            </a:r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що в кристалах з певною симетрією можуть одночасно існувати магнітне і електричне упорядкування.</a:t>
            </a:r>
          </a:p>
          <a:p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Експериментально такі сполуки були виявлені в середині XX століття і названі </a:t>
            </a:r>
            <a:r>
              <a:rPr lang="uk-UA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сегнетомагнетиками</a:t>
            </a:r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У 1958 році група фізиків виявила ряд </a:t>
            </a:r>
            <a:r>
              <a:rPr lang="uk-UA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сегнетоелектриків</a:t>
            </a:r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зі структурою </a:t>
            </a:r>
            <a:r>
              <a:rPr lang="uk-UA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перовскіту</a:t>
            </a:r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і значним вмістом іонів заліза. Остання обставина дала підставу сподіватися, що ці сполуки можуть бути одночасно </a:t>
            </a:r>
            <a:r>
              <a:rPr lang="uk-UA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сегнетоелектриками</a:t>
            </a:r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і </a:t>
            </a:r>
            <a:r>
              <a:rPr lang="uk-UA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феро</a:t>
            </a:r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uk-UA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антиферро</a:t>
            </a:r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)магнетиками. У 1961 році був отриманий перший зразок полікристала </a:t>
            </a:r>
            <a:r>
              <a:rPr lang="uk-UA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Pb</a:t>
            </a:r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(Fe2 / 3W1 / 3) O3, </a:t>
            </a:r>
            <a:r>
              <a:rPr lang="uk-UA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поєднавший</a:t>
            </a:r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 собі </a:t>
            </a:r>
            <a:r>
              <a:rPr lang="uk-UA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сегнетоелектричні</a:t>
            </a:r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і антиферомагнітні упорядкування. Назва «</a:t>
            </a:r>
            <a:r>
              <a:rPr lang="uk-UA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мультіфероїки</a:t>
            </a:r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 закріпилося після оглядової статті Ганса Шмідта з відповідною назвою. Варто зауважити, що якщо термін «</a:t>
            </a:r>
            <a:r>
              <a:rPr lang="uk-UA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сегнетомагнетик</a:t>
            </a:r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 означав існування </a:t>
            </a:r>
            <a:r>
              <a:rPr lang="uk-UA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феро</a:t>
            </a:r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uk-UA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антиферро-</a:t>
            </a:r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магнітного і </a:t>
            </a:r>
            <a:r>
              <a:rPr lang="uk-UA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сегнетоелектричного</a:t>
            </a:r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порядку, то термін «</a:t>
            </a:r>
            <a:r>
              <a:rPr lang="uk-UA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мультифероїк</a:t>
            </a:r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», в принципі, більш загальний і позначає існування будь-яких двох «</a:t>
            </a:r>
            <a:r>
              <a:rPr lang="uk-UA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феро</a:t>
            </a:r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 упорядкувань (наприклад, </a:t>
            </a:r>
            <a:r>
              <a:rPr lang="uk-UA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сегнетоеластичність</a:t>
            </a:r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Однак найчастіше поняття «</a:t>
            </a:r>
            <a:r>
              <a:rPr lang="uk-UA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мультіфероїки</a:t>
            </a:r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 вживається в більш вузькому сенсі, тотожній значення терміну «</a:t>
            </a:r>
            <a:r>
              <a:rPr lang="uk-UA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сегнетомагнетик</a:t>
            </a:r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».</a:t>
            </a:r>
          </a:p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F1C91D-DDD0-4468-B3EE-7E2200207BFF}" type="slidenum">
              <a:rPr lang="uk-UA" smtClean="0"/>
              <a:t>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686534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Феромагнетизм - поява спонтанної намагніченості при температурі нижче температури Кюрі  внаслідок упорядкування магнітних моментів, при якому велика їх частина паралельна один одному. Речовини, в яких виникає феромагнітна впорядкування магнітних моментів, називаються феромагнетиками.</a:t>
            </a:r>
          </a:p>
          <a:p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Такі речовини розрізняють на</a:t>
            </a:r>
          </a:p>
          <a:p>
            <a:pPr lvl="0"/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Феромагнетики  — речовини, елементарні структурні складові яких (атоми, іони ядра або колективізовані електрони) мають власні магнітні моменти, спонтанно орієнтовані паралельно один до одного або складнішим чином, внаслідок чого утворюються </a:t>
            </a:r>
            <a:r>
              <a:rPr lang="uk-UA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макрообласті</a:t>
            </a:r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(домени) з відмінним від нуля сумарним магнітним моментом</a:t>
            </a:r>
            <a:r>
              <a:rPr lang="uk-UA" sz="1200" u="sng" kern="1200" baseline="30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[1]</a:t>
            </a:r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Феромагнетизм виникає в речовинах, у яких як наслідок </a:t>
            </a:r>
            <a:r>
              <a:rPr lang="uk-UA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 tooltip="Обмінна взаємодія"/>
              </a:rPr>
              <a:t>обмінної взаємодії</a:t>
            </a:r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</a:t>
            </a:r>
            <a:r>
              <a:rPr lang="uk-UA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5" tooltip="Спін"/>
              </a:rPr>
              <a:t>спінам</a:t>
            </a:r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електронів вигідно орієнтуватися паралельно. В результаті такої узгодженої орієнтації спінів виникає макроскопічний </a:t>
            </a:r>
            <a:r>
              <a:rPr lang="uk-UA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6" tooltip="Магнітний момент"/>
              </a:rPr>
              <a:t>магнітний момент</a:t>
            </a:r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який може існувати навіть без зовнішнього </a:t>
            </a:r>
            <a:r>
              <a:rPr lang="uk-UA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7" tooltip="Магнітне поле"/>
              </a:rPr>
              <a:t>магнітного поля</a:t>
            </a:r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При температурі, яка перевищує певну критичну (</a:t>
            </a:r>
            <a:r>
              <a:rPr lang="uk-UA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8" tooltip="Температура Кюрі"/>
              </a:rPr>
              <a:t>температура Кюрі</a:t>
            </a:r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), зумовлене тепловим рухом хаотичне </a:t>
            </a:r>
            <a:r>
              <a:rPr lang="uk-UA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розупорядкування</a:t>
            </a:r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бере гору над обмінною взаємодією й феромагнетик переходить в парамагнітний стан.</a:t>
            </a:r>
          </a:p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F1C91D-DDD0-4468-B3EE-7E2200207BFF}" type="slidenum">
              <a:rPr lang="uk-UA" smtClean="0"/>
              <a:t>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771750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Як відомо, </a:t>
            </a:r>
            <a:r>
              <a:rPr lang="uk-UA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фероелектрики</a:t>
            </a:r>
            <a:r>
              <a:rPr lang="uk-UA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це речовини, що володіють в певному інтервалі температур спонтанною поляризацією. Під дією зовнішнього електричного поля, пружних напружень, або при зміні температури в </a:t>
            </a:r>
            <a:r>
              <a:rPr lang="uk-UA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сегнетоелектриках</a:t>
            </a:r>
            <a:r>
              <a:rPr lang="uk-UA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змінюються величина і напрямок спонтанної поляризації.</a:t>
            </a:r>
          </a:p>
          <a:p>
            <a:r>
              <a:rPr lang="uk-UA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Структура </a:t>
            </a:r>
            <a:r>
              <a:rPr lang="uk-UA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сегнетоелектрнка</a:t>
            </a:r>
            <a:r>
              <a:rPr lang="uk-UA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характеризується наявністю доменів-областей з односпрямованої поляризацією в межах одного домену. Сумарна поляризація зразка при цьому може бути дорівнює нулю. Доменна структура залежить від симетрії кристалів і часто пов'язана з природою і характером розподілу їх дефектів.</a:t>
            </a:r>
          </a:p>
          <a:p>
            <a:r>
              <a:rPr lang="uk-UA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Дія зовнішнього електричного поля високої напруженості призводить до різкого зростання поляризації, зумовленого орієнтацією доменів переважно по полю. Процес орієнтації зазвичай супроводжується зміною кристалічної структури </a:t>
            </a:r>
            <a:r>
              <a:rPr lang="uk-UA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сегнетоелектрнка</a:t>
            </a:r>
            <a:r>
              <a:rPr lang="uk-UA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причому енергетичний бар'єр відносно невеликий. Зростання поляризації призводить до зміни величини діелектричної проникності с, теплоємності, коефіцієнта термічного розширення і інших властивостей речовини Залежність поляризації в </a:t>
            </a:r>
            <a:r>
              <a:rPr lang="uk-UA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сегнетоелектриках</a:t>
            </a:r>
            <a:r>
              <a:rPr lang="uk-UA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від напруженості електричного поля нелінійна і має вигляд петлі гістерезису.</a:t>
            </a:r>
            <a:endParaRPr lang="uk-UA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F1C91D-DDD0-4468-B3EE-7E2200207BFF}" type="slidenum">
              <a:rPr lang="uk-UA" smtClean="0"/>
              <a:t>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586671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фероеластики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-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кристалічні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речовини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в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яких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при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зниженні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температури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виникає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спонтанна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деформація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кристалічної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решітки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відносно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початкової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uk-UA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Спонтанна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деформація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є результатом структурного фазового переходу з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більш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симетричної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параеластичної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в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менш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симетричну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сегнетоеластічну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фазу.</a:t>
            </a:r>
            <a:endParaRPr lang="uk-UA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F1C91D-DDD0-4468-B3EE-7E2200207BFF}" type="slidenum">
              <a:rPr lang="uk-UA" smtClean="0"/>
              <a:t>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268177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останнє десятиліття спостерігається значне зростання інтересу до матеріалів, в яких проявляється взаємозв'язок магнітних і електричних властивостей [1 14]. Результати досліджень, що почалися відразу після відкриття перших </a:t>
            </a:r>
            <a:r>
              <a:rPr lang="uk-UA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магнітоелектрнков</a:t>
            </a:r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відображені в </a:t>
            </a:r>
            <a:r>
              <a:rPr lang="uk-UA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ран¬ніх</a:t>
            </a:r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оглядах і монографіях [15-19]. Аж до початку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XXI </a:t>
            </a:r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століття </a:t>
            </a:r>
            <a:r>
              <a:rPr lang="uk-UA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магнітоелектрікі</a:t>
            </a:r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і </a:t>
            </a:r>
            <a:r>
              <a:rPr lang="uk-UA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мультіферроікі</a:t>
            </a:r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представляли інтерес для порівняно вузького кола фахівців, так як малі величини </a:t>
            </a:r>
            <a:r>
              <a:rPr lang="uk-UA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магнітоелектрі¬ческіх</a:t>
            </a:r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(МЕ) ефектів і низькі температури, при яких вони виявлялися, не дозволяли говорити про практичне застосування цих ефектів. </a:t>
            </a:r>
            <a:r>
              <a:rPr lang="uk-UA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Наблюдаю¬щійся</a:t>
            </a:r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 останні роки сплеск дослідницької активності в цій області (рис. 1) пов'язаний з відкриттям матеріалів, які при кімнатних температурах і помірних магнітних полях виявляють </a:t>
            </a:r>
            <a:r>
              <a:rPr lang="uk-UA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МЕ-властивості</a:t>
            </a:r>
            <a:r>
              <a:rPr lang="uk-U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..</a:t>
            </a:r>
          </a:p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F1C91D-DDD0-4468-B3EE-7E2200207BFF}" type="slidenum">
              <a:rPr lang="uk-UA" smtClean="0"/>
              <a:t>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253600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Співіснування </a:t>
            </a:r>
            <a:r>
              <a:rPr lang="uk-UA" dirty="0" err="1" smtClean="0"/>
              <a:t>ферелектричної</a:t>
            </a:r>
            <a:r>
              <a:rPr lang="uk-UA" dirty="0" smtClean="0"/>
              <a:t> поляризації і магнітного впорядкування можливо тільки в матеріалах з порушеною просторовою і часової інверсією. Це значно обмежує число груп симетрії </a:t>
            </a:r>
            <a:r>
              <a:rPr lang="uk-UA" dirty="0" err="1" smtClean="0"/>
              <a:t>мультіфероїків</a:t>
            </a:r>
            <a:endParaRPr lang="uk-UA" dirty="0" smtClean="0"/>
          </a:p>
          <a:p>
            <a:r>
              <a:rPr lang="uk-UA" dirty="0" err="1" smtClean="0"/>
              <a:t>Крімтого</a:t>
            </a:r>
            <a:r>
              <a:rPr lang="uk-UA" dirty="0" smtClean="0"/>
              <a:t> традиційні сегнетоелектрики містять іони перехідних металів з порожніми </a:t>
            </a:r>
            <a:r>
              <a:rPr lang="en-US" dirty="0" smtClean="0"/>
              <a:t>d-</a:t>
            </a:r>
            <a:r>
              <a:rPr lang="uk-UA" dirty="0" smtClean="0"/>
              <a:t>оболонками (як </a:t>
            </a:r>
            <a:r>
              <a:rPr lang="en-US" dirty="0" smtClean="0"/>
              <a:t>Ti4 + </a:t>
            </a:r>
            <a:r>
              <a:rPr lang="uk-UA" dirty="0" smtClean="0"/>
              <a:t>в </a:t>
            </a:r>
            <a:r>
              <a:rPr lang="en-US" dirty="0" smtClean="0"/>
              <a:t>BaTiO3). </a:t>
            </a:r>
            <a:r>
              <a:rPr lang="uk-UA" dirty="0" smtClean="0"/>
              <a:t>Порожні «</a:t>
            </a:r>
            <a:r>
              <a:rPr lang="en-US" dirty="0" smtClean="0"/>
              <a:t>d-0» </a:t>
            </a:r>
            <a:r>
              <a:rPr lang="uk-UA" dirty="0" smtClean="0"/>
              <a:t>стану використовуються для створення сильної ковалентного зв'язку з навколишніми іонами кисню. При низьких температурах </a:t>
            </a:r>
            <a:r>
              <a:rPr lang="uk-UA" dirty="0" err="1" smtClean="0"/>
              <a:t>йону</a:t>
            </a:r>
            <a:r>
              <a:rPr lang="uk-UA" dirty="0" smtClean="0"/>
              <a:t> перехідного металу виявляється більш вигідним зрушити з центру октаедра до одного з </a:t>
            </a:r>
            <a:r>
              <a:rPr lang="uk-UA" dirty="0" err="1" smtClean="0"/>
              <a:t>кислородов</a:t>
            </a:r>
            <a:r>
              <a:rPr lang="uk-UA" dirty="0" smtClean="0"/>
              <a:t> і утворити з ним сильну зв'язок, ніж підтримувати слабку зв'язок з усіма кисню одночасно. За рахунок цього зміщення і виникає </a:t>
            </a:r>
            <a:r>
              <a:rPr lang="uk-UA" dirty="0" err="1" smtClean="0"/>
              <a:t>сегнетоелектричних</a:t>
            </a:r>
            <a:r>
              <a:rPr lang="uk-UA" dirty="0" smtClean="0"/>
              <a:t> впорядкування. Для появи же магнетизму потрібно, щоб на </a:t>
            </a:r>
            <a:r>
              <a:rPr lang="en-US" dirty="0" smtClean="0"/>
              <a:t>d-</a:t>
            </a:r>
            <a:r>
              <a:rPr lang="uk-UA" dirty="0" smtClean="0"/>
              <a:t>оболонках перебували неспарені електрони.</a:t>
            </a:r>
          </a:p>
          <a:p>
            <a:r>
              <a:rPr lang="uk-UA" dirty="0" smtClean="0"/>
              <a:t>Однак дане обмеження не розповсюджується на речовини, в яких електрична поляризація обумовлена </a:t>
            </a:r>
            <a:r>
              <a:rPr lang="uk-UA" dirty="0" err="1" smtClean="0"/>
              <a:t>​​порушенням</a:t>
            </a:r>
            <a:r>
              <a:rPr lang="uk-UA" dirty="0" smtClean="0"/>
              <a:t> </a:t>
            </a:r>
            <a:r>
              <a:rPr lang="uk-UA" dirty="0" err="1" smtClean="0"/>
              <a:t>Р-парності</a:t>
            </a:r>
            <a:r>
              <a:rPr lang="uk-UA" dirty="0" smtClean="0"/>
              <a:t> в магнітній підсистемі. У таких </a:t>
            </a:r>
            <a:r>
              <a:rPr lang="uk-UA" dirty="0" err="1" smtClean="0"/>
              <a:t>сегнетоелектриках</a:t>
            </a:r>
            <a:r>
              <a:rPr lang="uk-UA" dirty="0" smtClean="0"/>
              <a:t> електрична поляризація не просто співіснує з магнітним упорядкуванням, а й породжується їм, а температура </a:t>
            </a:r>
            <a:r>
              <a:rPr lang="uk-UA" dirty="0" err="1" smtClean="0"/>
              <a:t>сегнетоелектричного</a:t>
            </a:r>
            <a:r>
              <a:rPr lang="uk-UA" dirty="0" smtClean="0"/>
              <a:t> упорядкування лежить нижче температури магнітного впорядкування або збігається з нею. Сегнетоелектрики з </a:t>
            </a:r>
            <a:r>
              <a:rPr lang="uk-UA" dirty="0" err="1" smtClean="0"/>
              <a:t>магнітоіндукованою</a:t>
            </a:r>
            <a:r>
              <a:rPr lang="uk-UA" dirty="0" smtClean="0"/>
              <a:t> </a:t>
            </a:r>
            <a:r>
              <a:rPr lang="uk-UA" dirty="0" err="1" smtClean="0"/>
              <a:t>полярізацією</a:t>
            </a:r>
            <a:r>
              <a:rPr lang="uk-UA" dirty="0" smtClean="0"/>
              <a:t> називають також </a:t>
            </a:r>
            <a:r>
              <a:rPr lang="uk-UA" dirty="0" err="1" smtClean="0"/>
              <a:t>мультифроїками</a:t>
            </a:r>
            <a:r>
              <a:rPr lang="uk-UA" dirty="0" smtClean="0"/>
              <a:t> другого роду [1 + 1], на відміну від історично </a:t>
            </a:r>
            <a:r>
              <a:rPr lang="uk-UA" dirty="0" err="1" smtClean="0"/>
              <a:t>передувавших</a:t>
            </a:r>
            <a:r>
              <a:rPr lang="uk-UA" dirty="0" smtClean="0"/>
              <a:t> їм </a:t>
            </a:r>
            <a:r>
              <a:rPr lang="uk-UA" dirty="0" err="1" smtClean="0"/>
              <a:t>мультифероїків</a:t>
            </a:r>
            <a:r>
              <a:rPr lang="uk-UA" dirty="0" smtClean="0"/>
              <a:t> першого роду, у яких температура </a:t>
            </a:r>
            <a:r>
              <a:rPr lang="uk-UA" dirty="0" err="1" smtClean="0"/>
              <a:t>сегнетоелектричного</a:t>
            </a:r>
            <a:r>
              <a:rPr lang="uk-UA" dirty="0" smtClean="0"/>
              <a:t> упорядкування перевищує температуру магнітного (до таких належать, наприклад, перші синтезовані </a:t>
            </a:r>
            <a:r>
              <a:rPr lang="uk-UA" dirty="0" err="1" smtClean="0"/>
              <a:t>сегнетомагнетики</a:t>
            </a:r>
            <a:r>
              <a:rPr lang="uk-UA" dirty="0" smtClean="0"/>
              <a:t>. В тому числі монокристали В</a:t>
            </a:r>
            <a:r>
              <a:rPr lang="en-US" dirty="0" err="1" smtClean="0"/>
              <a:t>iF</a:t>
            </a:r>
            <a:r>
              <a:rPr lang="uk-UA" dirty="0" err="1" smtClean="0"/>
              <a:t>еОз</a:t>
            </a:r>
            <a:r>
              <a:rPr lang="uk-UA" dirty="0" smtClean="0"/>
              <a:t>.</a:t>
            </a:r>
          </a:p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F1C91D-DDD0-4468-B3EE-7E2200207BFF}" type="slidenum">
              <a:rPr lang="uk-UA" smtClean="0"/>
              <a:t>8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007979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Зв'язок між магнітним і електричним впорядкованості </a:t>
            </a:r>
          </a:p>
          <a:p>
            <a:r>
              <a:rPr lang="uk-UA" dirty="0" smtClean="0"/>
              <a:t>У </a:t>
            </a:r>
            <a:r>
              <a:rPr lang="uk-UA" dirty="0" err="1" smtClean="0"/>
              <a:t>мультіферроіках</a:t>
            </a:r>
            <a:r>
              <a:rPr lang="uk-UA" dirty="0" smtClean="0"/>
              <a:t>, крім властивостей, характерних для кожного типу впорядкування окремо (спонтанна намагніченість, магнітострикція, спонтанна поляризація і п'єзоелектричний ефект) присутні властивості, пов'язані із взаємодією електричної і магнітної підсистем: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dirty="0" err="1" smtClean="0"/>
              <a:t>-Магнітоелектричний</a:t>
            </a:r>
            <a:r>
              <a:rPr lang="uk-UA" dirty="0" smtClean="0"/>
              <a:t> ефект (або </a:t>
            </a:r>
            <a:r>
              <a:rPr lang="uk-UA" dirty="0" smtClean="0"/>
              <a:t>Лінійний магнітоелектричний</a:t>
            </a:r>
            <a:r>
              <a:rPr lang="uk-UA" baseline="0" dirty="0" smtClean="0"/>
              <a:t> ефект</a:t>
            </a:r>
            <a:r>
              <a:rPr lang="uk-UA" dirty="0" smtClean="0"/>
              <a:t>) (ефект виникнення намагніченості</a:t>
            </a:r>
            <a:r>
              <a:rPr lang="uk-UA" baseline="0" dirty="0" smtClean="0"/>
              <a:t> електричним полем та </a:t>
            </a:r>
            <a:r>
              <a:rPr lang="uk-UA" baseline="0" dirty="0" err="1" smtClean="0"/>
              <a:t>винекнення</a:t>
            </a:r>
            <a:r>
              <a:rPr lang="uk-UA" baseline="0" dirty="0" smtClean="0"/>
              <a:t> електричної поляризації магнітним полем</a:t>
            </a:r>
            <a:r>
              <a:rPr lang="uk-UA" dirty="0" smtClean="0"/>
              <a:t>)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dirty="0" err="1" smtClean="0"/>
              <a:t>-Ефект</a:t>
            </a:r>
            <a:r>
              <a:rPr lang="uk-UA" dirty="0" smtClean="0"/>
              <a:t> магнітоелектричного контролю (перемикання спонтанної поляризації магнітним полем і спонтанної намагніченості електричним полем)</a:t>
            </a:r>
          </a:p>
          <a:p>
            <a:r>
              <a:rPr lang="uk-UA" dirty="0" err="1" smtClean="0"/>
              <a:t>-Магнітодіелектр</a:t>
            </a:r>
            <a:r>
              <a:rPr lang="ru-RU" dirty="0" smtClean="0"/>
              <a:t>и</a:t>
            </a:r>
            <a:r>
              <a:rPr lang="uk-UA" dirty="0" err="1" smtClean="0"/>
              <a:t>ческіе</a:t>
            </a:r>
            <a:r>
              <a:rPr lang="uk-UA" dirty="0" smtClean="0"/>
              <a:t> ефект або «</a:t>
            </a:r>
            <a:r>
              <a:rPr lang="uk-UA" dirty="0" err="1" smtClean="0"/>
              <a:t>магнітоємність</a:t>
            </a:r>
            <a:r>
              <a:rPr lang="uk-UA" dirty="0" smtClean="0"/>
              <a:t>» (зміна діелектричної постійної під дією магнітного поля).</a:t>
            </a:r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F1C91D-DDD0-4468-B3EE-7E2200207BFF}" type="slidenum">
              <a:rPr lang="uk-UA" smtClean="0"/>
              <a:t>9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83109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2FCEF-69B7-43E7-B0D0-2F7163DB4F1A}" type="datetime1">
              <a:rPr lang="ru-RU" smtClean="0"/>
              <a:t>09.06.2017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73825-A891-47E9-8EC2-78CA81E6C349}" type="datetime1">
              <a:rPr lang="ru-RU" smtClean="0"/>
              <a:t>09.06.2017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9F3AE-2897-423F-B2A5-8B440A71303F}" type="datetime1">
              <a:rPr lang="ru-RU" smtClean="0"/>
              <a:t>09.06.2017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782E4-3E18-47E6-AB63-6A0CA483DED2}" type="datetime1">
              <a:rPr lang="ru-RU" smtClean="0"/>
              <a:t>09.06.2017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D3A6E-C945-4E88-89D4-1FAEAC6436BC}" type="datetime1">
              <a:rPr lang="ru-RU" smtClean="0"/>
              <a:t>09.06.2017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6C430-F20E-46B0-8355-69E4A6F8C365}" type="datetime1">
              <a:rPr lang="ru-RU" smtClean="0"/>
              <a:t>09.06.2017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F2EE8-CFAC-4256-B565-8B6CB0870803}" type="datetime1">
              <a:rPr lang="ru-RU" smtClean="0"/>
              <a:t>09.06.2017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F699-E0B5-46E7-B26A-E9E2C38C7CB8}" type="datetime1">
              <a:rPr lang="ru-RU" smtClean="0"/>
              <a:t>09.06.2017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2CDC8-AFDC-4E08-A4DF-EA09CDD005D1}" type="datetime1">
              <a:rPr lang="ru-RU" smtClean="0"/>
              <a:t>09.06.2017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8E9D9-2B1F-4F13-803D-D8F649B363EB}" type="datetime1">
              <a:rPr lang="ru-RU" smtClean="0"/>
              <a:t>09.06.2017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B8F3B-9E6F-4A89-931F-A4CD4F956B29}" type="datetime1">
              <a:rPr lang="ru-RU" smtClean="0"/>
              <a:t>09.06.2017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46C14B67-0B3A-4585-9A64-8DC49D7F845C}" type="datetime1">
              <a:rPr lang="ru-RU" smtClean="0"/>
              <a:t>09.06.2017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-838200"/>
            <a:ext cx="7772400" cy="4267200"/>
          </a:xfrm>
        </p:spPr>
        <p:txBody>
          <a:bodyPr/>
          <a:lstStyle/>
          <a:p>
            <a:r>
              <a:rPr lang="uk-UA" sz="6600" dirty="0" err="1" smtClean="0"/>
              <a:t>Мультифероїки</a:t>
            </a:r>
            <a:endParaRPr lang="uk-UA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4658072"/>
            <a:ext cx="6400800" cy="1219200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uk-UA" dirty="0" smtClean="0"/>
              <a:t>Підготував</a:t>
            </a:r>
            <a:r>
              <a:rPr lang="en-US" dirty="0" smtClean="0"/>
              <a:t>:</a:t>
            </a:r>
          </a:p>
          <a:p>
            <a:pPr algn="r"/>
            <a:r>
              <a:rPr lang="uk-UA" dirty="0" err="1" smtClean="0"/>
              <a:t>Гриндій</a:t>
            </a:r>
            <a:r>
              <a:rPr lang="uk-UA" dirty="0" smtClean="0"/>
              <a:t> Роман</a:t>
            </a:r>
          </a:p>
          <a:p>
            <a:pPr algn="r"/>
            <a:r>
              <a:rPr lang="uk-UA" dirty="0" smtClean="0"/>
              <a:t>ПОМ</a:t>
            </a:r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791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531440"/>
            <a:ext cx="8229600" cy="1600200"/>
          </a:xfrm>
        </p:spPr>
        <p:txBody>
          <a:bodyPr/>
          <a:lstStyle/>
          <a:p>
            <a:r>
              <a:rPr lang="uk-UA" sz="3600" dirty="0" smtClean="0"/>
              <a:t>Магнітоелектричний ефект</a:t>
            </a:r>
            <a:endParaRPr lang="uk-UA" sz="3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10</a:t>
            </a:fld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16832"/>
            <a:ext cx="7992888" cy="2706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89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200" dirty="0" smtClean="0"/>
              <a:t>Механізм </a:t>
            </a:r>
            <a:r>
              <a:rPr lang="uk-UA" sz="3200" dirty="0" err="1" smtClean="0"/>
              <a:t>виикнення</a:t>
            </a:r>
            <a:r>
              <a:rPr lang="uk-UA" sz="3200" dirty="0" smtClean="0"/>
              <a:t> </a:t>
            </a:r>
            <a:r>
              <a:rPr lang="uk-UA" sz="3200" dirty="0" err="1" smtClean="0"/>
              <a:t>магнітоіндукованої</a:t>
            </a:r>
            <a:r>
              <a:rPr lang="uk-UA" sz="3200" dirty="0" smtClean="0"/>
              <a:t> електричної поляризації</a:t>
            </a:r>
            <a:endParaRPr lang="uk-UA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11</a:t>
            </a:fld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379" y="2728913"/>
            <a:ext cx="8843125" cy="1708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0685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Домени</a:t>
            </a:r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12</a:t>
            </a:fld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331" y="2341240"/>
            <a:ext cx="7913117" cy="3103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9349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531440"/>
            <a:ext cx="8229600" cy="1600200"/>
          </a:xfrm>
        </p:spPr>
        <p:txBody>
          <a:bodyPr/>
          <a:lstStyle/>
          <a:p>
            <a:r>
              <a:rPr lang="uk-UA" dirty="0" smtClean="0"/>
              <a:t>Практичне застосування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365104"/>
            <a:ext cx="8229600" cy="4525963"/>
          </a:xfrm>
        </p:spPr>
        <p:txBody>
          <a:bodyPr>
            <a:normAutofit/>
          </a:bodyPr>
          <a:lstStyle/>
          <a:p>
            <a:r>
              <a:rPr lang="uk-UA" sz="3200" dirty="0" smtClean="0"/>
              <a:t>Сенсори</a:t>
            </a:r>
          </a:p>
          <a:p>
            <a:r>
              <a:rPr lang="uk-UA" sz="3200" dirty="0" smtClean="0"/>
              <a:t>Ємнісні електромагніти</a:t>
            </a:r>
          </a:p>
          <a:p>
            <a:r>
              <a:rPr lang="uk-UA" sz="3200" dirty="0" smtClean="0"/>
              <a:t>Магнітна </a:t>
            </a:r>
            <a:r>
              <a:rPr lang="uk-UA" sz="3200" dirty="0" err="1" smtClean="0"/>
              <a:t>пам</a:t>
            </a:r>
            <a:r>
              <a:rPr lang="en-US" sz="3200" dirty="0" smtClean="0"/>
              <a:t>`</a:t>
            </a:r>
            <a:r>
              <a:rPr lang="uk-UA" sz="3200" dirty="0" smtClean="0"/>
              <a:t>ять </a:t>
            </a:r>
          </a:p>
          <a:p>
            <a:r>
              <a:rPr lang="uk-UA" sz="3200" dirty="0" smtClean="0"/>
              <a:t>НВЧ фільтри</a:t>
            </a:r>
            <a:endParaRPr lang="uk-UA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13</a:t>
            </a:fld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1511" y="1241740"/>
            <a:ext cx="3418681" cy="2907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4368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900808"/>
            <a:ext cx="8229600" cy="1600200"/>
          </a:xfrm>
        </p:spPr>
        <p:txBody>
          <a:bodyPr/>
          <a:lstStyle/>
          <a:p>
            <a:r>
              <a:rPr lang="uk-UA" dirty="0" smtClean="0"/>
              <a:t>Дякую за увагу</a:t>
            </a:r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949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Blik\Downloads\multiferroic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697023"/>
            <a:ext cx="5162376" cy="5252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610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747464"/>
            <a:ext cx="9144000" cy="1600200"/>
          </a:xfrm>
        </p:spPr>
        <p:txBody>
          <a:bodyPr>
            <a:normAutofit/>
          </a:bodyPr>
          <a:lstStyle/>
          <a:p>
            <a:r>
              <a:rPr lang="ru-RU" sz="4400" b="1" dirty="0" err="1" smtClean="0"/>
              <a:t>Мультифероїки</a:t>
            </a:r>
            <a:r>
              <a:rPr lang="ru-RU" sz="4400" b="1" dirty="0" smtClean="0"/>
              <a:t>. </a:t>
            </a:r>
            <a:r>
              <a:rPr lang="ru-RU" sz="4400" b="1" dirty="0" err="1" smtClean="0"/>
              <a:t>Історія</a:t>
            </a:r>
            <a:endParaRPr lang="ru-RU" sz="44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14348" y="1124744"/>
            <a:ext cx="1600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642910" y="3356992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П’єр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ru-RU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Кюрі</a:t>
            </a:r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28861" y="1124744"/>
            <a:ext cx="61176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Першим </a:t>
            </a:r>
            <a:r>
              <a:rPr lang="ru-RU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відкритим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ru-RU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феромагнітним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ru-RU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сегнетоелектричним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ru-RU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матеріалом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є </a:t>
            </a:r>
            <a:r>
              <a:rPr lang="ru-RU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нікель-йодний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борацит Ni</a:t>
            </a:r>
            <a:r>
              <a:rPr lang="ru-RU" sz="2400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3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B</a:t>
            </a:r>
            <a:r>
              <a:rPr lang="ru-RU" sz="2400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7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O</a:t>
            </a:r>
            <a:r>
              <a:rPr lang="ru-RU" sz="2400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13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I.</a:t>
            </a:r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56285" y="2420888"/>
            <a:ext cx="59293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Перший </a:t>
            </a:r>
            <a:r>
              <a:rPr lang="ru-RU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штучний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ru-RU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феромагнітний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ru-RU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сегнетоелектрик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(1-x)</a:t>
            </a:r>
            <a:r>
              <a:rPr lang="ru-RU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Pb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(Fe</a:t>
            </a:r>
            <a:r>
              <a:rPr lang="ru-RU" sz="2400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2/3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W</a:t>
            </a:r>
            <a:r>
              <a:rPr lang="ru-RU" sz="2400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1/3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)O</a:t>
            </a:r>
            <a:r>
              <a:rPr lang="ru-RU" sz="2400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3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-xPb(Mg</a:t>
            </a:r>
            <a:r>
              <a:rPr lang="ru-RU" sz="2400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1/2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W</a:t>
            </a:r>
            <a:r>
              <a:rPr lang="ru-RU" sz="2400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1/2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)O</a:t>
            </a:r>
            <a:r>
              <a:rPr lang="ru-RU" sz="2400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3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14348" y="3789040"/>
            <a:ext cx="81439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Приклад: 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Pb</a:t>
            </a:r>
            <a:r>
              <a:rPr lang="ru-RU" sz="2400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2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(</a:t>
            </a:r>
            <a:r>
              <a:rPr lang="ru-RU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CoW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)O</a:t>
            </a:r>
            <a:r>
              <a:rPr lang="ru-RU" sz="2400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6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- </a:t>
            </a:r>
            <a:r>
              <a:rPr lang="ru-RU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сегнетоелектрик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і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ru-RU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феромагнетик</a:t>
            </a:r>
            <a:endParaRPr lang="ru-RU" sz="2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Pb</a:t>
            </a:r>
            <a:r>
              <a:rPr lang="ru-RU" sz="2400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2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(</a:t>
            </a:r>
            <a:r>
              <a:rPr lang="ru-RU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FeNb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)O</a:t>
            </a:r>
            <a:r>
              <a:rPr lang="ru-RU" sz="2400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6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и Pb</a:t>
            </a:r>
            <a:r>
              <a:rPr lang="ru-RU" sz="2400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2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(</a:t>
            </a:r>
            <a:r>
              <a:rPr lang="ru-RU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MnNb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)O</a:t>
            </a:r>
            <a:r>
              <a:rPr lang="ru-RU" sz="2400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6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, - </a:t>
            </a:r>
            <a:r>
              <a:rPr lang="ru-RU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сегнетоелектрики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, 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і </a:t>
            </a:r>
            <a:r>
              <a:rPr lang="ru-RU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антиферомагнетики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683568" y="5445224"/>
            <a:ext cx="65008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Природні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dirty="0" err="1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мультифероїки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конголіт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Fe</a:t>
            </a:r>
            <a:r>
              <a:rPr kumimoji="0" lang="ru-RU" sz="2400" b="0" i="0" u="none" strike="noStrike" cap="none" normalizeH="0" baseline="-2500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B</a:t>
            </a:r>
            <a:r>
              <a:rPr kumimoji="0" lang="ru-RU" sz="2400" b="0" i="0" u="none" strike="noStrike" cap="none" normalizeH="0" baseline="-2500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7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O</a:t>
            </a:r>
            <a:r>
              <a:rPr kumimoji="0" lang="ru-RU" sz="2400" b="0" i="0" u="none" strike="noStrike" cap="none" normalizeH="0" baseline="-2500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13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Cl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і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чамберсит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М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n</a:t>
            </a:r>
            <a:r>
              <a:rPr kumimoji="0" lang="en-US" sz="2400" b="0" i="0" u="none" strike="noStrike" cap="none" normalizeH="0" baseline="-2500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sz="2400" b="0" i="0" u="none" strike="noStrike" cap="none" normalizeH="0" baseline="-2500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7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О</a:t>
            </a:r>
            <a:r>
              <a:rPr kumimoji="0" lang="ru-RU" sz="2400" b="0" i="0" u="none" strike="noStrike" cap="none" normalizeH="0" baseline="-2500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13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l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768" y="5000636"/>
            <a:ext cx="1402783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8773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315416"/>
            <a:ext cx="8229600" cy="1600200"/>
          </a:xfrm>
        </p:spPr>
        <p:txBody>
          <a:bodyPr>
            <a:normAutofit/>
          </a:bodyPr>
          <a:lstStyle/>
          <a:p>
            <a:r>
              <a:rPr lang="ru-RU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Феромагнетики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1748240"/>
            <a:ext cx="8229600" cy="412903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uk-UA" dirty="0"/>
              <a:t>Феромагнетизм - поява спонтанної намагніченості при температурі нижче температури Кюрі  внаслідок упорядкування магнітних моментів, при якому велика їх частина паралельна один одному. Речовини, в яких виникає феромагнітна впорядкування магнітних моментів, називаються феромагнетиками</a:t>
            </a:r>
            <a:r>
              <a:rPr lang="uk-UA" dirty="0" smtClean="0"/>
              <a:t>.</a:t>
            </a:r>
            <a:endParaRPr lang="uk-UA" dirty="0"/>
          </a:p>
          <a:p>
            <a:pPr marL="0" indent="355600">
              <a:buNone/>
            </a:pPr>
            <a:endParaRPr lang="ru-RU" dirty="0" smtClean="0"/>
          </a:p>
          <a:p>
            <a:pPr marL="0" indent="355600"/>
            <a:r>
              <a:rPr lang="ru-RU" dirty="0" err="1" smtClean="0"/>
              <a:t>Феромагнетики</a:t>
            </a:r>
            <a:endParaRPr lang="ru-RU" dirty="0" smtClean="0"/>
          </a:p>
          <a:p>
            <a:pPr marL="0" indent="355600"/>
            <a:r>
              <a:rPr lang="ru-RU" dirty="0" err="1" smtClean="0"/>
              <a:t>Антиферомагнетики</a:t>
            </a:r>
            <a:endParaRPr lang="ru-RU" dirty="0" smtClean="0"/>
          </a:p>
          <a:p>
            <a:pPr marL="0" indent="355600"/>
            <a:r>
              <a:rPr lang="ru-RU" dirty="0" err="1" smtClean="0"/>
              <a:t>Феримагнетики</a:t>
            </a:r>
            <a:endParaRPr lang="ru-RU" dirty="0" smtClean="0"/>
          </a:p>
          <a:p>
            <a:pPr marL="0" indent="355600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373550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87424"/>
            <a:ext cx="9144000" cy="1600200"/>
          </a:xfrm>
        </p:spPr>
        <p:txBody>
          <a:bodyPr>
            <a:normAutofit/>
          </a:bodyPr>
          <a:lstStyle/>
          <a:p>
            <a:r>
              <a:rPr lang="ru-RU" sz="4000" b="1" dirty="0" err="1" smtClean="0"/>
              <a:t>Фероелектрики</a:t>
            </a:r>
            <a:r>
              <a:rPr lang="ru-RU" sz="4000" b="1" dirty="0" smtClean="0"/>
              <a:t> </a:t>
            </a:r>
            <a:endParaRPr lang="ru-RU" sz="40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err="1"/>
              <a:t>Речовини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володіють</a:t>
            </a:r>
            <a:r>
              <a:rPr lang="ru-RU" dirty="0"/>
              <a:t> </a:t>
            </a:r>
            <a:r>
              <a:rPr lang="ru-RU" dirty="0" err="1"/>
              <a:t>нижче</a:t>
            </a:r>
            <a:r>
              <a:rPr lang="ru-RU" dirty="0"/>
              <a:t> </a:t>
            </a:r>
            <a:r>
              <a:rPr lang="ru-RU" dirty="0" err="1"/>
              <a:t>деякої</a:t>
            </a:r>
            <a:r>
              <a:rPr lang="ru-RU" dirty="0"/>
              <a:t> </a:t>
            </a:r>
            <a:r>
              <a:rPr lang="ru-RU" dirty="0" err="1"/>
              <a:t>температури</a:t>
            </a:r>
            <a:r>
              <a:rPr lang="ru-RU" dirty="0"/>
              <a:t> </a:t>
            </a:r>
            <a:r>
              <a:rPr lang="ru-RU" dirty="0" err="1"/>
              <a:t>Тк</a:t>
            </a:r>
            <a:r>
              <a:rPr lang="ru-RU" dirty="0"/>
              <a:t> спонтанною </a:t>
            </a:r>
            <a:r>
              <a:rPr lang="ru-RU" dirty="0" err="1"/>
              <a:t>поляризацією</a:t>
            </a:r>
            <a:r>
              <a:rPr lang="ru-RU" dirty="0"/>
              <a:t>, </a:t>
            </a:r>
            <a:r>
              <a:rPr lang="ru-RU" dirty="0" err="1"/>
              <a:t>напрямок</a:t>
            </a:r>
            <a:r>
              <a:rPr lang="ru-RU" dirty="0"/>
              <a:t> </a:t>
            </a:r>
            <a:r>
              <a:rPr lang="ru-RU" dirty="0" err="1"/>
              <a:t>якої</a:t>
            </a:r>
            <a:r>
              <a:rPr lang="ru-RU" dirty="0"/>
              <a:t> </a:t>
            </a:r>
            <a:r>
              <a:rPr lang="ru-RU" dirty="0" err="1"/>
              <a:t>можна</a:t>
            </a:r>
            <a:r>
              <a:rPr lang="ru-RU" dirty="0"/>
              <a:t> </a:t>
            </a:r>
            <a:r>
              <a:rPr lang="ru-RU" dirty="0" err="1"/>
              <a:t>змінити</a:t>
            </a:r>
            <a:r>
              <a:rPr lang="ru-RU" dirty="0"/>
              <a:t>, </a:t>
            </a:r>
            <a:r>
              <a:rPr lang="ru-RU" dirty="0" err="1"/>
              <a:t>приклавши</a:t>
            </a:r>
            <a:r>
              <a:rPr lang="ru-RU" dirty="0"/>
              <a:t> </a:t>
            </a:r>
            <a:r>
              <a:rPr lang="ru-RU" dirty="0" err="1"/>
              <a:t>зовнішнє</a:t>
            </a:r>
            <a:r>
              <a:rPr lang="ru-RU" dirty="0"/>
              <a:t> </a:t>
            </a:r>
            <a:r>
              <a:rPr lang="ru-RU" dirty="0" err="1"/>
              <a:t>електричне</a:t>
            </a:r>
            <a:r>
              <a:rPr lang="ru-RU" dirty="0"/>
              <a:t> поле.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350790" y="3381756"/>
            <a:ext cx="424676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Перехід в </a:t>
            </a:r>
            <a:r>
              <a:rPr lang="uk-UA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параелектричний</a:t>
            </a:r>
            <a:r>
              <a:rPr lang="uk-UA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стан при підвищенні температури супроводжується різким зменшенням діелектричної проникності.</a:t>
            </a:r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3"/>
          <a:srcRect l="15860" r="30796"/>
          <a:stretch>
            <a:fillRect/>
          </a:stretch>
        </p:blipFill>
        <p:spPr bwMode="auto">
          <a:xfrm>
            <a:off x="539552" y="3302019"/>
            <a:ext cx="357190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6046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531440"/>
            <a:ext cx="8229600" cy="1600200"/>
          </a:xfrm>
        </p:spPr>
        <p:txBody>
          <a:bodyPr>
            <a:normAutofit/>
          </a:bodyPr>
          <a:lstStyle/>
          <a:p>
            <a:r>
              <a:rPr lang="ru-RU" sz="3600" b="1" dirty="0" err="1" smtClean="0"/>
              <a:t>Фер</a:t>
            </a:r>
            <a:r>
              <a:rPr lang="ru-RU" sz="3600" b="1" dirty="0" err="1" smtClean="0"/>
              <a:t>оеластики</a:t>
            </a:r>
            <a:endParaRPr lang="ru-RU" sz="36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8F47C-FC0E-455E-A732-A18442987E40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2300" dirty="0" err="1" smtClean="0"/>
              <a:t>Сегнетоеластики</a:t>
            </a:r>
            <a:r>
              <a:rPr lang="ru-RU" sz="2300" dirty="0" smtClean="0"/>
              <a:t>(</a:t>
            </a:r>
            <a:r>
              <a:rPr lang="ru-RU" sz="2300" dirty="0" err="1" smtClean="0"/>
              <a:t>фероеластики</a:t>
            </a:r>
            <a:r>
              <a:rPr lang="ru-RU" sz="2300" dirty="0" smtClean="0"/>
              <a:t>) </a:t>
            </a:r>
            <a:r>
              <a:rPr lang="ru-RU" sz="2300" dirty="0"/>
              <a:t>- </a:t>
            </a:r>
            <a:r>
              <a:rPr lang="ru-RU" sz="2300" dirty="0" err="1"/>
              <a:t>кристалічні</a:t>
            </a:r>
            <a:r>
              <a:rPr lang="ru-RU" sz="2300" dirty="0"/>
              <a:t> </a:t>
            </a:r>
            <a:r>
              <a:rPr lang="ru-RU" sz="2300" dirty="0" err="1"/>
              <a:t>речовини</a:t>
            </a:r>
            <a:r>
              <a:rPr lang="ru-RU" sz="2300" dirty="0"/>
              <a:t>, в </a:t>
            </a:r>
            <a:r>
              <a:rPr lang="ru-RU" sz="2300" dirty="0" err="1"/>
              <a:t>яких</a:t>
            </a:r>
            <a:r>
              <a:rPr lang="ru-RU" sz="2300" dirty="0"/>
              <a:t> при </a:t>
            </a:r>
            <a:r>
              <a:rPr lang="ru-RU" sz="2300" dirty="0" err="1"/>
              <a:t>зниженні</a:t>
            </a:r>
            <a:r>
              <a:rPr lang="ru-RU" sz="2300" dirty="0"/>
              <a:t> </a:t>
            </a:r>
            <a:r>
              <a:rPr lang="ru-RU" sz="2300" dirty="0" err="1"/>
              <a:t>температури</a:t>
            </a:r>
            <a:r>
              <a:rPr lang="ru-RU" sz="2300" dirty="0"/>
              <a:t> </a:t>
            </a:r>
            <a:r>
              <a:rPr lang="ru-RU" sz="2300" dirty="0" err="1"/>
              <a:t>виникає</a:t>
            </a:r>
            <a:r>
              <a:rPr lang="ru-RU" sz="2300" dirty="0"/>
              <a:t> спонтанна </a:t>
            </a:r>
            <a:r>
              <a:rPr lang="ru-RU" sz="2300" dirty="0" err="1"/>
              <a:t>деформація</a:t>
            </a:r>
            <a:r>
              <a:rPr lang="ru-RU" sz="2300" dirty="0"/>
              <a:t> </a:t>
            </a:r>
            <a:r>
              <a:rPr lang="ru-RU" sz="2300" dirty="0" err="1"/>
              <a:t>кристалічної</a:t>
            </a:r>
            <a:r>
              <a:rPr lang="ru-RU" sz="2300" dirty="0"/>
              <a:t> </a:t>
            </a:r>
            <a:r>
              <a:rPr lang="ru-RU" sz="2300" dirty="0" err="1"/>
              <a:t>решітки</a:t>
            </a:r>
            <a:r>
              <a:rPr lang="ru-RU" sz="2300" dirty="0"/>
              <a:t> </a:t>
            </a:r>
            <a:r>
              <a:rPr lang="ru-RU" sz="2300" dirty="0" err="1"/>
              <a:t>відносно</a:t>
            </a:r>
            <a:r>
              <a:rPr lang="ru-RU" sz="2300" dirty="0"/>
              <a:t> </a:t>
            </a:r>
            <a:r>
              <a:rPr lang="ru-RU" sz="2300" dirty="0" err="1"/>
              <a:t>початкової</a:t>
            </a:r>
            <a:r>
              <a:rPr lang="ru-RU" sz="2300" dirty="0" smtClean="0"/>
              <a:t>.</a:t>
            </a:r>
          </a:p>
          <a:p>
            <a:r>
              <a:rPr lang="ru-RU" sz="2300" dirty="0"/>
              <a:t>Спонтанна </a:t>
            </a:r>
            <a:r>
              <a:rPr lang="ru-RU" sz="2300" dirty="0" err="1"/>
              <a:t>деформація</a:t>
            </a:r>
            <a:r>
              <a:rPr lang="ru-RU" sz="2300" dirty="0"/>
              <a:t> є результатом структурного фазового переходу з </a:t>
            </a:r>
            <a:r>
              <a:rPr lang="ru-RU" sz="2300" dirty="0" err="1"/>
              <a:t>більш</a:t>
            </a:r>
            <a:r>
              <a:rPr lang="ru-RU" sz="2300" dirty="0"/>
              <a:t> </a:t>
            </a:r>
            <a:r>
              <a:rPr lang="ru-RU" sz="2300" dirty="0" err="1" smtClean="0"/>
              <a:t>симетричної</a:t>
            </a:r>
            <a:r>
              <a:rPr lang="ru-RU" sz="2300" dirty="0" smtClean="0"/>
              <a:t> </a:t>
            </a:r>
            <a:r>
              <a:rPr lang="ru-RU" sz="2300" dirty="0"/>
              <a:t>(</a:t>
            </a:r>
            <a:r>
              <a:rPr lang="ru-RU" sz="2300" dirty="0" err="1" smtClean="0"/>
              <a:t>параеластичної</a:t>
            </a:r>
            <a:r>
              <a:rPr lang="ru-RU" sz="2300" dirty="0" smtClean="0"/>
              <a:t>) </a:t>
            </a:r>
            <a:r>
              <a:rPr lang="ru-RU" sz="2300" dirty="0"/>
              <a:t>в </a:t>
            </a:r>
            <a:r>
              <a:rPr lang="ru-RU" sz="2300" dirty="0" err="1"/>
              <a:t>менш</a:t>
            </a:r>
            <a:r>
              <a:rPr lang="ru-RU" sz="2300" dirty="0"/>
              <a:t> </a:t>
            </a:r>
            <a:r>
              <a:rPr lang="ru-RU" sz="2300" dirty="0" err="1"/>
              <a:t>симетричну</a:t>
            </a:r>
            <a:r>
              <a:rPr lang="ru-RU" sz="2300" dirty="0"/>
              <a:t> (</a:t>
            </a:r>
            <a:r>
              <a:rPr lang="ru-RU" sz="2300" dirty="0" err="1" smtClean="0"/>
              <a:t>сегнетоеластічну</a:t>
            </a:r>
            <a:r>
              <a:rPr lang="ru-RU" sz="2300" dirty="0" smtClean="0"/>
              <a:t>) </a:t>
            </a:r>
            <a:r>
              <a:rPr lang="ru-RU" sz="2300" dirty="0"/>
              <a:t>фазу.</a:t>
            </a:r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4813682"/>
            <a:ext cx="207170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4670806"/>
            <a:ext cx="1690695" cy="2210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1" name="Прямая со стрелкой 10"/>
          <p:cNvCxnSpPr/>
          <p:nvPr/>
        </p:nvCxnSpPr>
        <p:spPr>
          <a:xfrm>
            <a:off x="3857620" y="5875684"/>
            <a:ext cx="121444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067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7</a:t>
            </a:fld>
            <a:endParaRPr lang="ru-RU"/>
          </a:p>
        </p:txBody>
      </p:sp>
      <p:pic>
        <p:nvPicPr>
          <p:cNvPr id="1027" name="Picture 3" descr="C:\Users\Blik\Desktop\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08720"/>
            <a:ext cx="8550086" cy="5072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7155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8</a:t>
            </a:fld>
            <a:endParaRPr lang="ru-RU"/>
          </a:p>
        </p:txBody>
      </p:sp>
      <p:pic>
        <p:nvPicPr>
          <p:cNvPr id="2050" name="Picture 2" descr="C:\Users\Blik\Desktop\Multiferroics_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55138"/>
            <a:ext cx="8187961" cy="5438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7633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28800"/>
            <a:ext cx="8229600" cy="1600200"/>
          </a:xfrm>
        </p:spPr>
        <p:txBody>
          <a:bodyPr/>
          <a:lstStyle/>
          <a:p>
            <a:r>
              <a:rPr lang="uk-UA" dirty="0"/>
              <a:t>Зв'язок між </a:t>
            </a:r>
            <a:r>
              <a:rPr lang="uk-UA" dirty="0" smtClean="0"/>
              <a:t>магнітною </a:t>
            </a:r>
            <a:r>
              <a:rPr lang="uk-UA" dirty="0"/>
              <a:t>і </a:t>
            </a:r>
            <a:r>
              <a:rPr lang="uk-UA" dirty="0" smtClean="0"/>
              <a:t>електричною впорядкованостями 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24944"/>
            <a:ext cx="8229600" cy="3201219"/>
          </a:xfrm>
        </p:spPr>
        <p:txBody>
          <a:bodyPr>
            <a:normAutofit/>
          </a:bodyPr>
          <a:lstStyle/>
          <a:p>
            <a:r>
              <a:rPr lang="uk-UA" sz="3200" dirty="0" smtClean="0"/>
              <a:t>Лінійний магнітоелектричний ефект</a:t>
            </a:r>
          </a:p>
          <a:p>
            <a:r>
              <a:rPr lang="uk-UA" sz="3200" dirty="0" smtClean="0"/>
              <a:t>Ефект магнітоелектричного контролю</a:t>
            </a:r>
          </a:p>
          <a:p>
            <a:r>
              <a:rPr lang="uk-UA" sz="3200" dirty="0" err="1" smtClean="0"/>
              <a:t>Магнітодіелектричний</a:t>
            </a:r>
            <a:r>
              <a:rPr lang="uk-UA" sz="3200" dirty="0" smtClean="0"/>
              <a:t> ефект</a:t>
            </a:r>
            <a:endParaRPr lang="uk-UA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198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1975</TotalTime>
  <Words>2017</Words>
  <Application>Microsoft Office PowerPoint</Application>
  <PresentationFormat>Экран (4:3)</PresentationFormat>
  <Paragraphs>98</Paragraphs>
  <Slides>14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Исполнительная</vt:lpstr>
      <vt:lpstr>Мультифероїки</vt:lpstr>
      <vt:lpstr>Презентация PowerPoint</vt:lpstr>
      <vt:lpstr>Мультифероїки. Історія</vt:lpstr>
      <vt:lpstr>Феромагнетики</vt:lpstr>
      <vt:lpstr>Фероелектрики </vt:lpstr>
      <vt:lpstr>Фероеластики</vt:lpstr>
      <vt:lpstr>Презентация PowerPoint</vt:lpstr>
      <vt:lpstr>Презентация PowerPoint</vt:lpstr>
      <vt:lpstr>Зв'язок між магнітною і електричною впорядкованостями  </vt:lpstr>
      <vt:lpstr>Магнітоелектричний ефект</vt:lpstr>
      <vt:lpstr>Механізм виикнення магнітоіндукованої електричної поляризації</vt:lpstr>
      <vt:lpstr>Домени</vt:lpstr>
      <vt:lpstr>Практичне застосування</vt:lpstr>
      <vt:lpstr>Дякую за увагу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Мультифероїки</dc:title>
  <dc:creator>Blik</dc:creator>
  <cp:lastModifiedBy>Blik</cp:lastModifiedBy>
  <cp:revision>33</cp:revision>
  <dcterms:created xsi:type="dcterms:W3CDTF">2017-05-25T15:48:54Z</dcterms:created>
  <dcterms:modified xsi:type="dcterms:W3CDTF">2017-06-09T07:19:30Z</dcterms:modified>
</cp:coreProperties>
</file>