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DB834BD-637A-4EAD-A353-2CD585EFA721}" type="datetimeFigureOut">
              <a:rPr lang="uk-UA" smtClean="0"/>
              <a:t>22.05.2017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8954682-641E-42EA-9D61-4D151005B310}" type="slidenum">
              <a:rPr lang="uk-UA" smtClean="0"/>
              <a:t>‹#›</a:t>
            </a:fld>
            <a:endParaRPr lang="uk-UA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800200"/>
          </a:xfrm>
        </p:spPr>
        <p:txBody>
          <a:bodyPr>
            <a:noAutofit/>
          </a:bodyPr>
          <a:lstStyle/>
          <a:p>
            <a:r>
              <a:rPr lang="uk-UA" sz="4400" dirty="0" smtClean="0"/>
              <a:t>Доповідь:</a:t>
            </a:r>
            <a:br>
              <a:rPr lang="uk-UA" sz="4400" dirty="0" smtClean="0"/>
            </a:br>
            <a:r>
              <a:rPr lang="uk-UA" sz="4400" dirty="0" smtClean="0"/>
              <a:t>Метод визначення </a:t>
            </a:r>
            <a:r>
              <a:rPr lang="uk-UA" sz="4400" dirty="0" err="1" smtClean="0"/>
              <a:t>в’язкозті</a:t>
            </a:r>
            <a:r>
              <a:rPr lang="uk-UA" sz="4400" dirty="0" smtClean="0"/>
              <a:t> розчинів </a:t>
            </a:r>
            <a:r>
              <a:rPr lang="uk-UA" sz="4400" dirty="0" err="1" smtClean="0"/>
              <a:t>біомакромолекул</a:t>
            </a:r>
            <a:endParaRPr lang="uk-UA" sz="44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772400" cy="2971800"/>
          </a:xfrm>
        </p:spPr>
        <p:txBody>
          <a:bodyPr>
            <a:normAutofit/>
          </a:bodyPr>
          <a:lstStyle/>
          <a:p>
            <a:pPr algn="r"/>
            <a:r>
              <a:rPr lang="uk-UA" dirty="0" smtClean="0">
                <a:solidFill>
                  <a:schemeClr val="tx1"/>
                </a:solidFill>
              </a:rPr>
              <a:t>Виконав студент </a:t>
            </a:r>
          </a:p>
          <a:p>
            <a:pPr algn="r"/>
            <a:r>
              <a:rPr lang="uk-UA" dirty="0" smtClean="0">
                <a:solidFill>
                  <a:schemeClr val="tx1"/>
                </a:solidFill>
              </a:rPr>
              <a:t>1 курсу магістратури</a:t>
            </a:r>
          </a:p>
          <a:p>
            <a:pPr algn="r"/>
            <a:r>
              <a:rPr lang="uk-UA" dirty="0" smtClean="0">
                <a:solidFill>
                  <a:schemeClr val="tx1"/>
                </a:solidFill>
              </a:rPr>
              <a:t>Кафедра </a:t>
            </a:r>
            <a:r>
              <a:rPr lang="uk-UA" dirty="0" smtClean="0">
                <a:solidFill>
                  <a:schemeClr val="tx1"/>
                </a:solidFill>
              </a:rPr>
              <a:t>«ПОМ»</a:t>
            </a:r>
            <a:endParaRPr lang="uk-UA" dirty="0" smtClean="0">
              <a:solidFill>
                <a:schemeClr val="tx1"/>
              </a:solidFill>
            </a:endParaRPr>
          </a:p>
          <a:p>
            <a:pPr algn="r"/>
            <a:r>
              <a:rPr lang="uk-UA" dirty="0" err="1" smtClean="0">
                <a:solidFill>
                  <a:schemeClr val="tx1"/>
                </a:solidFill>
              </a:rPr>
              <a:t>Гриндій</a:t>
            </a:r>
            <a:r>
              <a:rPr lang="uk-UA" dirty="0" smtClean="0">
                <a:solidFill>
                  <a:schemeClr val="tx1"/>
                </a:solidFill>
              </a:rPr>
              <a:t> Роман</a:t>
            </a:r>
            <a:endParaRPr lang="uk-UA" dirty="0" smtClean="0">
              <a:solidFill>
                <a:schemeClr val="tx1"/>
              </a:solidFill>
            </a:endParaRPr>
          </a:p>
          <a:p>
            <a:pPr algn="r"/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324" y="0"/>
            <a:ext cx="6715004" cy="689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94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Закон Ньютона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99715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𝐹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</a:rPr>
                        <m:t>η</m:t>
                      </m:r>
                      <m:r>
                        <a:rPr lang="en-US" b="0" i="1" smtClean="0">
                          <a:latin typeface="Cambria Math"/>
                        </a:rPr>
                        <m:t>𝑆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𝑑𝑢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𝑑𝑦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,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just">
                  <a:buNone/>
                </a:pPr>
                <a:r>
                  <a:rPr lang="ru-RU" dirty="0" smtClean="0"/>
                  <a:t>де</a:t>
                </a:r>
                <a:r>
                  <a:rPr lang="uk-UA" dirty="0" smtClean="0"/>
                  <a:t> </a:t>
                </a:r>
                <a:r>
                  <a:rPr lang="en-US" dirty="0" smtClean="0"/>
                  <a:t>S</a:t>
                </a:r>
                <a:r>
                  <a:rPr lang="uk-UA" dirty="0" smtClean="0"/>
                  <a:t> – площа стикання шарів,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𝑑𝑢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𝑑𝑦</m:t>
                        </m:r>
                      </m:den>
                    </m:f>
                  </m:oMath>
                </a14:m>
                <a:r>
                  <a:rPr lang="uk-UA" dirty="0" smtClean="0"/>
                  <a:t> - градієнт швидкості в напрямку </a:t>
                </a:r>
                <a:r>
                  <a:rPr lang="en-US" dirty="0" smtClean="0"/>
                  <a:t>y</a:t>
                </a:r>
                <a:r>
                  <a:rPr lang="ru-RU" dirty="0" smtClean="0"/>
                  <a:t>, </a:t>
                </a:r>
                <a:r>
                  <a:rPr lang="uk-UA" dirty="0" smtClean="0"/>
                  <a:t>перпендикулярному  до напрямку х руху рідини,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</a:rPr>
                      <m:t>η</m:t>
                    </m:r>
                  </m:oMath>
                </a14:m>
                <a:r>
                  <a:rPr lang="uk-UA" dirty="0" smtClean="0"/>
                  <a:t> – коефіцієнт в’язкості.</a:t>
                </a:r>
              </a:p>
              <a:p>
                <a:pPr marL="0" indent="0" algn="just">
                  <a:buNone/>
                </a:pPr>
                <a:r>
                  <a:rPr lang="uk-UA" dirty="0" smtClean="0"/>
                  <a:t>В’язкість розчинів вимірюють капілярним віскозиметром Оствальда. Вимірюється час </a:t>
                </a:r>
                <a:r>
                  <a:rPr lang="en-US" dirty="0" smtClean="0"/>
                  <a:t>t </a:t>
                </a:r>
                <a:r>
                  <a:rPr lang="uk-UA" dirty="0" smtClean="0"/>
                  <a:t>витікання розчину фіксованого об’єму </a:t>
                </a:r>
                <a:r>
                  <a:rPr lang="en-US" dirty="0" smtClean="0"/>
                  <a:t>V</a:t>
                </a:r>
                <a:r>
                  <a:rPr lang="uk-UA" dirty="0" smtClean="0"/>
                  <a:t>. Коефіцієнт в’язкості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</a:rPr>
                      <m:t>η</m:t>
                    </m:r>
                  </m:oMath>
                </a14:m>
                <a:r>
                  <a:rPr lang="uk-UA" dirty="0" smtClean="0"/>
                  <a:t> визначається за формулою </a:t>
                </a:r>
                <a:r>
                  <a:rPr lang="uk-UA" dirty="0" err="1" smtClean="0"/>
                  <a:t>Пуазейля</a:t>
                </a:r>
                <a:r>
                  <a:rPr lang="uk-UA" dirty="0" smtClean="0"/>
                  <a:t>.</a:t>
                </a:r>
              </a:p>
            </p:txBody>
          </p:sp>
        </mc:Choice>
        <mc:Fallback xmlns="">
          <p:sp>
            <p:nvSpPr>
              <p:cNvPr id="3" name="Місце для вмісту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997152"/>
              </a:xfrm>
              <a:blipFill rotWithShape="1">
                <a:blip r:embed="rId2"/>
                <a:stretch>
                  <a:fillRect l="-1481" r="-1481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978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Коефіцієнт </a:t>
            </a:r>
            <a:r>
              <a:rPr lang="uk-UA" dirty="0" err="1" smtClean="0"/>
              <a:t>Сімхи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0"/>
                <a:ext cx="9144000" cy="5257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</a:rPr>
                            <m:t>η</m:t>
                          </m:r>
                        </m:e>
                        <m:sub>
                          <m:r>
                            <a:rPr lang="uk-UA" b="0" i="1" smtClean="0">
                              <a:latin typeface="Cambria Math"/>
                            </a:rPr>
                            <m:t>пит</m:t>
                          </m:r>
                        </m:sub>
                      </m:sSub>
                      <m:r>
                        <a:rPr lang="uk-UA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𝑣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𝑉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𝑣</m:t>
                      </m:r>
                      <m:r>
                        <a:rPr lang="uk-UA" b="0" i="0" smtClean="0">
                          <a:latin typeface="Cambria Math"/>
                        </a:rPr>
                        <m:t>Ф,</m:t>
                      </m:r>
                    </m:oMath>
                  </m:oMathPara>
                </a14:m>
                <a:endParaRPr lang="uk-UA" dirty="0" smtClean="0"/>
              </a:p>
              <a:p>
                <a:pPr marL="0" indent="0" algn="just">
                  <a:buNone/>
                </a:pPr>
                <a:r>
                  <a:rPr lang="uk-UA" dirty="0" smtClean="0"/>
                  <a:t>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uk-UA" dirty="0" smtClean="0"/>
                  <a:t> - число макромолекул в одиниці об’єму розчину;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𝑉</m:t>
                    </m:r>
                  </m:oMath>
                </a14:m>
                <a:r>
                  <a:rPr lang="uk-UA" dirty="0" smtClean="0"/>
                  <a:t> – об’єм макромолекули,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𝑣</m:t>
                    </m:r>
                  </m:oMath>
                </a14:m>
                <a:r>
                  <a:rPr lang="uk-UA" dirty="0" smtClean="0"/>
                  <a:t> – </a:t>
                </a:r>
                <a:r>
                  <a:rPr lang="uk-UA" dirty="0" err="1" smtClean="0"/>
                  <a:t>інкремент</a:t>
                </a:r>
                <a:r>
                  <a:rPr lang="uk-UA" dirty="0" smtClean="0"/>
                  <a:t> в’язкості (Коефіцієнт </a:t>
                </a:r>
                <a:r>
                  <a:rPr lang="uk-UA" dirty="0" err="1" smtClean="0"/>
                  <a:t>Сімхи</a:t>
                </a:r>
                <a:r>
                  <a:rPr lang="uk-UA" dirty="0" smtClean="0"/>
                  <a:t>), </a:t>
                </a:r>
                <a14:m>
                  <m:oMath xmlns:m="http://schemas.openxmlformats.org/officeDocument/2006/math">
                    <m:r>
                      <a:rPr lang="uk-UA" b="0" i="0" smtClean="0">
                        <a:latin typeface="Cambria Math"/>
                      </a:rPr>
                      <m:t>Ф</m:t>
                    </m:r>
                  </m:oMath>
                </a14:m>
                <a:r>
                  <a:rPr lang="uk-UA" dirty="0" smtClean="0"/>
                  <a:t> – об’єм макромолекул, який вони займають у даному розчиннику.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uk-UA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𝐶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𝑀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,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just">
                  <a:buNone/>
                </a:pPr>
                <a:r>
                  <a:rPr lang="uk-UA" dirty="0" smtClean="0"/>
                  <a:t>де М – молекулярна маса макромолекули,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uk-UA" dirty="0" smtClean="0"/>
                  <a:t> - число </a:t>
                </a:r>
                <a:r>
                  <a:rPr lang="uk-UA" dirty="0" err="1" smtClean="0"/>
                  <a:t>Авогадро</a:t>
                </a:r>
                <a:r>
                  <a:rPr lang="uk-UA" dirty="0" smtClean="0"/>
                  <a:t>, С – концентрація.</a:t>
                </a:r>
                <a:endParaRPr lang="uk-UA" dirty="0"/>
              </a:p>
            </p:txBody>
          </p:sp>
        </mc:Choice>
        <mc:Fallback xmlns="">
          <p:sp>
            <p:nvSpPr>
              <p:cNvPr id="3" name="Місце для вмісту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0"/>
                <a:ext cx="9144000" cy="5257800"/>
              </a:xfrm>
              <a:blipFill rotWithShape="1">
                <a:blip r:embed="rId2"/>
                <a:stretch>
                  <a:fillRect l="-1333" r="-133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971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04664"/>
                <a:ext cx="8229600" cy="572149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uk-UA" dirty="0" smtClean="0"/>
                  <a:t>Питома в’язкість:</a:t>
                </a:r>
                <a14:m>
                  <m:oMath xmlns:m="http://schemas.openxmlformats.org/officeDocument/2006/math">
                    <m:r>
                      <a:rPr lang="uk-UA" b="0" i="0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uk-UA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/>
                          </a:rPr>
                          <m:t>η</m:t>
                        </m:r>
                      </m:e>
                      <m:sub>
                        <m:r>
                          <a:rPr lang="uk-UA" b="0" i="1" smtClean="0">
                            <a:latin typeface="Cambria Math"/>
                          </a:rPr>
                          <m:t>пит</m:t>
                        </m:r>
                      </m:sub>
                    </m:sSub>
                    <m:r>
                      <a:rPr lang="uk-UA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𝑣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𝑉𝐶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𝑀</m:t>
                        </m:r>
                      </m:den>
                    </m:f>
                  </m:oMath>
                </a14:m>
                <a:endParaRPr lang="uk-UA" dirty="0" smtClean="0"/>
              </a:p>
              <a:p>
                <a:pPr marL="0" indent="0">
                  <a:buNone/>
                </a:pPr>
                <a:r>
                  <a:rPr lang="uk-UA" dirty="0" smtClean="0"/>
                  <a:t>Характеристична в’язкість:</a:t>
                </a:r>
                <a14:m>
                  <m:oMath xmlns:m="http://schemas.openxmlformats.org/officeDocument/2006/math">
                    <m:r>
                      <a:rPr lang="en-US" dirty="0" smtClean="0">
                        <a:latin typeface="Cambria Math"/>
                      </a:rPr>
                      <m:t>[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</a:rPr>
                      <m:t>η</m:t>
                    </m:r>
                    <m:r>
                      <a:rPr lang="en-US" b="0" i="1" smtClean="0">
                        <a:latin typeface="Cambria Math"/>
                      </a:rPr>
                      <m:t>]</m:t>
                    </m:r>
                    <m:r>
                      <a:rPr lang="uk-UA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𝑣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𝑉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𝑀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uk-UA" dirty="0" smtClean="0"/>
                  <a:t>Об’єм гідратованої макромолекули:</a:t>
                </a: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uk-UA" b="0" i="1" smtClean="0">
                              <a:latin typeface="Cambria Math"/>
                            </a:rPr>
                            <m:t>гідр</m:t>
                          </m:r>
                        </m:sub>
                      </m:sSub>
                      <m:r>
                        <a:rPr lang="uk-UA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uk-UA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𝑀</m:t>
                          </m:r>
                        </m:num>
                        <m:den>
                          <m:sSub>
                            <m:sSubPr>
                              <m:ctrlPr>
                                <a:rPr lang="uk-UA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𝛿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,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ea typeface="Cambria Math"/>
                      </a:rPr>
                      <m:t>𝛿</m:t>
                    </m:r>
                  </m:oMath>
                </a14:m>
                <a:r>
                  <a:rPr lang="uk-UA" dirty="0" smtClean="0"/>
                  <a:t> – ступінь гідратації макромолекули,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𝑉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dirty="0" smtClean="0"/>
                  <a:t> - парціальний питомий об’єм чистої води,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𝑉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dirty="0" smtClean="0"/>
                  <a:t> - парціальний об’єм макромолекули</a:t>
                </a: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dirty="0" smtClean="0">
                        <a:latin typeface="Cambria Math"/>
                      </a:rPr>
                      <m:t>[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</a:rPr>
                      <m:t>η</m:t>
                    </m:r>
                    <m:r>
                      <a:rPr lang="en-US" b="0" i="1" smtClean="0">
                        <a:latin typeface="Cambria Math"/>
                      </a:rPr>
                      <m:t>]</m:t>
                    </m:r>
                  </m:oMath>
                </a14:m>
                <a:r>
                  <a:rPr lang="en-US" dirty="0" smtClean="0"/>
                  <a:t>=</a:t>
                </a:r>
                <a:r>
                  <a:rPr lang="en-US" b="0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𝑣</m:t>
                    </m:r>
                  </m:oMath>
                </a14:m>
                <a:r>
                  <a:rPr lang="en-US" b="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</m:acc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𝛿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</m:acc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endParaRPr lang="uk-UA" dirty="0"/>
              </a:p>
            </p:txBody>
          </p:sp>
        </mc:Choice>
        <mc:Fallback xmlns="">
          <p:sp>
            <p:nvSpPr>
              <p:cNvPr id="3" name="Місце для вмісту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04664"/>
                <a:ext cx="8229600" cy="5721499"/>
              </a:xfrm>
              <a:blipFill rotWithShape="1">
                <a:blip r:embed="rId2"/>
                <a:stretch>
                  <a:fillRect l="-1481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017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/>
          <a:lstStyle/>
          <a:p>
            <a:r>
              <a:rPr lang="uk-UA" dirty="0" smtClean="0"/>
              <a:t>Дякую за увагу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0276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34</TotalTime>
  <Words>279</Words>
  <Application>Microsoft Office PowerPoint</Application>
  <PresentationFormat>Экран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Исполнительная</vt:lpstr>
      <vt:lpstr>Доповідь: Метод визначення в’язкозті розчинів біомакромолекул</vt:lpstr>
      <vt:lpstr>Презентация PowerPoint</vt:lpstr>
      <vt:lpstr>Закон Ньютона</vt:lpstr>
      <vt:lpstr>Коефіцієнт Сімхи</vt:lpstr>
      <vt:lpstr>Презентация PowerPoint</vt:lpstr>
      <vt:lpstr>Дякую за увагу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Доповідь: Метод визначення в’язкозті розчинів біомакромолекул</dc:title>
  <dc:creator>Адріан</dc:creator>
  <cp:lastModifiedBy>Blik</cp:lastModifiedBy>
  <cp:revision>5</cp:revision>
  <dcterms:created xsi:type="dcterms:W3CDTF">2017-03-07T00:03:32Z</dcterms:created>
  <dcterms:modified xsi:type="dcterms:W3CDTF">2017-05-22T11:04:31Z</dcterms:modified>
</cp:coreProperties>
</file>