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85055"/>
            <a:ext cx="7772400" cy="2743945"/>
          </a:xfrm>
        </p:spPr>
        <p:txBody>
          <a:bodyPr/>
          <a:lstStyle/>
          <a:p>
            <a:r>
              <a:rPr lang="uk-UA" dirty="0" smtClean="0"/>
              <a:t>Молекулярна електроніка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2239144"/>
          </a:xfrm>
        </p:spPr>
        <p:txBody>
          <a:bodyPr/>
          <a:lstStyle/>
          <a:p>
            <a:pPr algn="r"/>
            <a:r>
              <a:rPr lang="uk-UA" dirty="0" smtClean="0"/>
              <a:t>Виконав</a:t>
            </a:r>
            <a:r>
              <a:rPr lang="en-US" dirty="0" smtClean="0"/>
              <a:t>:</a:t>
            </a:r>
          </a:p>
          <a:p>
            <a:pPr algn="r"/>
            <a:r>
              <a:rPr lang="uk-UA" dirty="0" err="1" smtClean="0"/>
              <a:t>Гриндій</a:t>
            </a:r>
            <a:r>
              <a:rPr lang="uk-UA" dirty="0" smtClean="0"/>
              <a:t> Роман</a:t>
            </a:r>
          </a:p>
          <a:p>
            <a:pPr algn="r"/>
            <a:r>
              <a:rPr lang="uk-UA" dirty="0" smtClean="0"/>
              <a:t>ПОМ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1763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1412776"/>
          </a:xfrm>
        </p:spPr>
        <p:txBody>
          <a:bodyPr/>
          <a:lstStyle/>
          <a:p>
            <a:r>
              <a:rPr lang="uk-UA" sz="4400" dirty="0" smtClean="0"/>
              <a:t>Молекулярний перемикач</a:t>
            </a:r>
            <a:endParaRPr lang="uk-UA" sz="4400" dirty="0"/>
          </a:p>
        </p:txBody>
      </p:sp>
      <p:pic>
        <p:nvPicPr>
          <p:cNvPr id="4" name="Picture 8" descr="molek2.jpg (16972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159" y="1214504"/>
            <a:ext cx="4527204" cy="2741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33056"/>
            <a:ext cx="4541953" cy="27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11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35815"/>
            <a:ext cx="4467572" cy="501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84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95536"/>
          </a:xfrm>
        </p:spPr>
        <p:txBody>
          <a:bodyPr/>
          <a:lstStyle/>
          <a:p>
            <a:r>
              <a:rPr lang="uk-UA" sz="4400" dirty="0" smtClean="0"/>
              <a:t>Молекулярна пам’ять</a:t>
            </a:r>
            <a:endParaRPr lang="uk-UA" sz="44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329"/>
            <a:ext cx="8136904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4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16832"/>
            <a:ext cx="8229600" cy="16002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5414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Blik\Downloads\process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4983"/>
            <a:ext cx="7704856" cy="640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35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024"/>
            <a:ext cx="8229600" cy="764704"/>
          </a:xfrm>
        </p:spPr>
        <p:txBody>
          <a:bodyPr/>
          <a:lstStyle/>
          <a:p>
            <a:r>
              <a:rPr lang="uk-UA" dirty="0" smtClean="0"/>
              <a:t>Обмеження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32248"/>
            <a:ext cx="3682752" cy="4293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Дороговизна</a:t>
            </a:r>
            <a:r>
              <a:rPr lang="en-US" sz="2000" dirty="0"/>
              <a:t>;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err="1"/>
              <a:t>М</a:t>
            </a:r>
            <a:r>
              <a:rPr lang="ru-RU" sz="2000" dirty="0" err="1" smtClean="0"/>
              <a:t>ожливості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оптичної</a:t>
            </a:r>
            <a:r>
              <a:rPr lang="ru-RU" sz="2000" dirty="0"/>
              <a:t>,</a:t>
            </a:r>
          </a:p>
          <a:p>
            <a:pPr marL="0" indent="0">
              <a:buNone/>
            </a:pPr>
            <a:r>
              <a:rPr lang="ru-RU" sz="2000" dirty="0" err="1" smtClean="0"/>
              <a:t>рентгенівської</a:t>
            </a:r>
            <a:r>
              <a:rPr lang="ru-RU" sz="2000" dirty="0" smtClean="0"/>
              <a:t>,</a:t>
            </a:r>
            <a:endParaRPr lang="ru-RU" sz="2000" dirty="0"/>
          </a:p>
          <a:p>
            <a:pPr marL="0" indent="0">
              <a:buNone/>
            </a:pPr>
            <a:r>
              <a:rPr lang="ru-RU" sz="2000" dirty="0" err="1" smtClean="0"/>
              <a:t>електронної</a:t>
            </a:r>
            <a:r>
              <a:rPr lang="ru-RU" sz="2000" dirty="0" smtClean="0"/>
              <a:t>,</a:t>
            </a:r>
            <a:endParaRPr lang="ru-RU" sz="2000" dirty="0"/>
          </a:p>
          <a:p>
            <a:pPr marL="0" indent="0">
              <a:buNone/>
            </a:pPr>
            <a:r>
              <a:rPr lang="ru-RU" sz="2000" dirty="0" err="1"/>
              <a:t>іонно-променевої</a:t>
            </a:r>
            <a:r>
              <a:rPr lang="ru-RU" sz="2000" dirty="0"/>
              <a:t> </a:t>
            </a:r>
            <a:r>
              <a:rPr lang="ru-RU" sz="2000" dirty="0" err="1"/>
              <a:t>літографій</a:t>
            </a:r>
            <a:r>
              <a:rPr lang="ru-RU" sz="2000" dirty="0"/>
              <a:t>.</a:t>
            </a:r>
            <a:endParaRPr lang="uk-UA" sz="2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860032" y="2204864"/>
            <a:ext cx="4032448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2000" dirty="0" smtClean="0"/>
              <a:t>Флуктуації </a:t>
            </a:r>
            <a:r>
              <a:rPr lang="uk-UA" sz="2000" dirty="0"/>
              <a:t>концентрації</a:t>
            </a:r>
          </a:p>
          <a:p>
            <a:pPr marL="0" indent="0">
              <a:buNone/>
            </a:pPr>
            <a:r>
              <a:rPr lang="uk-UA" sz="2000" dirty="0"/>
              <a:t>легуючої домішки </a:t>
            </a:r>
            <a:r>
              <a:rPr lang="uk-UA" sz="2000" dirty="0" smtClean="0"/>
              <a:t>проявляються</a:t>
            </a:r>
            <a:endParaRPr lang="uk-UA" sz="2000" dirty="0"/>
          </a:p>
          <a:p>
            <a:pPr marL="0" indent="0">
              <a:buNone/>
            </a:pPr>
            <a:r>
              <a:rPr lang="uk-UA" sz="2000" dirty="0"/>
              <a:t>при розмірі &lt;200 </a:t>
            </a:r>
            <a:r>
              <a:rPr lang="uk-UA" sz="2000" dirty="0" err="1" smtClean="0"/>
              <a:t>нм</a:t>
            </a:r>
            <a:r>
              <a:rPr lang="en-US" sz="2000" dirty="0" smtClean="0"/>
              <a:t>;</a:t>
            </a:r>
            <a:endParaRPr lang="uk-UA" sz="2000" dirty="0"/>
          </a:p>
          <a:p>
            <a:pPr marL="0" indent="0">
              <a:buNone/>
            </a:pPr>
            <a:r>
              <a:rPr lang="uk-UA" sz="2000" dirty="0" smtClean="0"/>
              <a:t>Поверхнева </a:t>
            </a:r>
            <a:r>
              <a:rPr lang="uk-UA" sz="2000" dirty="0"/>
              <a:t>дифузія</a:t>
            </a:r>
          </a:p>
          <a:p>
            <a:pPr marL="0" indent="0">
              <a:buNone/>
            </a:pPr>
            <a:r>
              <a:rPr lang="uk-UA" sz="2000" dirty="0"/>
              <a:t>легуючої </a:t>
            </a:r>
            <a:r>
              <a:rPr lang="uk-UA" sz="2000" dirty="0" smtClean="0"/>
              <a:t>домішки</a:t>
            </a:r>
            <a:r>
              <a:rPr lang="en-US" sz="2000" dirty="0" smtClean="0"/>
              <a:t>;</a:t>
            </a:r>
            <a:endParaRPr lang="uk-UA" sz="2000" dirty="0"/>
          </a:p>
          <a:p>
            <a:pPr marL="0" indent="0">
              <a:buNone/>
            </a:pPr>
            <a:r>
              <a:rPr lang="uk-UA" sz="2000" dirty="0" smtClean="0"/>
              <a:t>Зміна </a:t>
            </a:r>
            <a:r>
              <a:rPr lang="uk-UA" sz="2000" dirty="0"/>
              <a:t>механізмів</a:t>
            </a:r>
          </a:p>
          <a:p>
            <a:pPr marL="0" indent="0">
              <a:buNone/>
            </a:pPr>
            <a:r>
              <a:rPr lang="uk-UA" sz="2000" dirty="0"/>
              <a:t>транспорту </a:t>
            </a:r>
            <a:r>
              <a:rPr lang="uk-UA" sz="2000" dirty="0" smtClean="0"/>
              <a:t>зарядів</a:t>
            </a:r>
            <a:r>
              <a:rPr lang="en-US" sz="2000" dirty="0" smtClean="0"/>
              <a:t>;</a:t>
            </a:r>
            <a:endParaRPr lang="uk-UA" sz="2000" dirty="0"/>
          </a:p>
          <a:p>
            <a:pPr marL="0" indent="0">
              <a:buNone/>
            </a:pPr>
            <a:r>
              <a:rPr lang="uk-UA" sz="2000" dirty="0"/>
              <a:t>І</a:t>
            </a:r>
            <a:r>
              <a:rPr lang="uk-UA" sz="2000" dirty="0" smtClean="0"/>
              <a:t>нші </a:t>
            </a:r>
            <a:r>
              <a:rPr lang="uk-UA" sz="2000" dirty="0"/>
              <a:t>класичні і квантові</a:t>
            </a:r>
          </a:p>
          <a:p>
            <a:pPr marL="0" indent="0">
              <a:buNone/>
            </a:pPr>
            <a:r>
              <a:rPr lang="uk-UA" sz="2000" dirty="0"/>
              <a:t>розмірні ефекти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1368152"/>
            <a:ext cx="40324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dirty="0" smtClean="0">
                <a:latin typeface="+mj-lt"/>
              </a:rPr>
              <a:t>Технологічні</a:t>
            </a:r>
            <a:endParaRPr lang="uk-UA" sz="2600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1368151"/>
            <a:ext cx="38164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dirty="0" smtClean="0">
                <a:latin typeface="+mj-lt"/>
              </a:rPr>
              <a:t>Фізичні</a:t>
            </a:r>
            <a:endParaRPr lang="uk-UA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3224"/>
            <a:ext cx="8229600" cy="979512"/>
          </a:xfrm>
        </p:spPr>
        <p:txBody>
          <a:bodyPr/>
          <a:lstStyle/>
          <a:p>
            <a:r>
              <a:rPr lang="uk-UA" sz="4400" dirty="0" smtClean="0"/>
              <a:t>Молекулярна електроніка</a:t>
            </a:r>
            <a:endParaRPr lang="uk-UA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/>
              <a:t>Молекулярна електроніка </a:t>
            </a:r>
            <a:r>
              <a:rPr lang="uk-UA" dirty="0" smtClean="0"/>
              <a:t>вивчає електронні </a:t>
            </a:r>
            <a:r>
              <a:rPr lang="uk-UA" dirty="0"/>
              <a:t>властивості молекулярних матеріалів і молекул, а також можливості їх застосування в електроніці, як приладів для запису, зберігання та передачі інформації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/>
              <a:t>Молекулярна електроніка - це напрямок електроніки, засноване на використанні окремих молекул і їх комплексів в якості функціональних електронних компонентів і пристроїв. Даний напрямок безпосередньо примикає до біоніки. У біологічних системах процеси перетворення інформації протікають, як правило, на молекулярному рівні, що обумовлює малі потужності розсіювання і дуже високий рівень мініатюризації. Власне молекулярна електроніка</a:t>
            </a:r>
            <a:r>
              <a:rPr lang="uk-UA" dirty="0" smtClean="0"/>
              <a:t>, </a:t>
            </a:r>
            <a:r>
              <a:rPr lang="uk-UA" dirty="0"/>
              <a:t>може бути побудована тільки на використанні складних органічних </a:t>
            </a:r>
            <a:r>
              <a:rPr lang="uk-UA" dirty="0" smtClean="0"/>
              <a:t>молекул.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43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Blik\Downloads\gallery_zo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9" b="26085"/>
          <a:stretch/>
        </p:blipFill>
        <p:spPr bwMode="auto">
          <a:xfrm flipH="1">
            <a:off x="877252" y="4290499"/>
            <a:ext cx="3190692" cy="230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6673"/>
            <a:ext cx="8229600" cy="7529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Принцип </a:t>
            </a:r>
            <a:r>
              <a:rPr lang="ru-RU" dirty="0" err="1"/>
              <a:t>функціонування</a:t>
            </a:r>
            <a:r>
              <a:rPr lang="ru-RU" dirty="0"/>
              <a:t> </a:t>
            </a:r>
            <a:r>
              <a:rPr lang="ru-RU" dirty="0" err="1"/>
              <a:t>мозку</a:t>
            </a:r>
            <a:r>
              <a:rPr lang="ru-RU" dirty="0"/>
              <a:t> не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звести</a:t>
            </a:r>
            <a:r>
              <a:rPr lang="ru-RU" dirty="0"/>
              <a:t> до </a:t>
            </a:r>
            <a:r>
              <a:rPr lang="ru-RU" dirty="0" err="1"/>
              <a:t>парадигми</a:t>
            </a:r>
            <a:r>
              <a:rPr lang="ru-RU" dirty="0"/>
              <a:t> p-n переходу</a:t>
            </a:r>
            <a:endParaRPr lang="uk-UA" dirty="0"/>
          </a:p>
        </p:txBody>
      </p:sp>
      <p:pic>
        <p:nvPicPr>
          <p:cNvPr id="2050" name="Picture 2" descr="C:\Users\Blik\Downloads\brain-free-vector-illustra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296" y="1036034"/>
            <a:ext cx="2702415" cy="191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lik\Downloads\17116-illustration-of-a-laptop-computer-p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344" y="980728"/>
            <a:ext cx="2167040" cy="200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62880" y="3284984"/>
            <a:ext cx="8229600" cy="752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err="1"/>
              <a:t>Щільність</a:t>
            </a:r>
            <a:r>
              <a:rPr lang="ru-RU" dirty="0"/>
              <a:t> </a:t>
            </a:r>
            <a:r>
              <a:rPr lang="ru-RU" dirty="0" err="1"/>
              <a:t>обсягу</a:t>
            </a:r>
            <a:r>
              <a:rPr lang="ru-RU" dirty="0"/>
              <a:t> </a:t>
            </a:r>
            <a:r>
              <a:rPr lang="ru-RU" dirty="0" err="1"/>
              <a:t>пам'яті</a:t>
            </a:r>
            <a:endParaRPr lang="uk-UA" dirty="0"/>
          </a:p>
        </p:txBody>
      </p:sp>
      <p:pic>
        <p:nvPicPr>
          <p:cNvPr id="2053" name="Picture 5" descr="C:\Users\Blik\Downloads\5305880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94827"/>
            <a:ext cx="2674533" cy="267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4367" y="3921167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+mj-lt"/>
              </a:rPr>
              <a:t>10</a:t>
            </a:r>
            <a:r>
              <a:rPr lang="en-US" baseline="30000" dirty="0" smtClean="0">
                <a:latin typeface="+mj-lt"/>
              </a:rPr>
              <a:t>14</a:t>
            </a:r>
            <a:r>
              <a:rPr lang="uk-UA" dirty="0" smtClean="0">
                <a:latin typeface="+mj-lt"/>
              </a:rPr>
              <a:t> біт/см</a:t>
            </a:r>
            <a:r>
              <a:rPr lang="en-US" baseline="30000" dirty="0" smtClean="0">
                <a:latin typeface="+mj-lt"/>
              </a:rPr>
              <a:t>2</a:t>
            </a:r>
            <a:endParaRPr lang="uk-UA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0705" y="3921167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+mj-lt"/>
              </a:rPr>
              <a:t>10</a:t>
            </a:r>
            <a:r>
              <a:rPr lang="uk-UA" baseline="30000" dirty="0" smtClean="0">
                <a:latin typeface="+mj-lt"/>
              </a:rPr>
              <a:t>6</a:t>
            </a:r>
            <a:r>
              <a:rPr lang="uk-UA" dirty="0" smtClean="0">
                <a:latin typeface="+mj-lt"/>
              </a:rPr>
              <a:t> – 10</a:t>
            </a:r>
            <a:r>
              <a:rPr lang="uk-UA" baseline="30000" dirty="0" smtClean="0">
                <a:latin typeface="+mj-lt"/>
              </a:rPr>
              <a:t>7  </a:t>
            </a:r>
            <a:r>
              <a:rPr lang="uk-UA" dirty="0">
                <a:latin typeface="+mj-lt"/>
              </a:rPr>
              <a:t>біт/см</a:t>
            </a:r>
            <a:r>
              <a:rPr lang="en-US" baseline="30000" dirty="0" smtClean="0">
                <a:latin typeface="+mj-lt"/>
              </a:rPr>
              <a:t>2</a:t>
            </a:r>
            <a:endParaRPr lang="uk-UA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53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91264" cy="2482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800" dirty="0" err="1" smtClean="0">
                <a:solidFill>
                  <a:schemeClr val="tx2"/>
                </a:solidFill>
                <a:latin typeface="+mn-lt"/>
              </a:rPr>
              <a:t>Макромолектроніка</a:t>
            </a:r>
            <a:r>
              <a:rPr lang="uk-UA" sz="2800" dirty="0">
                <a:solidFill>
                  <a:schemeClr val="tx2"/>
                </a:solidFill>
                <a:latin typeface="+mn-lt"/>
              </a:rPr>
              <a:t> </a:t>
            </a:r>
            <a:r>
              <a:rPr lang="uk-UA" sz="2800" dirty="0" smtClean="0">
                <a:solidFill>
                  <a:schemeClr val="tx2"/>
                </a:solidFill>
                <a:latin typeface="+mn-lt"/>
              </a:rPr>
              <a:t>- </a:t>
            </a:r>
            <a:r>
              <a:rPr lang="uk-UA" sz="2600" dirty="0" smtClean="0"/>
              <a:t>прикладна </a:t>
            </a:r>
            <a:r>
              <a:rPr lang="uk-UA" sz="2600" dirty="0"/>
              <a:t>область досліджень, спрямована на створення молекулярних матеріалів для електроніки, які далі використовуються для створення електронних пристроїв, що функціонують за принципом p-n-переходу</a:t>
            </a:r>
            <a:endParaRPr lang="uk-UA" sz="26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3356992"/>
            <a:ext cx="8352928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2800" dirty="0" err="1" smtClean="0">
                <a:solidFill>
                  <a:schemeClr val="tx2"/>
                </a:solidFill>
                <a:latin typeface="+mn-lt"/>
              </a:rPr>
              <a:t>Мікромолектроніка</a:t>
            </a:r>
            <a:r>
              <a:rPr lang="uk-UA" sz="2800" dirty="0" smtClean="0">
                <a:solidFill>
                  <a:schemeClr val="tx2"/>
                </a:solidFill>
                <a:latin typeface="+mn-lt"/>
              </a:rPr>
              <a:t> - </a:t>
            </a:r>
            <a:r>
              <a:rPr lang="ru-RU" dirty="0"/>
              <a:t>область </a:t>
            </a:r>
            <a:r>
              <a:rPr lang="ru-RU" dirty="0" err="1"/>
              <a:t>фундаментальних</a:t>
            </a:r>
            <a:r>
              <a:rPr lang="ru-RU" dirty="0"/>
              <a:t> </a:t>
            </a:r>
            <a:r>
              <a:rPr lang="ru-RU" dirty="0" err="1"/>
              <a:t>досліджень</a:t>
            </a:r>
            <a:r>
              <a:rPr lang="ru-RU" dirty="0"/>
              <a:t>, </a:t>
            </a:r>
            <a:r>
              <a:rPr lang="ru-RU" dirty="0" err="1" smtClean="0"/>
              <a:t>спрямованих</a:t>
            </a:r>
            <a:r>
              <a:rPr lang="ru-RU" dirty="0" smtClean="0"/>
              <a:t> на </a:t>
            </a:r>
            <a:r>
              <a:rPr lang="ru-RU" dirty="0" err="1"/>
              <a:t>пошук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принципів</a:t>
            </a:r>
            <a:r>
              <a:rPr lang="ru-RU" dirty="0"/>
              <a:t> </a:t>
            </a:r>
            <a:r>
              <a:rPr lang="ru-RU" dirty="0" err="1"/>
              <a:t>обробки</a:t>
            </a:r>
            <a:r>
              <a:rPr lang="ru-RU" dirty="0"/>
              <a:t> </a:t>
            </a:r>
            <a:r>
              <a:rPr lang="ru-RU" dirty="0" err="1" smtClean="0"/>
              <a:t>інформації</a:t>
            </a:r>
            <a:r>
              <a:rPr lang="ru-RU" dirty="0" smtClean="0"/>
              <a:t> з </a:t>
            </a:r>
            <a:r>
              <a:rPr lang="ru-RU" dirty="0" err="1"/>
              <a:t>використанням</a:t>
            </a:r>
            <a:r>
              <a:rPr lang="ru-RU" dirty="0"/>
              <a:t> </a:t>
            </a:r>
            <a:r>
              <a:rPr lang="ru-RU" dirty="0" err="1"/>
              <a:t>окремих</a:t>
            </a:r>
            <a:r>
              <a:rPr lang="ru-RU" dirty="0"/>
              <a:t> молекул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фрагментів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986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1600200"/>
          </a:xfrm>
        </p:spPr>
        <p:txBody>
          <a:bodyPr/>
          <a:lstStyle/>
          <a:p>
            <a:r>
              <a:rPr lang="uk-UA" dirty="0" smtClean="0"/>
              <a:t>Молекулярні матеріали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/>
          <a:lstStyle/>
          <a:p>
            <a:r>
              <a:rPr lang="ru-RU" dirty="0" err="1"/>
              <a:t>дві</a:t>
            </a:r>
            <a:r>
              <a:rPr lang="ru-RU" dirty="0"/>
              <a:t> </a:t>
            </a:r>
            <a:r>
              <a:rPr lang="ru-RU" dirty="0" err="1"/>
              <a:t>основні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 </a:t>
            </a:r>
            <a:r>
              <a:rPr lang="ru-RU" dirty="0" err="1"/>
              <a:t>молекулярних</a:t>
            </a:r>
            <a:r>
              <a:rPr lang="ru-RU" dirty="0"/>
              <a:t> </a:t>
            </a:r>
            <a:r>
              <a:rPr lang="ru-RU" dirty="0" err="1"/>
              <a:t>матеріалів</a:t>
            </a:r>
            <a:r>
              <a:rPr lang="ru-RU" dirty="0"/>
              <a:t>: а) </a:t>
            </a:r>
            <a:r>
              <a:rPr lang="ru-RU" dirty="0" err="1"/>
              <a:t>локалізація</a:t>
            </a:r>
            <a:r>
              <a:rPr lang="ru-RU" dirty="0"/>
              <a:t> </a:t>
            </a:r>
            <a:r>
              <a:rPr lang="ru-RU" dirty="0" err="1"/>
              <a:t>електронів</a:t>
            </a:r>
            <a:r>
              <a:rPr lang="ru-RU" dirty="0"/>
              <a:t> на </a:t>
            </a:r>
            <a:r>
              <a:rPr lang="ru-RU" dirty="0" err="1"/>
              <a:t>молекулі</a:t>
            </a:r>
            <a:r>
              <a:rPr lang="ru-RU" dirty="0"/>
              <a:t>, б) </a:t>
            </a:r>
            <a:r>
              <a:rPr lang="ru-RU" dirty="0" err="1"/>
              <a:t>однозначне</a:t>
            </a:r>
            <a:r>
              <a:rPr lang="ru-RU" dirty="0"/>
              <a:t> </a:t>
            </a:r>
            <a:r>
              <a:rPr lang="ru-RU" dirty="0" err="1"/>
              <a:t>розташування</a:t>
            </a:r>
            <a:r>
              <a:rPr lang="ru-RU" dirty="0"/>
              <a:t> </a:t>
            </a:r>
            <a:r>
              <a:rPr lang="ru-RU" dirty="0" err="1"/>
              <a:t>атомів</a:t>
            </a:r>
            <a:r>
              <a:rPr lang="ru-RU" dirty="0"/>
              <a:t> в </a:t>
            </a:r>
            <a:r>
              <a:rPr lang="ru-RU" dirty="0" err="1"/>
              <a:t>молекулі</a:t>
            </a:r>
            <a:endParaRPr lang="uk-UA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t="6151" r="30569" b="55261"/>
          <a:stretch>
            <a:fillRect/>
          </a:stretch>
        </p:blipFill>
        <p:spPr bwMode="auto">
          <a:xfrm rot="180000">
            <a:off x="1160600" y="1700325"/>
            <a:ext cx="7086216" cy="190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93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uk-UA" dirty="0" smtClean="0"/>
              <a:t>Молекулярні матеріали</a:t>
            </a:r>
            <a:endParaRPr lang="uk-U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" b="19730"/>
          <a:stretch>
            <a:fillRect/>
          </a:stretch>
        </p:blipFill>
        <p:spPr bwMode="auto">
          <a:xfrm>
            <a:off x="1576079" y="1748959"/>
            <a:ext cx="6121400" cy="421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95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600200"/>
          </a:xfrm>
        </p:spPr>
        <p:txBody>
          <a:bodyPr/>
          <a:lstStyle/>
          <a:p>
            <a:r>
              <a:rPr lang="uk-UA" sz="4400" dirty="0" smtClean="0">
                <a:effectLst/>
              </a:rPr>
              <a:t>Енергетичний бар'єр </a:t>
            </a:r>
            <a:r>
              <a:rPr lang="uk-UA" sz="4400" dirty="0">
                <a:effectLst/>
              </a:rPr>
              <a:t>всередині решітки</a:t>
            </a:r>
            <a:endParaRPr lang="uk-UA" sz="4400" dirty="0"/>
          </a:p>
        </p:txBody>
      </p:sp>
      <p:pic>
        <p:nvPicPr>
          <p:cNvPr id="3074" name="Picture 2" descr="C:\Users\Blik\Downloads\image0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8950"/>
            <a:ext cx="6696744" cy="223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15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569</TotalTime>
  <Words>253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Молекулярна електроніка</vt:lpstr>
      <vt:lpstr>Презентация PowerPoint</vt:lpstr>
      <vt:lpstr>Обмеження</vt:lpstr>
      <vt:lpstr>Молекулярна електроніка</vt:lpstr>
      <vt:lpstr>Презентация PowerPoint</vt:lpstr>
      <vt:lpstr>Презентация PowerPoint</vt:lpstr>
      <vt:lpstr>Молекулярні матеріали</vt:lpstr>
      <vt:lpstr>Молекулярні матеріали</vt:lpstr>
      <vt:lpstr>Енергетичний бар'єр всередині решітки</vt:lpstr>
      <vt:lpstr>Молекулярний перемикач</vt:lpstr>
      <vt:lpstr>Презентация PowerPoint</vt:lpstr>
      <vt:lpstr>Молекулярна пам’ять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Blik</dc:creator>
  <cp:lastModifiedBy>Blik</cp:lastModifiedBy>
  <cp:revision>19</cp:revision>
  <dcterms:created xsi:type="dcterms:W3CDTF">2017-05-22T11:31:04Z</dcterms:created>
  <dcterms:modified xsi:type="dcterms:W3CDTF">2017-05-22T21:14:26Z</dcterms:modified>
</cp:coreProperties>
</file>